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1" r:id="rId14"/>
    <p:sldId id="270" r:id="rId15"/>
    <p:sldId id="268"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D12AB-AC1A-4BC8-BFF8-E69BD71EA2DB}" v="1" dt="2019-07-18T06:37:30.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63DC3-16CE-4B10-A9C2-EACB5EE5F8C5}" type="doc">
      <dgm:prSet loTypeId="urn:microsoft.com/office/officeart/2005/8/layout/default" loCatId="list" qsTypeId="urn:microsoft.com/office/officeart/2005/8/quickstyle/simple2" qsCatId="simple" csTypeId="urn:microsoft.com/office/officeart/2005/8/colors/accent6_2" csCatId="accent6"/>
      <dgm:spPr/>
      <dgm:t>
        <a:bodyPr/>
        <a:lstStyle/>
        <a:p>
          <a:endParaRPr lang="en-US"/>
        </a:p>
      </dgm:t>
    </dgm:pt>
    <dgm:pt modelId="{42E09FD4-F15E-448D-8FCD-56F5A2B27B26}">
      <dgm:prSet/>
      <dgm:spPr/>
      <dgm:t>
        <a:bodyPr/>
        <a:lstStyle/>
        <a:p>
          <a:r>
            <a:rPr lang="en-US"/>
            <a:t>Movie: is this review positive or negative? </a:t>
          </a:r>
        </a:p>
      </dgm:t>
    </dgm:pt>
    <dgm:pt modelId="{1CB69048-5EB0-41E4-BE14-8D049DCA4F1D}" type="parTrans" cxnId="{6B99E23F-7860-4D85-BEDC-F633F75BF18E}">
      <dgm:prSet/>
      <dgm:spPr/>
      <dgm:t>
        <a:bodyPr/>
        <a:lstStyle/>
        <a:p>
          <a:endParaRPr lang="en-US"/>
        </a:p>
      </dgm:t>
    </dgm:pt>
    <dgm:pt modelId="{A1BA5EB3-DD2E-48B5-8E1A-54982B799880}" type="sibTrans" cxnId="{6B99E23F-7860-4D85-BEDC-F633F75BF18E}">
      <dgm:prSet/>
      <dgm:spPr/>
      <dgm:t>
        <a:bodyPr/>
        <a:lstStyle/>
        <a:p>
          <a:endParaRPr lang="en-US"/>
        </a:p>
      </dgm:t>
    </dgm:pt>
    <dgm:pt modelId="{C3B9C641-E9AF-4DCD-808C-411C90449998}">
      <dgm:prSet/>
      <dgm:spPr/>
      <dgm:t>
        <a:bodyPr/>
        <a:lstStyle/>
        <a:p>
          <a:r>
            <a:rPr lang="en-US"/>
            <a:t>Products: what do people think about the new iPhone? </a:t>
          </a:r>
        </a:p>
      </dgm:t>
    </dgm:pt>
    <dgm:pt modelId="{7BF63BBE-3FEF-410F-9602-0A40EF3C0EAC}" type="parTrans" cxnId="{E2F6818A-480D-4006-8328-5C7AC6AA431F}">
      <dgm:prSet/>
      <dgm:spPr/>
      <dgm:t>
        <a:bodyPr/>
        <a:lstStyle/>
        <a:p>
          <a:endParaRPr lang="en-US"/>
        </a:p>
      </dgm:t>
    </dgm:pt>
    <dgm:pt modelId="{F90DD169-23C1-4CFA-9168-DEC363F9829D}" type="sibTrans" cxnId="{E2F6818A-480D-4006-8328-5C7AC6AA431F}">
      <dgm:prSet/>
      <dgm:spPr/>
      <dgm:t>
        <a:bodyPr/>
        <a:lstStyle/>
        <a:p>
          <a:endParaRPr lang="en-US"/>
        </a:p>
      </dgm:t>
    </dgm:pt>
    <dgm:pt modelId="{B24DF3F5-E87B-41DE-95EF-0EE9F4D9186B}">
      <dgm:prSet/>
      <dgm:spPr/>
      <dgm:t>
        <a:bodyPr/>
        <a:lstStyle/>
        <a:p>
          <a:r>
            <a:rPr lang="en-US"/>
            <a:t>Public sentiment: how is consumer confidence? Is despair increasing?  </a:t>
          </a:r>
        </a:p>
      </dgm:t>
    </dgm:pt>
    <dgm:pt modelId="{DE718583-9B94-420C-BF2D-018039D8CAF8}" type="parTrans" cxnId="{C1846152-734D-4191-998E-344A5CB8C6FC}">
      <dgm:prSet/>
      <dgm:spPr/>
      <dgm:t>
        <a:bodyPr/>
        <a:lstStyle/>
        <a:p>
          <a:endParaRPr lang="en-US"/>
        </a:p>
      </dgm:t>
    </dgm:pt>
    <dgm:pt modelId="{B0059006-6E9B-4014-860C-944BB9D7A8CE}" type="sibTrans" cxnId="{C1846152-734D-4191-998E-344A5CB8C6FC}">
      <dgm:prSet/>
      <dgm:spPr/>
      <dgm:t>
        <a:bodyPr/>
        <a:lstStyle/>
        <a:p>
          <a:endParaRPr lang="en-US"/>
        </a:p>
      </dgm:t>
    </dgm:pt>
    <dgm:pt modelId="{8EB29808-B32A-4239-BC25-8B9A37B5424C}">
      <dgm:prSet/>
      <dgm:spPr/>
      <dgm:t>
        <a:bodyPr/>
        <a:lstStyle/>
        <a:p>
          <a:r>
            <a:rPr lang="en-US"/>
            <a:t>Politics: what do people think about this candidate or issue?  </a:t>
          </a:r>
        </a:p>
      </dgm:t>
    </dgm:pt>
    <dgm:pt modelId="{A87FAC6A-B3B7-44E8-B059-037DEB6B0AA4}" type="parTrans" cxnId="{7BD114D8-13E9-46A4-A182-DE2FFEFF830D}">
      <dgm:prSet/>
      <dgm:spPr/>
      <dgm:t>
        <a:bodyPr/>
        <a:lstStyle/>
        <a:p>
          <a:endParaRPr lang="en-US"/>
        </a:p>
      </dgm:t>
    </dgm:pt>
    <dgm:pt modelId="{13F21D6D-F5EB-40B6-B2B5-E62BBDB3F71A}" type="sibTrans" cxnId="{7BD114D8-13E9-46A4-A182-DE2FFEFF830D}">
      <dgm:prSet/>
      <dgm:spPr/>
      <dgm:t>
        <a:bodyPr/>
        <a:lstStyle/>
        <a:p>
          <a:endParaRPr lang="en-US"/>
        </a:p>
      </dgm:t>
    </dgm:pt>
    <dgm:pt modelId="{D51D8750-C161-4E71-8415-488DF2C1549F}">
      <dgm:prSet/>
      <dgm:spPr/>
      <dgm:t>
        <a:bodyPr/>
        <a:lstStyle/>
        <a:p>
          <a:r>
            <a:rPr lang="en-US"/>
            <a:t>Prediction: predict election outcomes or market trends from sentiment </a:t>
          </a:r>
        </a:p>
      </dgm:t>
    </dgm:pt>
    <dgm:pt modelId="{8667D146-2DF8-42B8-9DA8-EBAD8C9718A7}" type="parTrans" cxnId="{55768F02-C2C1-4742-9F7E-2A3E44D06527}">
      <dgm:prSet/>
      <dgm:spPr/>
      <dgm:t>
        <a:bodyPr/>
        <a:lstStyle/>
        <a:p>
          <a:endParaRPr lang="en-US"/>
        </a:p>
      </dgm:t>
    </dgm:pt>
    <dgm:pt modelId="{7361F3E7-4B63-4867-9ADA-BEF48D392163}" type="sibTrans" cxnId="{55768F02-C2C1-4742-9F7E-2A3E44D06527}">
      <dgm:prSet/>
      <dgm:spPr/>
      <dgm:t>
        <a:bodyPr/>
        <a:lstStyle/>
        <a:p>
          <a:endParaRPr lang="en-US"/>
        </a:p>
      </dgm:t>
    </dgm:pt>
    <dgm:pt modelId="{4BD03121-AB69-4859-8307-683851DECB4C}" type="pres">
      <dgm:prSet presAssocID="{60563DC3-16CE-4B10-A9C2-EACB5EE5F8C5}" presName="diagram" presStyleCnt="0">
        <dgm:presLayoutVars>
          <dgm:dir/>
          <dgm:resizeHandles val="exact"/>
        </dgm:presLayoutVars>
      </dgm:prSet>
      <dgm:spPr/>
    </dgm:pt>
    <dgm:pt modelId="{47788A02-2FE4-4E6A-A195-20207BBF71C1}" type="pres">
      <dgm:prSet presAssocID="{42E09FD4-F15E-448D-8FCD-56F5A2B27B26}" presName="node" presStyleLbl="node1" presStyleIdx="0" presStyleCnt="5">
        <dgm:presLayoutVars>
          <dgm:bulletEnabled val="1"/>
        </dgm:presLayoutVars>
      </dgm:prSet>
      <dgm:spPr/>
    </dgm:pt>
    <dgm:pt modelId="{ECF3555D-33D4-4949-9CAA-2039EE098E31}" type="pres">
      <dgm:prSet presAssocID="{A1BA5EB3-DD2E-48B5-8E1A-54982B799880}" presName="sibTrans" presStyleCnt="0"/>
      <dgm:spPr/>
    </dgm:pt>
    <dgm:pt modelId="{7F7A6285-A176-422E-8B0F-B007B1271CE6}" type="pres">
      <dgm:prSet presAssocID="{C3B9C641-E9AF-4DCD-808C-411C90449998}" presName="node" presStyleLbl="node1" presStyleIdx="1" presStyleCnt="5">
        <dgm:presLayoutVars>
          <dgm:bulletEnabled val="1"/>
        </dgm:presLayoutVars>
      </dgm:prSet>
      <dgm:spPr/>
    </dgm:pt>
    <dgm:pt modelId="{BEF35BBE-1FED-44AA-B22F-5F484B6F2D77}" type="pres">
      <dgm:prSet presAssocID="{F90DD169-23C1-4CFA-9168-DEC363F9829D}" presName="sibTrans" presStyleCnt="0"/>
      <dgm:spPr/>
    </dgm:pt>
    <dgm:pt modelId="{1919BCC3-2695-4E54-A493-5FA98E968CCC}" type="pres">
      <dgm:prSet presAssocID="{B24DF3F5-E87B-41DE-95EF-0EE9F4D9186B}" presName="node" presStyleLbl="node1" presStyleIdx="2" presStyleCnt="5">
        <dgm:presLayoutVars>
          <dgm:bulletEnabled val="1"/>
        </dgm:presLayoutVars>
      </dgm:prSet>
      <dgm:spPr/>
    </dgm:pt>
    <dgm:pt modelId="{6B5E5EF0-86BC-47F2-95F1-A0E8AD99CD4A}" type="pres">
      <dgm:prSet presAssocID="{B0059006-6E9B-4014-860C-944BB9D7A8CE}" presName="sibTrans" presStyleCnt="0"/>
      <dgm:spPr/>
    </dgm:pt>
    <dgm:pt modelId="{A2CB1CE6-6F32-4C0C-AD79-E0C53D228F44}" type="pres">
      <dgm:prSet presAssocID="{8EB29808-B32A-4239-BC25-8B9A37B5424C}" presName="node" presStyleLbl="node1" presStyleIdx="3" presStyleCnt="5">
        <dgm:presLayoutVars>
          <dgm:bulletEnabled val="1"/>
        </dgm:presLayoutVars>
      </dgm:prSet>
      <dgm:spPr/>
    </dgm:pt>
    <dgm:pt modelId="{A716793F-717E-4EE4-9EE0-85D501E00DB4}" type="pres">
      <dgm:prSet presAssocID="{13F21D6D-F5EB-40B6-B2B5-E62BBDB3F71A}" presName="sibTrans" presStyleCnt="0"/>
      <dgm:spPr/>
    </dgm:pt>
    <dgm:pt modelId="{DFF9B21C-B175-4686-9579-355AF4D7E462}" type="pres">
      <dgm:prSet presAssocID="{D51D8750-C161-4E71-8415-488DF2C1549F}" presName="node" presStyleLbl="node1" presStyleIdx="4" presStyleCnt="5">
        <dgm:presLayoutVars>
          <dgm:bulletEnabled val="1"/>
        </dgm:presLayoutVars>
      </dgm:prSet>
      <dgm:spPr/>
    </dgm:pt>
  </dgm:ptLst>
  <dgm:cxnLst>
    <dgm:cxn modelId="{55768F02-C2C1-4742-9F7E-2A3E44D06527}" srcId="{60563DC3-16CE-4B10-A9C2-EACB5EE5F8C5}" destId="{D51D8750-C161-4E71-8415-488DF2C1549F}" srcOrd="4" destOrd="0" parTransId="{8667D146-2DF8-42B8-9DA8-EBAD8C9718A7}" sibTransId="{7361F3E7-4B63-4867-9ADA-BEF48D392163}"/>
    <dgm:cxn modelId="{66B1360D-2408-4A9C-A4E9-15D2D34DF7A9}" type="presOf" srcId="{B24DF3F5-E87B-41DE-95EF-0EE9F4D9186B}" destId="{1919BCC3-2695-4E54-A493-5FA98E968CCC}" srcOrd="0" destOrd="0" presId="urn:microsoft.com/office/officeart/2005/8/layout/default"/>
    <dgm:cxn modelId="{983EA115-90A5-4385-9578-BC056F33E9A2}" type="presOf" srcId="{C3B9C641-E9AF-4DCD-808C-411C90449998}" destId="{7F7A6285-A176-422E-8B0F-B007B1271CE6}" srcOrd="0" destOrd="0" presId="urn:microsoft.com/office/officeart/2005/8/layout/default"/>
    <dgm:cxn modelId="{00CE3738-DE83-4A6D-A611-EA7D46C1250A}" type="presOf" srcId="{D51D8750-C161-4E71-8415-488DF2C1549F}" destId="{DFF9B21C-B175-4686-9579-355AF4D7E462}" srcOrd="0" destOrd="0" presId="urn:microsoft.com/office/officeart/2005/8/layout/default"/>
    <dgm:cxn modelId="{6B99E23F-7860-4D85-BEDC-F633F75BF18E}" srcId="{60563DC3-16CE-4B10-A9C2-EACB5EE5F8C5}" destId="{42E09FD4-F15E-448D-8FCD-56F5A2B27B26}" srcOrd="0" destOrd="0" parTransId="{1CB69048-5EB0-41E4-BE14-8D049DCA4F1D}" sibTransId="{A1BA5EB3-DD2E-48B5-8E1A-54982B799880}"/>
    <dgm:cxn modelId="{67AD765D-3FBD-462D-8785-83F396F0ACEA}" type="presOf" srcId="{8EB29808-B32A-4239-BC25-8B9A37B5424C}" destId="{A2CB1CE6-6F32-4C0C-AD79-E0C53D228F44}" srcOrd="0" destOrd="0" presId="urn:microsoft.com/office/officeart/2005/8/layout/default"/>
    <dgm:cxn modelId="{35B26669-149B-4D69-9BE2-4CFA58E03879}" type="presOf" srcId="{60563DC3-16CE-4B10-A9C2-EACB5EE5F8C5}" destId="{4BD03121-AB69-4859-8307-683851DECB4C}" srcOrd="0" destOrd="0" presId="urn:microsoft.com/office/officeart/2005/8/layout/default"/>
    <dgm:cxn modelId="{C1846152-734D-4191-998E-344A5CB8C6FC}" srcId="{60563DC3-16CE-4B10-A9C2-EACB5EE5F8C5}" destId="{B24DF3F5-E87B-41DE-95EF-0EE9F4D9186B}" srcOrd="2" destOrd="0" parTransId="{DE718583-9B94-420C-BF2D-018039D8CAF8}" sibTransId="{B0059006-6E9B-4014-860C-944BB9D7A8CE}"/>
    <dgm:cxn modelId="{E2F6818A-480D-4006-8328-5C7AC6AA431F}" srcId="{60563DC3-16CE-4B10-A9C2-EACB5EE5F8C5}" destId="{C3B9C641-E9AF-4DCD-808C-411C90449998}" srcOrd="1" destOrd="0" parTransId="{7BF63BBE-3FEF-410F-9602-0A40EF3C0EAC}" sibTransId="{F90DD169-23C1-4CFA-9168-DEC363F9829D}"/>
    <dgm:cxn modelId="{E7536BC2-A0FB-4A14-A811-445F8B079205}" type="presOf" srcId="{42E09FD4-F15E-448D-8FCD-56F5A2B27B26}" destId="{47788A02-2FE4-4E6A-A195-20207BBF71C1}" srcOrd="0" destOrd="0" presId="urn:microsoft.com/office/officeart/2005/8/layout/default"/>
    <dgm:cxn modelId="{7BD114D8-13E9-46A4-A182-DE2FFEFF830D}" srcId="{60563DC3-16CE-4B10-A9C2-EACB5EE5F8C5}" destId="{8EB29808-B32A-4239-BC25-8B9A37B5424C}" srcOrd="3" destOrd="0" parTransId="{A87FAC6A-B3B7-44E8-B059-037DEB6B0AA4}" sibTransId="{13F21D6D-F5EB-40B6-B2B5-E62BBDB3F71A}"/>
    <dgm:cxn modelId="{6757684D-FEFF-4563-8FEE-62F015DB31AC}" type="presParOf" srcId="{4BD03121-AB69-4859-8307-683851DECB4C}" destId="{47788A02-2FE4-4E6A-A195-20207BBF71C1}" srcOrd="0" destOrd="0" presId="urn:microsoft.com/office/officeart/2005/8/layout/default"/>
    <dgm:cxn modelId="{C159A36A-8EA9-49DD-84FF-8C69C0C89AA3}" type="presParOf" srcId="{4BD03121-AB69-4859-8307-683851DECB4C}" destId="{ECF3555D-33D4-4949-9CAA-2039EE098E31}" srcOrd="1" destOrd="0" presId="urn:microsoft.com/office/officeart/2005/8/layout/default"/>
    <dgm:cxn modelId="{F5F7A2D5-88F5-436A-90B0-6D0EE29E8D37}" type="presParOf" srcId="{4BD03121-AB69-4859-8307-683851DECB4C}" destId="{7F7A6285-A176-422E-8B0F-B007B1271CE6}" srcOrd="2" destOrd="0" presId="urn:microsoft.com/office/officeart/2005/8/layout/default"/>
    <dgm:cxn modelId="{0433C3CB-F440-40CB-8489-5B8A3508112C}" type="presParOf" srcId="{4BD03121-AB69-4859-8307-683851DECB4C}" destId="{BEF35BBE-1FED-44AA-B22F-5F484B6F2D77}" srcOrd="3" destOrd="0" presId="urn:microsoft.com/office/officeart/2005/8/layout/default"/>
    <dgm:cxn modelId="{441C5688-AAF9-4074-A45A-765995E1B6E1}" type="presParOf" srcId="{4BD03121-AB69-4859-8307-683851DECB4C}" destId="{1919BCC3-2695-4E54-A493-5FA98E968CCC}" srcOrd="4" destOrd="0" presId="urn:microsoft.com/office/officeart/2005/8/layout/default"/>
    <dgm:cxn modelId="{F0F7E6E4-0224-48E5-BB0F-AE206187DEC0}" type="presParOf" srcId="{4BD03121-AB69-4859-8307-683851DECB4C}" destId="{6B5E5EF0-86BC-47F2-95F1-A0E8AD99CD4A}" srcOrd="5" destOrd="0" presId="urn:microsoft.com/office/officeart/2005/8/layout/default"/>
    <dgm:cxn modelId="{0F8C3D60-8397-46FE-AC4B-878C1A4E818C}" type="presParOf" srcId="{4BD03121-AB69-4859-8307-683851DECB4C}" destId="{A2CB1CE6-6F32-4C0C-AD79-E0C53D228F44}" srcOrd="6" destOrd="0" presId="urn:microsoft.com/office/officeart/2005/8/layout/default"/>
    <dgm:cxn modelId="{14ECBE5A-4205-4F67-9B52-85DD60FAC60F}" type="presParOf" srcId="{4BD03121-AB69-4859-8307-683851DECB4C}" destId="{A716793F-717E-4EE4-9EE0-85D501E00DB4}" srcOrd="7" destOrd="0" presId="urn:microsoft.com/office/officeart/2005/8/layout/default"/>
    <dgm:cxn modelId="{3084D9FC-2A7F-43C0-B962-C37BA9BF6258}" type="presParOf" srcId="{4BD03121-AB69-4859-8307-683851DECB4C}" destId="{DFF9B21C-B175-4686-9579-355AF4D7E46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88A02-2FE4-4E6A-A195-20207BBF71C1}">
      <dsp:nvSpPr>
        <dsp:cNvPr id="0" name=""/>
        <dsp:cNvSpPr/>
      </dsp:nvSpPr>
      <dsp:spPr>
        <a:xfrm>
          <a:off x="400764" y="143"/>
          <a:ext cx="2892772" cy="1735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Movie: is this review positive or negative? </a:t>
          </a:r>
        </a:p>
      </dsp:txBody>
      <dsp:txXfrm>
        <a:off x="400764" y="143"/>
        <a:ext cx="2892772" cy="1735663"/>
      </dsp:txXfrm>
    </dsp:sp>
    <dsp:sp modelId="{7F7A6285-A176-422E-8B0F-B007B1271CE6}">
      <dsp:nvSpPr>
        <dsp:cNvPr id="0" name=""/>
        <dsp:cNvSpPr/>
      </dsp:nvSpPr>
      <dsp:spPr>
        <a:xfrm>
          <a:off x="3582813" y="143"/>
          <a:ext cx="2892772" cy="1735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Products: what do people think about the new iPhone? </a:t>
          </a:r>
        </a:p>
      </dsp:txBody>
      <dsp:txXfrm>
        <a:off x="3582813" y="143"/>
        <a:ext cx="2892772" cy="1735663"/>
      </dsp:txXfrm>
    </dsp:sp>
    <dsp:sp modelId="{1919BCC3-2695-4E54-A493-5FA98E968CCC}">
      <dsp:nvSpPr>
        <dsp:cNvPr id="0" name=""/>
        <dsp:cNvSpPr/>
      </dsp:nvSpPr>
      <dsp:spPr>
        <a:xfrm>
          <a:off x="6764863" y="143"/>
          <a:ext cx="2892772" cy="1735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Public sentiment: how is consumer confidence? Is despair increasing?  </a:t>
          </a:r>
        </a:p>
      </dsp:txBody>
      <dsp:txXfrm>
        <a:off x="6764863" y="143"/>
        <a:ext cx="2892772" cy="1735663"/>
      </dsp:txXfrm>
    </dsp:sp>
    <dsp:sp modelId="{A2CB1CE6-6F32-4C0C-AD79-E0C53D228F44}">
      <dsp:nvSpPr>
        <dsp:cNvPr id="0" name=""/>
        <dsp:cNvSpPr/>
      </dsp:nvSpPr>
      <dsp:spPr>
        <a:xfrm>
          <a:off x="1991789" y="2025084"/>
          <a:ext cx="2892772" cy="1735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Politics: what do people think about this candidate or issue?  </a:t>
          </a:r>
        </a:p>
      </dsp:txBody>
      <dsp:txXfrm>
        <a:off x="1991789" y="2025084"/>
        <a:ext cx="2892772" cy="1735663"/>
      </dsp:txXfrm>
    </dsp:sp>
    <dsp:sp modelId="{DFF9B21C-B175-4686-9579-355AF4D7E462}">
      <dsp:nvSpPr>
        <dsp:cNvPr id="0" name=""/>
        <dsp:cNvSpPr/>
      </dsp:nvSpPr>
      <dsp:spPr>
        <a:xfrm>
          <a:off x="5173838" y="2025084"/>
          <a:ext cx="2892772" cy="1735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Prediction: predict election outcomes or market trends from sentiment </a:t>
          </a:r>
        </a:p>
      </dsp:txBody>
      <dsp:txXfrm>
        <a:off x="5173838" y="2025084"/>
        <a:ext cx="2892772" cy="17356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7/17/2019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83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7/17/2019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602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7/17/2019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250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7/17/2019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62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7/17/2019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208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7/17/2019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64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7/17/2019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921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7/17/2019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10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7/17/2019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59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3114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200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17022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22" r:id="rId5"/>
    <p:sldLayoutId id="2147483716" r:id="rId6"/>
    <p:sldLayoutId id="2147483717" r:id="rId7"/>
    <p:sldLayoutId id="2147483718" r:id="rId8"/>
    <p:sldLayoutId id="2147483721"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exalytics.com/lexablog/what-is-natural-language-processing"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3EB5A187-29F7-4CD7-9D8C-28539FF4099E}"/>
              </a:ext>
            </a:extLst>
          </p:cNvPr>
          <p:cNvPicPr>
            <a:picLocks noChangeAspect="1"/>
          </p:cNvPicPr>
          <p:nvPr/>
        </p:nvPicPr>
        <p:blipFill rotWithShape="1">
          <a:blip r:embed="rId2">
            <a:alphaModFix amt="35000"/>
          </a:blip>
          <a:srcRect t="15598" r="-2" b="128"/>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US">
                <a:solidFill>
                  <a:srgbClr val="FFFFFF"/>
                </a:solidFill>
                <a:latin typeface="Arial Black"/>
                <a:cs typeface="Calibri Light"/>
              </a:rPr>
              <a:t>Sentiment Analysis</a:t>
            </a:r>
            <a:endParaRPr lang="en-US">
              <a:solidFill>
                <a:srgbClr val="FFFFFF"/>
              </a:solidFill>
              <a:latin typeface="Arial Black"/>
            </a:endParaRPr>
          </a:p>
        </p:txBody>
      </p:sp>
      <p:sp>
        <p:nvSpPr>
          <p:cNvPr id="3" name="Subtitle 2"/>
          <p:cNvSpPr>
            <a:spLocks noGrp="1"/>
          </p:cNvSpPr>
          <p:nvPr>
            <p:ph type="subTitle" idx="1"/>
          </p:nvPr>
        </p:nvSpPr>
        <p:spPr>
          <a:xfrm>
            <a:off x="1100051" y="4645152"/>
            <a:ext cx="10058400" cy="1143000"/>
          </a:xfrm>
        </p:spPr>
        <p:txBody>
          <a:bodyPr vert="horz" lIns="91440" tIns="45720" rIns="91440" bIns="45720" rtlCol="0" anchor="t">
            <a:normAutofit/>
          </a:bodyPr>
          <a:lstStyle/>
          <a:p>
            <a:pPr algn="r"/>
            <a:r>
              <a:rPr lang="en-US" dirty="0">
                <a:solidFill>
                  <a:srgbClr val="FFFFFF"/>
                </a:solidFill>
                <a:cs typeface="Calibri"/>
              </a:rPr>
              <a:t>BY YASH KATIYAR</a:t>
            </a:r>
          </a:p>
        </p:txBody>
      </p:sp>
      <p:cxnSp>
        <p:nvCxnSpPr>
          <p:cNvPr id="7"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Step 3: Count Vectorization </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ea typeface="+mn-lt"/>
                <a:cs typeface="+mn-lt"/>
              </a:rPr>
              <a:t>The tokenized data is then converted into a vector.</a:t>
            </a:r>
          </a:p>
          <a:p>
            <a:pPr marL="342900" indent="-342900">
              <a:buFont typeface="Wingdings"/>
              <a:buChar char="v"/>
            </a:pPr>
            <a:r>
              <a:rPr lang="en-US" sz="2400" dirty="0">
                <a:ea typeface="+mn-lt"/>
                <a:cs typeface="+mn-lt"/>
              </a:rPr>
              <a:t>Each vector consists of number of occurrence of a word in a review.</a:t>
            </a:r>
          </a:p>
          <a:p>
            <a:pPr marL="342900" indent="-342900">
              <a:buFont typeface="Wingdings"/>
              <a:buChar char="v"/>
            </a:pPr>
            <a:r>
              <a:rPr lang="en-US" sz="2400" dirty="0">
                <a:ea typeface="+mn-lt"/>
                <a:cs typeface="+mn-lt"/>
              </a:rPr>
              <a:t>Then the vector is finally normalized.</a:t>
            </a:r>
          </a:p>
        </p:txBody>
      </p:sp>
      <p:pic>
        <p:nvPicPr>
          <p:cNvPr id="4" name="Picture 5" descr="A screenshot of a cell phone&#10;&#10;Description generated with very high confidence">
            <a:extLst>
              <a:ext uri="{FF2B5EF4-FFF2-40B4-BE49-F238E27FC236}">
                <a16:creationId xmlns:a16="http://schemas.microsoft.com/office/drawing/2014/main" id="{2B922D47-D61F-437A-9AC5-630CD9158951}"/>
              </a:ext>
            </a:extLst>
          </p:cNvPr>
          <p:cNvPicPr>
            <a:picLocks noChangeAspect="1"/>
          </p:cNvPicPr>
          <p:nvPr/>
        </p:nvPicPr>
        <p:blipFill>
          <a:blip r:embed="rId3"/>
          <a:stretch>
            <a:fillRect/>
          </a:stretch>
        </p:blipFill>
        <p:spPr>
          <a:xfrm>
            <a:off x="3431005" y="3567283"/>
            <a:ext cx="5400173" cy="2410488"/>
          </a:xfrm>
          <a:prstGeom prst="rect">
            <a:avLst/>
          </a:prstGeom>
        </p:spPr>
      </p:pic>
    </p:spTree>
    <p:extLst>
      <p:ext uri="{BB962C8B-B14F-4D97-AF65-F5344CB8AC3E}">
        <p14:creationId xmlns:p14="http://schemas.microsoft.com/office/powerpoint/2010/main" val="369137076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Step 4: Final Data Preparation</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ea typeface="+mn-lt"/>
                <a:cs typeface="+mn-lt"/>
              </a:rPr>
              <a:t>Each vector corresponds to a review.</a:t>
            </a:r>
          </a:p>
          <a:p>
            <a:pPr marL="342900" indent="-342900">
              <a:buFont typeface="Wingdings"/>
              <a:buChar char="v"/>
            </a:pPr>
            <a:r>
              <a:rPr lang="en-US" sz="2400" dirty="0">
                <a:ea typeface="+mn-lt"/>
                <a:cs typeface="+mn-lt"/>
              </a:rPr>
              <a:t>The reviews are stacked together to form a 2-D matrix.</a:t>
            </a:r>
          </a:p>
          <a:p>
            <a:pPr marL="342900" indent="-342900">
              <a:buFont typeface="Wingdings"/>
              <a:buChar char="v"/>
            </a:pPr>
            <a:r>
              <a:rPr lang="en-US" sz="2400" dirty="0">
                <a:ea typeface="+mn-lt"/>
                <a:cs typeface="+mn-lt"/>
              </a:rPr>
              <a:t>Each row represents a review and each column a word. Last column consists of the label. 0 for negative , 1 for positive.</a:t>
            </a:r>
          </a:p>
        </p:txBody>
      </p:sp>
      <p:pic>
        <p:nvPicPr>
          <p:cNvPr id="3" name="Picture 5" descr="A screenshot of a cell phone&#10;&#10;Description generated with very high confidence">
            <a:extLst>
              <a:ext uri="{FF2B5EF4-FFF2-40B4-BE49-F238E27FC236}">
                <a16:creationId xmlns:a16="http://schemas.microsoft.com/office/drawing/2014/main" id="{E60F0D5C-B2D1-429C-9DF7-27D019BD5068}"/>
              </a:ext>
            </a:extLst>
          </p:cNvPr>
          <p:cNvPicPr>
            <a:picLocks noChangeAspect="1"/>
          </p:cNvPicPr>
          <p:nvPr/>
        </p:nvPicPr>
        <p:blipFill>
          <a:blip r:embed="rId3"/>
          <a:stretch>
            <a:fillRect/>
          </a:stretch>
        </p:blipFill>
        <p:spPr>
          <a:xfrm>
            <a:off x="3390900" y="3687284"/>
            <a:ext cx="5400173" cy="3122983"/>
          </a:xfrm>
          <a:prstGeom prst="rect">
            <a:avLst/>
          </a:prstGeom>
        </p:spPr>
      </p:pic>
    </p:spTree>
    <p:extLst>
      <p:ext uri="{BB962C8B-B14F-4D97-AF65-F5344CB8AC3E}">
        <p14:creationId xmlns:p14="http://schemas.microsoft.com/office/powerpoint/2010/main" val="4522297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Step 5: Splitting Data</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ea typeface="+mn-lt"/>
                <a:cs typeface="+mn-lt"/>
              </a:rPr>
              <a:t>We have a total of 8000 reviews, 4000 each of positive and negative reviews.</a:t>
            </a:r>
          </a:p>
          <a:p>
            <a:pPr marL="342900" indent="-342900">
              <a:buFont typeface="Wingdings"/>
              <a:buChar char="v"/>
            </a:pPr>
            <a:r>
              <a:rPr lang="en-US" sz="2400" dirty="0">
                <a:cs typeface="Calibri"/>
              </a:rPr>
              <a:t>We shuffle the data and split it into </a:t>
            </a:r>
            <a:r>
              <a:rPr lang="en-US" sz="2400" b="1" dirty="0">
                <a:solidFill>
                  <a:srgbClr val="FF0000"/>
                </a:solidFill>
                <a:cs typeface="Calibri"/>
              </a:rPr>
              <a:t>train</a:t>
            </a:r>
            <a:r>
              <a:rPr lang="en-US" sz="2400" dirty="0">
                <a:cs typeface="Calibri"/>
              </a:rPr>
              <a:t> and </a:t>
            </a:r>
            <a:r>
              <a:rPr lang="en-US" sz="2400" b="1" dirty="0">
                <a:solidFill>
                  <a:srgbClr val="FF0000"/>
                </a:solidFill>
                <a:cs typeface="Calibri"/>
              </a:rPr>
              <a:t>test</a:t>
            </a:r>
            <a:r>
              <a:rPr lang="en-US" sz="2400" dirty="0">
                <a:solidFill>
                  <a:srgbClr val="FF0000"/>
                </a:solidFill>
                <a:cs typeface="Calibri"/>
              </a:rPr>
              <a:t> </a:t>
            </a:r>
            <a:r>
              <a:rPr lang="en-US" sz="2400" dirty="0">
                <a:cs typeface="Calibri"/>
              </a:rPr>
              <a:t>set.</a:t>
            </a:r>
          </a:p>
          <a:p>
            <a:pPr marL="342900" indent="-342900">
              <a:buFont typeface="Wingdings"/>
              <a:buChar char="v"/>
            </a:pPr>
            <a:r>
              <a:rPr lang="en-US" sz="2400" dirty="0">
                <a:cs typeface="Calibri"/>
              </a:rPr>
              <a:t>Train set contains 7000 reviews for training and test set contains 1000 reviews for testing purpose.</a:t>
            </a:r>
          </a:p>
        </p:txBody>
      </p:sp>
      <p:pic>
        <p:nvPicPr>
          <p:cNvPr id="4" name="Picture 5" descr="A screenshot of a cell phone&#10;&#10;Description generated with very high confidence">
            <a:extLst>
              <a:ext uri="{FF2B5EF4-FFF2-40B4-BE49-F238E27FC236}">
                <a16:creationId xmlns:a16="http://schemas.microsoft.com/office/drawing/2014/main" id="{64A5D4AE-6A58-4934-B98D-56E8FFFBF241}"/>
              </a:ext>
            </a:extLst>
          </p:cNvPr>
          <p:cNvPicPr>
            <a:picLocks noChangeAspect="1"/>
          </p:cNvPicPr>
          <p:nvPr/>
        </p:nvPicPr>
        <p:blipFill>
          <a:blip r:embed="rId3"/>
          <a:stretch>
            <a:fillRect/>
          </a:stretch>
        </p:blipFill>
        <p:spPr>
          <a:xfrm>
            <a:off x="3701716" y="3924453"/>
            <a:ext cx="4848726" cy="2508278"/>
          </a:xfrm>
          <a:prstGeom prst="rect">
            <a:avLst/>
          </a:prstGeom>
        </p:spPr>
      </p:pic>
    </p:spTree>
    <p:extLst>
      <p:ext uri="{BB962C8B-B14F-4D97-AF65-F5344CB8AC3E}">
        <p14:creationId xmlns:p14="http://schemas.microsoft.com/office/powerpoint/2010/main" val="84256585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Step 6: Classifying Data</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cs typeface="Calibri"/>
              </a:rPr>
              <a:t>The data is passed to various classifiers as follows</a:t>
            </a:r>
          </a:p>
        </p:txBody>
      </p:sp>
      <p:pic>
        <p:nvPicPr>
          <p:cNvPr id="3" name="Picture 5" descr="A screenshot of a cell phone&#10;&#10;Description generated with very high confidence">
            <a:extLst>
              <a:ext uri="{FF2B5EF4-FFF2-40B4-BE49-F238E27FC236}">
                <a16:creationId xmlns:a16="http://schemas.microsoft.com/office/drawing/2014/main" id="{A7E56956-A7B0-41F3-BBE4-01AEE3CD86F9}"/>
              </a:ext>
            </a:extLst>
          </p:cNvPr>
          <p:cNvPicPr>
            <a:picLocks noChangeAspect="1"/>
          </p:cNvPicPr>
          <p:nvPr/>
        </p:nvPicPr>
        <p:blipFill>
          <a:blip r:embed="rId3"/>
          <a:stretch>
            <a:fillRect/>
          </a:stretch>
        </p:blipFill>
        <p:spPr>
          <a:xfrm>
            <a:off x="3200957" y="2810503"/>
            <a:ext cx="5939366" cy="2210660"/>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5C886F37-697F-484F-ABCF-2FE054F0A8C9}"/>
              </a:ext>
            </a:extLst>
          </p:cNvPr>
          <p:cNvPicPr>
            <a:picLocks noChangeAspect="1"/>
          </p:cNvPicPr>
          <p:nvPr/>
        </p:nvPicPr>
        <p:blipFill>
          <a:blip r:embed="rId4"/>
          <a:stretch>
            <a:fillRect/>
          </a:stretch>
        </p:blipFill>
        <p:spPr>
          <a:xfrm>
            <a:off x="2650066" y="5254840"/>
            <a:ext cx="7040033" cy="1206069"/>
          </a:xfrm>
          <a:prstGeom prst="rect">
            <a:avLst/>
          </a:prstGeom>
        </p:spPr>
      </p:pic>
    </p:spTree>
    <p:extLst>
      <p:ext uri="{BB962C8B-B14F-4D97-AF65-F5344CB8AC3E}">
        <p14:creationId xmlns:p14="http://schemas.microsoft.com/office/powerpoint/2010/main" val="269619088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3EB5A187-29F7-4CD7-9D8C-28539FF4099E}"/>
              </a:ext>
            </a:extLst>
          </p:cNvPr>
          <p:cNvPicPr>
            <a:picLocks noChangeAspect="1"/>
          </p:cNvPicPr>
          <p:nvPr/>
        </p:nvPicPr>
        <p:blipFill rotWithShape="1">
          <a:blip r:embed="rId2">
            <a:alphaModFix amt="35000"/>
          </a:blip>
          <a:srcRect t="15598" r="-2" b="128"/>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US" dirty="0">
                <a:latin typeface="Arial Black"/>
                <a:cs typeface="Calibri Light"/>
              </a:rPr>
              <a:t>Evaluation and Conclusion</a:t>
            </a:r>
          </a:p>
        </p:txBody>
      </p:sp>
      <p:sp>
        <p:nvSpPr>
          <p:cNvPr id="3" name="Subtitle 2"/>
          <p:cNvSpPr>
            <a:spLocks noGrp="1"/>
          </p:cNvSpPr>
          <p:nvPr>
            <p:ph type="subTitle" idx="1"/>
          </p:nvPr>
        </p:nvSpPr>
        <p:spPr>
          <a:xfrm>
            <a:off x="1100051" y="4645152"/>
            <a:ext cx="10058400" cy="1143000"/>
          </a:xfrm>
        </p:spPr>
        <p:txBody>
          <a:bodyPr vert="horz" lIns="91440" tIns="45720" rIns="91440" bIns="45720" rtlCol="0" anchor="t">
            <a:normAutofit/>
          </a:bodyPr>
          <a:lstStyle/>
          <a:p>
            <a:pPr algn="r"/>
            <a:endParaRPr lang="en-US" dirty="0">
              <a:solidFill>
                <a:srgbClr val="FFFFFF"/>
              </a:solidFill>
              <a:cs typeface="Calibri"/>
            </a:endParaRPr>
          </a:p>
        </p:txBody>
      </p:sp>
      <p:cxnSp>
        <p:nvCxnSpPr>
          <p:cNvPr id="7"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00430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Evaluation</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The Multinomial Naïve Bayes classifier was the fastest to train and the most accurate giving around 80% accuracy.</a:t>
            </a:r>
            <a:endParaRPr lang="en-US" dirty="0"/>
          </a:p>
          <a:p>
            <a:endParaRPr lang="en-US" sz="2400" dirty="0">
              <a:cs typeface="Calibri"/>
            </a:endParaRPr>
          </a:p>
          <a:p>
            <a:r>
              <a:rPr lang="en-US" sz="2400" dirty="0">
                <a:cs typeface="Calibri"/>
              </a:rPr>
              <a:t>The Logistic Regression was marginally slower than Multinomial Naïve Bayes and gave a pretty good accuracy of about 70%.</a:t>
            </a:r>
          </a:p>
          <a:p>
            <a:endParaRPr lang="en-US" sz="2400" dirty="0">
              <a:cs typeface="Calibri"/>
            </a:endParaRPr>
          </a:p>
          <a:p>
            <a:r>
              <a:rPr lang="en-US" sz="2400" dirty="0">
                <a:cs typeface="Calibri"/>
              </a:rPr>
              <a:t>The Support Vector Machine was the slowest and the least accurate. It took about half an hour to train.</a:t>
            </a:r>
          </a:p>
        </p:txBody>
      </p:sp>
    </p:spTree>
    <p:extLst>
      <p:ext uri="{BB962C8B-B14F-4D97-AF65-F5344CB8AC3E}">
        <p14:creationId xmlns:p14="http://schemas.microsoft.com/office/powerpoint/2010/main" val="5183299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Conclusion </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As it is observed these days, that many individuals’ posts surveys with respect to any item, movie, game or occasion via web-based networking media stages. For this, it is essential for the organizations to define particular sentiments of such surveys keeping in mind the end goal to realize that what individuals think about the item. The projected method utilizes one such stage called twitter to play out the sentiment categorization. The info is taken as tweets in the wake of verifying the client. The current framework has utilized Naive Bayes and Logistic Regression classifiers to classify the sentiments. For highlighting features Logistic Regression is used and for defining labels Effective score of a word is utilized. </a:t>
            </a:r>
            <a:endParaRPr lang="en-US" dirty="0"/>
          </a:p>
        </p:txBody>
      </p:sp>
    </p:spTree>
    <p:extLst>
      <p:ext uri="{BB962C8B-B14F-4D97-AF65-F5344CB8AC3E}">
        <p14:creationId xmlns:p14="http://schemas.microsoft.com/office/powerpoint/2010/main" val="197259138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Future Possibilities</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 lot of experience was gained by this internship on the topic of Sentiment Analysis and Text Mining. Both are kind of analogous with respect to this report. The enthusiasm to learn something new motivated me to learn new things in the field of machine learning and natural language processing. I learned how with the help of a handful of data one can change the world. As a complete project, I wish to take this project further. I wish to employ newer, faster and more accurate techniques to improve upon the project. I would also make a finished product out of it in the form of a user-interface where one can just copy paste a review and know the sentiment of it without reading whole of it. This can also be developed further to give a star rating out of 5 to a review to help the customers more. Currently I am working on LSTM(Long Short-Term Memory) algorithm for the sentiment analysis which is a much better model for the same.</a:t>
            </a:r>
            <a:endParaRPr lang="en-US" dirty="0">
              <a:ea typeface="+mn-lt"/>
              <a:cs typeface="+mn-lt"/>
            </a:endParaRPr>
          </a:p>
        </p:txBody>
      </p:sp>
    </p:spTree>
    <p:extLst>
      <p:ext uri="{BB962C8B-B14F-4D97-AF65-F5344CB8AC3E}">
        <p14:creationId xmlns:p14="http://schemas.microsoft.com/office/powerpoint/2010/main" val="7468082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dirty="0">
                <a:cs typeface="Calibri Light"/>
              </a:rPr>
              <a:t>What is Sentiment Analysis?</a:t>
            </a:r>
          </a:p>
        </p:txBody>
      </p:sp>
      <p:cxnSp>
        <p:nvCxnSpPr>
          <p:cNvPr id="12" name="Straight Connector 11">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B45752-19FC-4124-8581-0B0690E6D0E7}"/>
              </a:ext>
            </a:extLst>
          </p:cNvPr>
          <p:cNvSpPr>
            <a:spLocks noGrp="1"/>
          </p:cNvSpPr>
          <p:nvPr>
            <p:ph idx="1"/>
          </p:nvPr>
        </p:nvSpPr>
        <p:spPr>
          <a:xfrm>
            <a:off x="1097280" y="2108201"/>
            <a:ext cx="10058400" cy="3760891"/>
          </a:xfrm>
        </p:spPr>
        <p:txBody>
          <a:bodyPr vert="horz" lIns="0" tIns="45720" rIns="0" bIns="45720" rtlCol="0" anchor="t">
            <a:normAutofit/>
          </a:bodyPr>
          <a:lstStyle/>
          <a:p>
            <a:r>
              <a:rPr lang="en-US" b="1" dirty="0">
                <a:ea typeface="+mn-lt"/>
                <a:cs typeface="+mn-lt"/>
              </a:rPr>
              <a:t>Sentiment Analysis is the process of determining whether a piece of writing is positive, negative or neutral.</a:t>
            </a:r>
            <a:r>
              <a:rPr lang="en-US" dirty="0">
                <a:ea typeface="+mn-lt"/>
                <a:cs typeface="+mn-lt"/>
              </a:rPr>
              <a:t> A sentiment analysis system for text analysis combines natural language processing (</a:t>
            </a:r>
            <a:r>
              <a:rPr lang="en-US" dirty="0">
                <a:ea typeface="+mn-lt"/>
                <a:cs typeface="+mn-lt"/>
                <a:hlinkClick r:id="rId3"/>
              </a:rPr>
              <a:t>NLP</a:t>
            </a:r>
            <a:r>
              <a:rPr lang="en-US" dirty="0">
                <a:ea typeface="+mn-lt"/>
                <a:cs typeface="+mn-lt"/>
              </a:rPr>
              <a:t>) and machine learning techniques to assign weighted sentiment scores to the entities, topics, themes and categories within a sentence or phrase.</a:t>
            </a:r>
          </a:p>
          <a:p>
            <a:endParaRPr lang="en-US" dirty="0">
              <a:cs typeface="Calibri"/>
            </a:endParaRPr>
          </a:p>
          <a:p>
            <a:r>
              <a:rPr lang="en-US" dirty="0">
                <a:ea typeface="+mn-lt"/>
                <a:cs typeface="+mn-lt"/>
              </a:rPr>
              <a:t>Sentiment analysis helps data analysts within large enterprises gauge public opinion, conduct nuanced market research, monitor brand and product reputation, and understand customer experiences.</a:t>
            </a:r>
          </a:p>
        </p:txBody>
      </p:sp>
      <p:sp>
        <p:nvSpPr>
          <p:cNvPr id="14" name="Rectangle 13">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15372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a:cs typeface="Calibri Light"/>
              </a:rPr>
              <a:t>Why Sentiment Analysis?</a:t>
            </a:r>
            <a:endParaRPr lang="en-US"/>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Diagram 11">
            <a:extLst>
              <a:ext uri="{FF2B5EF4-FFF2-40B4-BE49-F238E27FC236}">
                <a16:creationId xmlns:a16="http://schemas.microsoft.com/office/drawing/2014/main" id="{D45D9FBB-8C56-4D6C-889A-3A0FA9DEF0B3}"/>
              </a:ext>
            </a:extLst>
          </p:cNvPr>
          <p:cNvGraphicFramePr/>
          <p:nvPr>
            <p:extLst>
              <p:ext uri="{D42A27DB-BD31-4B8C-83A1-F6EECF244321}">
                <p14:modId xmlns:p14="http://schemas.microsoft.com/office/powerpoint/2010/main" val="2273800178"/>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1652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a:cs typeface="Calibri Light"/>
              </a:rPr>
              <a:t>Procedure:</a:t>
            </a:r>
            <a:r>
              <a:rPr lang="en-US">
                <a:cs typeface="Calibri Light"/>
              </a:rPr>
              <a:t> Baseline Algorithm</a:t>
            </a:r>
            <a:endParaRPr lang="en-US" dirty="0">
              <a:cs typeface="Calibri Light"/>
            </a:endParaRP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1189567" y="2544233"/>
            <a:ext cx="980228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Tokenization </a:t>
            </a:r>
          </a:p>
          <a:p>
            <a:r>
              <a:rPr lang="en-US" sz="2800">
                <a:ea typeface="+mn-lt"/>
                <a:cs typeface="+mn-lt"/>
              </a:rPr>
              <a:t>• Feature Extraction </a:t>
            </a:r>
          </a:p>
          <a:p>
            <a:r>
              <a:rPr lang="en-US" sz="2800">
                <a:ea typeface="+mn-lt"/>
                <a:cs typeface="+mn-lt"/>
              </a:rPr>
              <a:t>• Classification using different classifiers :</a:t>
            </a:r>
            <a:endParaRPr lang="en-US" sz="2800" dirty="0">
              <a:ea typeface="+mn-lt"/>
              <a:cs typeface="+mn-lt"/>
            </a:endParaRPr>
          </a:p>
          <a:p>
            <a:r>
              <a:rPr lang="en-US" sz="2800">
                <a:ea typeface="+mn-lt"/>
                <a:cs typeface="+mn-lt"/>
              </a:rPr>
              <a:t>        1. Logistic Regression</a:t>
            </a:r>
          </a:p>
          <a:p>
            <a:r>
              <a:rPr lang="en-US" sz="2800">
                <a:ea typeface="+mn-lt"/>
                <a:cs typeface="+mn-lt"/>
              </a:rPr>
              <a:t>        2. Naïve Bayes </a:t>
            </a:r>
            <a:endParaRPr lang="en-US" sz="2800" dirty="0">
              <a:ea typeface="+mn-lt"/>
              <a:cs typeface="+mn-lt"/>
            </a:endParaRPr>
          </a:p>
          <a:p>
            <a:r>
              <a:rPr lang="en-US" sz="2800">
                <a:ea typeface="+mn-lt"/>
                <a:cs typeface="+mn-lt"/>
              </a:rPr>
              <a:t>        3. MaxEnt</a:t>
            </a:r>
          </a:p>
          <a:p>
            <a:r>
              <a:rPr lang="en-US" sz="2800">
                <a:ea typeface="+mn-lt"/>
                <a:cs typeface="+mn-lt"/>
              </a:rPr>
              <a:t>        4. SVM (Support Vector Machines)</a:t>
            </a:r>
            <a:endParaRPr lang="en-US" sz="2800" dirty="0">
              <a:ea typeface="+mn-lt"/>
              <a:cs typeface="+mn-lt"/>
            </a:endParaRPr>
          </a:p>
        </p:txBody>
      </p:sp>
    </p:spTree>
    <p:extLst>
      <p:ext uri="{BB962C8B-B14F-4D97-AF65-F5344CB8AC3E}">
        <p14:creationId xmlns:p14="http://schemas.microsoft.com/office/powerpoint/2010/main" val="40228138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3EB5A187-29F7-4CD7-9D8C-28539FF4099E}"/>
              </a:ext>
            </a:extLst>
          </p:cNvPr>
          <p:cNvPicPr>
            <a:picLocks noChangeAspect="1"/>
          </p:cNvPicPr>
          <p:nvPr/>
        </p:nvPicPr>
        <p:blipFill rotWithShape="1">
          <a:blip r:embed="rId2">
            <a:alphaModFix amt="35000"/>
          </a:blip>
          <a:srcRect t="15598" r="-2" b="128"/>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US">
                <a:latin typeface="Arial Black"/>
                <a:cs typeface="Calibri Light"/>
              </a:rPr>
              <a:t>Algorithm</a:t>
            </a:r>
            <a:br>
              <a:rPr lang="en-US" dirty="0">
                <a:latin typeface="Arial Black"/>
                <a:cs typeface="Calibri Light"/>
              </a:rPr>
            </a:br>
            <a:r>
              <a:rPr lang="en-US">
                <a:latin typeface="Arial Black"/>
                <a:cs typeface="Calibri Light"/>
              </a:rPr>
              <a:t>Employed</a:t>
            </a:r>
            <a:endParaRPr lang="en-US" dirty="0">
              <a:latin typeface="Arial Black"/>
              <a:cs typeface="Calibri Light"/>
            </a:endParaRPr>
          </a:p>
        </p:txBody>
      </p:sp>
      <p:sp>
        <p:nvSpPr>
          <p:cNvPr id="3" name="Subtitle 2"/>
          <p:cNvSpPr>
            <a:spLocks noGrp="1"/>
          </p:cNvSpPr>
          <p:nvPr>
            <p:ph type="subTitle" idx="1"/>
          </p:nvPr>
        </p:nvSpPr>
        <p:spPr>
          <a:xfrm>
            <a:off x="1100051" y="4645152"/>
            <a:ext cx="10058400" cy="1143000"/>
          </a:xfrm>
        </p:spPr>
        <p:txBody>
          <a:bodyPr vert="horz" lIns="91440" tIns="45720" rIns="91440" bIns="45720" rtlCol="0" anchor="t">
            <a:normAutofit/>
          </a:bodyPr>
          <a:lstStyle/>
          <a:p>
            <a:pPr algn="r"/>
            <a:r>
              <a:rPr lang="en-US">
                <a:solidFill>
                  <a:srgbClr val="FFFFFF"/>
                </a:solidFill>
                <a:cs typeface="Calibri"/>
              </a:rPr>
              <a:t>Language used: python</a:t>
            </a:r>
            <a:endParaRPr lang="en-US" dirty="0">
              <a:solidFill>
                <a:srgbClr val="FFFFFF"/>
              </a:solidFill>
              <a:cs typeface="Calibri"/>
            </a:endParaRPr>
          </a:p>
        </p:txBody>
      </p:sp>
      <p:cxnSp>
        <p:nvCxnSpPr>
          <p:cNvPr id="7"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53734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a:cs typeface="Calibri Light"/>
              </a:rPr>
              <a:t>Dataset and other Files</a:t>
            </a:r>
            <a:endParaRPr lang="en-US" b="1" dirty="0">
              <a:cs typeface="Calibri Light"/>
            </a:endParaRP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390" y="2544233"/>
            <a:ext cx="110966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a:solidFill>
                  <a:srgbClr val="FF0000"/>
                </a:solidFill>
                <a:ea typeface="+mn-lt"/>
                <a:cs typeface="+mn-lt"/>
              </a:rPr>
              <a:t>postive.review:</a:t>
            </a:r>
            <a:r>
              <a:rPr lang="en-US" sz="2400">
                <a:ea typeface="+mn-lt"/>
                <a:cs typeface="+mn-lt"/>
              </a:rPr>
              <a:t> xml file containing positive reviews for </a:t>
            </a:r>
            <a:r>
              <a:rPr lang="en-US" sz="2400" dirty="0">
                <a:ea typeface="+mn-lt"/>
                <a:cs typeface="+mn-lt"/>
              </a:rPr>
              <a:t>amazon electronics</a:t>
            </a:r>
            <a:endParaRPr lang="en-US">
              <a:cs typeface="Calibri" panose="020F0502020204030204"/>
            </a:endParaRPr>
          </a:p>
          <a:p>
            <a:pPr marL="342900" indent="-342900">
              <a:buFont typeface="Wingdings"/>
              <a:buChar char="v"/>
            </a:pPr>
            <a:r>
              <a:rPr lang="en-US" sz="2400">
                <a:solidFill>
                  <a:srgbClr val="FF0000"/>
                </a:solidFill>
                <a:ea typeface="+mn-lt"/>
                <a:cs typeface="+mn-lt"/>
              </a:rPr>
              <a:t>negative.review:</a:t>
            </a:r>
            <a:r>
              <a:rPr lang="en-US" sz="2400">
                <a:ea typeface="+mn-lt"/>
                <a:cs typeface="+mn-lt"/>
              </a:rPr>
              <a:t> xml file containing negative reviews for amazon electronics</a:t>
            </a:r>
            <a:endParaRPr lang="en-US" sz="2400" dirty="0">
              <a:ea typeface="+mn-lt"/>
              <a:cs typeface="+mn-lt"/>
            </a:endParaRPr>
          </a:p>
          <a:p>
            <a:pPr marL="342900" indent="-342900">
              <a:buFont typeface="Wingdings"/>
              <a:buChar char="v"/>
            </a:pPr>
            <a:r>
              <a:rPr lang="en-US" sz="2400">
                <a:solidFill>
                  <a:srgbClr val="FF0000"/>
                </a:solidFill>
                <a:ea typeface="+mn-lt"/>
                <a:cs typeface="+mn-lt"/>
              </a:rPr>
              <a:t>unlabeled.review:</a:t>
            </a:r>
            <a:r>
              <a:rPr lang="en-US" sz="2400">
                <a:ea typeface="+mn-lt"/>
                <a:cs typeface="+mn-lt"/>
              </a:rPr>
              <a:t> xml file containing unlabeled reviews that are to be predicted</a:t>
            </a:r>
            <a:endParaRPr lang="en-US" sz="2400" dirty="0">
              <a:ea typeface="+mn-lt"/>
              <a:cs typeface="+mn-lt"/>
            </a:endParaRPr>
          </a:p>
          <a:p>
            <a:pPr marL="342900" indent="-342900">
              <a:buFont typeface="Wingdings"/>
              <a:buChar char="v"/>
            </a:pPr>
            <a:r>
              <a:rPr lang="en-US" sz="2400">
                <a:solidFill>
                  <a:srgbClr val="FF0000"/>
                </a:solidFill>
                <a:ea typeface="+mn-lt"/>
                <a:cs typeface="+mn-lt"/>
              </a:rPr>
              <a:t>stopwords:</a:t>
            </a:r>
            <a:r>
              <a:rPr lang="en-US" sz="2400">
                <a:ea typeface="+mn-lt"/>
                <a:cs typeface="+mn-lt"/>
              </a:rPr>
              <a:t> txt file containing unimportant words that need to be removed from reviews</a:t>
            </a:r>
            <a:endParaRPr lang="en-US" sz="2400" dirty="0">
              <a:ea typeface="+mn-lt"/>
              <a:cs typeface="+mn-lt"/>
            </a:endParaRPr>
          </a:p>
          <a:p>
            <a:endParaRPr lang="en-US" sz="2400" dirty="0">
              <a:ea typeface="+mn-lt"/>
              <a:cs typeface="+mn-lt"/>
            </a:endParaRPr>
          </a:p>
        </p:txBody>
      </p:sp>
      <p:pic>
        <p:nvPicPr>
          <p:cNvPr id="3" name="Picture 3" descr="A black sign with white text&#10;&#10;Description generated with high confidence">
            <a:extLst>
              <a:ext uri="{FF2B5EF4-FFF2-40B4-BE49-F238E27FC236}">
                <a16:creationId xmlns:a16="http://schemas.microsoft.com/office/drawing/2014/main" id="{050DD719-EDB7-410E-A96A-B82A5BD2DA54}"/>
              </a:ext>
            </a:extLst>
          </p:cNvPr>
          <p:cNvPicPr>
            <a:picLocks noChangeAspect="1"/>
          </p:cNvPicPr>
          <p:nvPr/>
        </p:nvPicPr>
        <p:blipFill>
          <a:blip r:embed="rId3"/>
          <a:stretch>
            <a:fillRect/>
          </a:stretch>
        </p:blipFill>
        <p:spPr>
          <a:xfrm>
            <a:off x="674319" y="4712931"/>
            <a:ext cx="10926871" cy="1471781"/>
          </a:xfrm>
          <a:prstGeom prst="rect">
            <a:avLst/>
          </a:prstGeom>
        </p:spPr>
      </p:pic>
    </p:spTree>
    <p:extLst>
      <p:ext uri="{BB962C8B-B14F-4D97-AF65-F5344CB8AC3E}">
        <p14:creationId xmlns:p14="http://schemas.microsoft.com/office/powerpoint/2010/main" val="18534802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a:ea typeface="+mj-lt"/>
                <a:cs typeface="+mj-lt"/>
              </a:rPr>
              <a:t>Libraries and Tools used</a:t>
            </a:r>
            <a:endParaRPr lang="en-US">
              <a:ea typeface="+mj-lt"/>
              <a:cs typeface="+mj-lt"/>
            </a:endParaRP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52828" y="2084946"/>
            <a:ext cx="1109663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a:solidFill>
                  <a:srgbClr val="FFFF00"/>
                </a:solidFill>
                <a:latin typeface="Aharoni"/>
                <a:ea typeface="+mn-lt"/>
                <a:cs typeface="+mn-lt"/>
              </a:rPr>
              <a:t>Libraries</a:t>
            </a:r>
          </a:p>
          <a:p>
            <a:pPr marL="342900" indent="-342900">
              <a:buFont typeface="Wingdings"/>
              <a:buChar char="v"/>
            </a:pPr>
            <a:r>
              <a:rPr lang="en-US" sz="2400">
                <a:solidFill>
                  <a:srgbClr val="FF0000"/>
                </a:solidFill>
                <a:ea typeface="+mn-lt"/>
                <a:cs typeface="+mn-lt"/>
              </a:rPr>
              <a:t>NLTK: </a:t>
            </a:r>
            <a:r>
              <a:rPr lang="en-US" sz="2400">
                <a:ea typeface="+mn-lt"/>
                <a:cs typeface="+mn-lt"/>
              </a:rPr>
              <a:t>Natural Language Toolkit (used for natural language processing)</a:t>
            </a:r>
            <a:endParaRPr lang="en-US"/>
          </a:p>
          <a:p>
            <a:pPr marL="342900" indent="-342900">
              <a:buFont typeface="Wingdings"/>
              <a:buChar char="v"/>
            </a:pPr>
            <a:r>
              <a:rPr lang="en-US" sz="2400">
                <a:solidFill>
                  <a:srgbClr val="FF0000"/>
                </a:solidFill>
                <a:ea typeface="+mn-lt"/>
                <a:cs typeface="+mn-lt"/>
              </a:rPr>
              <a:t>Numpy: </a:t>
            </a:r>
            <a:r>
              <a:rPr lang="en-US" sz="2400">
                <a:ea typeface="+mn-lt"/>
                <a:cs typeface="+mn-lt"/>
              </a:rPr>
              <a:t>used for numerical and matrix calculations and representation</a:t>
            </a:r>
          </a:p>
          <a:p>
            <a:pPr marL="342900" indent="-342900">
              <a:buFont typeface="Wingdings"/>
              <a:buChar char="v"/>
            </a:pPr>
            <a:r>
              <a:rPr lang="en-US" sz="2400">
                <a:solidFill>
                  <a:srgbClr val="FF0000"/>
                </a:solidFill>
                <a:ea typeface="+mn-lt"/>
                <a:cs typeface="+mn-lt"/>
              </a:rPr>
              <a:t>Bs4:</a:t>
            </a:r>
            <a:r>
              <a:rPr lang="en-US" sz="2400">
                <a:ea typeface="+mn-lt"/>
                <a:cs typeface="+mn-lt"/>
              </a:rPr>
              <a:t> Beautiful Soup (used for extracting review text from the xml file)</a:t>
            </a:r>
          </a:p>
          <a:p>
            <a:pPr marL="342900" indent="-342900">
              <a:buFont typeface="Wingdings"/>
              <a:buChar char="v"/>
            </a:pPr>
            <a:endParaRPr lang="en-US" sz="2400" dirty="0">
              <a:ea typeface="+mn-lt"/>
              <a:cs typeface="+mn-lt"/>
            </a:endParaRPr>
          </a:p>
        </p:txBody>
      </p:sp>
      <p:sp>
        <p:nvSpPr>
          <p:cNvPr id="9" name="TextBox 8">
            <a:extLst>
              <a:ext uri="{FF2B5EF4-FFF2-40B4-BE49-F238E27FC236}">
                <a16:creationId xmlns:a16="http://schemas.microsoft.com/office/drawing/2014/main" id="{5E640E73-CD3A-4A44-8DA9-3868F62E86DA}"/>
              </a:ext>
            </a:extLst>
          </p:cNvPr>
          <p:cNvSpPr txBox="1"/>
          <p:nvPr/>
        </p:nvSpPr>
        <p:spPr>
          <a:xfrm>
            <a:off x="584143" y="3744645"/>
            <a:ext cx="11096636"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a:solidFill>
                  <a:srgbClr val="FFFF00"/>
                </a:solidFill>
                <a:latin typeface="Aharoni"/>
                <a:ea typeface="+mn-lt"/>
                <a:cs typeface="+mn-lt"/>
              </a:rPr>
              <a:t>Tools</a:t>
            </a:r>
          </a:p>
          <a:p>
            <a:pPr marL="342900" indent="-342900">
              <a:buFont typeface="Wingdings"/>
              <a:buChar char="v"/>
            </a:pPr>
            <a:r>
              <a:rPr lang="en-US" sz="2400">
                <a:solidFill>
                  <a:srgbClr val="FF0000"/>
                </a:solidFill>
                <a:ea typeface="+mn-lt"/>
                <a:cs typeface="+mn-lt"/>
              </a:rPr>
              <a:t>WordNetLemmatizer: </a:t>
            </a:r>
            <a:r>
              <a:rPr lang="en-US" sz="2400">
                <a:ea typeface="+mn-lt"/>
                <a:cs typeface="+mn-lt"/>
              </a:rPr>
              <a:t>reduces recurring words with same meaning and same base word</a:t>
            </a:r>
            <a:endParaRPr lang="en-US" sz="2400" dirty="0">
              <a:ea typeface="+mn-lt"/>
              <a:cs typeface="+mn-lt"/>
            </a:endParaRPr>
          </a:p>
          <a:p>
            <a:pPr marL="342900" indent="-342900">
              <a:buFont typeface="Wingdings"/>
              <a:buChar char="v"/>
            </a:pPr>
            <a:r>
              <a:rPr lang="en-US" sz="2400">
                <a:solidFill>
                  <a:srgbClr val="FF0000"/>
                </a:solidFill>
                <a:ea typeface="+mn-lt"/>
                <a:cs typeface="+mn-lt"/>
              </a:rPr>
              <a:t>Logistic Regression: </a:t>
            </a:r>
            <a:r>
              <a:rPr lang="en-US" sz="2400">
                <a:ea typeface="+mn-lt"/>
                <a:cs typeface="+mn-lt"/>
              </a:rPr>
              <a:t>Logistic Regression model from sklearn library used as a machine learning model</a:t>
            </a:r>
            <a:endParaRPr lang="en-US" sz="2400" dirty="0">
              <a:ea typeface="+mn-lt"/>
              <a:cs typeface="+mn-lt"/>
            </a:endParaRPr>
          </a:p>
          <a:p>
            <a:pPr marL="342900" indent="-342900">
              <a:buFont typeface="Wingdings"/>
              <a:buChar char="v"/>
            </a:pPr>
            <a:r>
              <a:rPr lang="en-US" sz="2400">
                <a:solidFill>
                  <a:srgbClr val="FF0000"/>
                </a:solidFill>
                <a:ea typeface="+mn-lt"/>
                <a:cs typeface="+mn-lt"/>
              </a:rPr>
              <a:t>word_tokenize: </a:t>
            </a:r>
            <a:r>
              <a:rPr lang="en-US" sz="2400">
                <a:ea typeface="+mn-lt"/>
                <a:cs typeface="+mn-lt"/>
              </a:rPr>
              <a:t>tokenizes review into words which can be converted into indicator matrix for later use</a:t>
            </a:r>
            <a:endParaRPr lang="en-US" sz="2400" dirty="0">
              <a:ea typeface="+mn-lt"/>
              <a:cs typeface="+mn-lt"/>
            </a:endParaRPr>
          </a:p>
        </p:txBody>
      </p:sp>
    </p:spTree>
    <p:extLst>
      <p:ext uri="{BB962C8B-B14F-4D97-AF65-F5344CB8AC3E}">
        <p14:creationId xmlns:p14="http://schemas.microsoft.com/office/powerpoint/2010/main" val="40054413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a:cs typeface="Calibri Light"/>
              </a:rPr>
              <a:t>Step 1: Loading Data and Data Extraction</a:t>
            </a:r>
            <a:endParaRPr lang="en-US"/>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148674"/>
            <a:ext cx="110966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ea typeface="+mn-lt"/>
                <a:cs typeface="+mn-lt"/>
              </a:rPr>
              <a:t>The data is loaded.</a:t>
            </a:r>
          </a:p>
          <a:p>
            <a:pPr marL="342900" indent="-342900">
              <a:buFont typeface="Wingdings"/>
              <a:buChar char="v"/>
            </a:pPr>
            <a:r>
              <a:rPr lang="en-US" sz="2400" dirty="0">
                <a:ea typeface="+mn-lt"/>
                <a:cs typeface="+mn-lt"/>
              </a:rPr>
              <a:t>The final dataset is created by extracting review text from xml file via </a:t>
            </a:r>
            <a:r>
              <a:rPr lang="en-US" sz="2400" dirty="0" err="1">
                <a:ea typeface="+mn-lt"/>
                <a:cs typeface="+mn-lt"/>
              </a:rPr>
              <a:t>BeautifulSoup</a:t>
            </a:r>
            <a:r>
              <a:rPr lang="en-US" sz="2400" dirty="0">
                <a:ea typeface="+mn-lt"/>
                <a:cs typeface="+mn-lt"/>
              </a:rPr>
              <a:t>.</a:t>
            </a:r>
          </a:p>
        </p:txBody>
      </p:sp>
      <p:pic>
        <p:nvPicPr>
          <p:cNvPr id="4" name="Picture 5" descr="A screenshot of a cell phone&#10;&#10;Description generated with very high confidence">
            <a:extLst>
              <a:ext uri="{FF2B5EF4-FFF2-40B4-BE49-F238E27FC236}">
                <a16:creationId xmlns:a16="http://schemas.microsoft.com/office/drawing/2014/main" id="{A0E83531-59EC-4BD4-ABD2-D77E07D995C2}"/>
              </a:ext>
            </a:extLst>
          </p:cNvPr>
          <p:cNvPicPr>
            <a:picLocks noChangeAspect="1"/>
          </p:cNvPicPr>
          <p:nvPr/>
        </p:nvPicPr>
        <p:blipFill>
          <a:blip r:embed="rId3"/>
          <a:stretch>
            <a:fillRect/>
          </a:stretch>
        </p:blipFill>
        <p:spPr>
          <a:xfrm>
            <a:off x="1821576" y="3147002"/>
            <a:ext cx="8715679" cy="3258503"/>
          </a:xfrm>
          <a:prstGeom prst="rect">
            <a:avLst/>
          </a:prstGeom>
        </p:spPr>
      </p:pic>
    </p:spTree>
    <p:extLst>
      <p:ext uri="{BB962C8B-B14F-4D97-AF65-F5344CB8AC3E}">
        <p14:creationId xmlns:p14="http://schemas.microsoft.com/office/powerpoint/2010/main" val="29481343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 close up of a blur&#10;&#10;Description generated with high confidence">
            <a:extLst>
              <a:ext uri="{FF2B5EF4-FFF2-40B4-BE49-F238E27FC236}">
                <a16:creationId xmlns:a16="http://schemas.microsoft.com/office/drawing/2014/main" id="{CE6BAC25-69CC-490D-8139-98DF326CA481}"/>
              </a:ext>
            </a:extLst>
          </p:cNvPr>
          <p:cNvPicPr>
            <a:picLocks noChangeAspect="1"/>
          </p:cNvPicPr>
          <p:nvPr/>
        </p:nvPicPr>
        <p:blipFill rotWithShape="1">
          <a:blip r:embed="rId2">
            <a:alphaModFix amt="35000"/>
          </a:blip>
          <a:srcRect t="14128" b="160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DDE596-C3B2-4CC7-86BB-A96EB86A66E2}"/>
              </a:ext>
            </a:extLst>
          </p:cNvPr>
          <p:cNvSpPr>
            <a:spLocks noGrp="1"/>
          </p:cNvSpPr>
          <p:nvPr>
            <p:ph type="title"/>
          </p:nvPr>
        </p:nvSpPr>
        <p:spPr>
          <a:xfrm>
            <a:off x="1097280" y="286603"/>
            <a:ext cx="10058400" cy="1450757"/>
          </a:xfrm>
        </p:spPr>
        <p:txBody>
          <a:bodyPr>
            <a:normAutofit/>
          </a:bodyPr>
          <a:lstStyle/>
          <a:p>
            <a:pPr algn="ctr"/>
            <a:r>
              <a:rPr lang="en-US" b="1" dirty="0">
                <a:cs typeface="Calibri Light"/>
              </a:rPr>
              <a:t>Step 2: Feature Extraction(Tokenization) </a:t>
            </a:r>
            <a:endParaRPr lang="en-US" dirty="0"/>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69A25711-FB8E-435B-B134-40E4FAF00B54}"/>
              </a:ext>
            </a:extLst>
          </p:cNvPr>
          <p:cNvSpPr txBox="1"/>
          <p:nvPr/>
        </p:nvSpPr>
        <p:spPr>
          <a:xfrm>
            <a:off x="542802" y="2088516"/>
            <a:ext cx="110966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ea typeface="+mn-lt"/>
                <a:cs typeface="+mn-lt"/>
              </a:rPr>
              <a:t>The review is tokenized into words </a:t>
            </a:r>
          </a:p>
          <a:p>
            <a:pPr marL="342900" indent="-342900">
              <a:buFont typeface="Wingdings"/>
              <a:buChar char="v"/>
            </a:pPr>
            <a:r>
              <a:rPr lang="en-US" sz="2400" dirty="0">
                <a:ea typeface="+mn-lt"/>
                <a:cs typeface="+mn-lt"/>
              </a:rPr>
              <a:t>The individual words are then lemmatized</a:t>
            </a:r>
          </a:p>
          <a:p>
            <a:pPr marL="342900" indent="-342900">
              <a:buFont typeface="Wingdings"/>
              <a:buChar char="v"/>
            </a:pPr>
            <a:r>
              <a:rPr lang="en-US" sz="2400" dirty="0">
                <a:ea typeface="+mn-lt"/>
                <a:cs typeface="+mn-lt"/>
              </a:rPr>
              <a:t>The </a:t>
            </a:r>
            <a:r>
              <a:rPr lang="en-US" sz="2400" dirty="0" err="1">
                <a:ea typeface="+mn-lt"/>
                <a:cs typeface="+mn-lt"/>
              </a:rPr>
              <a:t>stopwords</a:t>
            </a:r>
            <a:r>
              <a:rPr lang="en-US" sz="2400" dirty="0">
                <a:ea typeface="+mn-lt"/>
                <a:cs typeface="+mn-lt"/>
              </a:rPr>
              <a:t> are then removed as they are superfluous.</a:t>
            </a:r>
          </a:p>
        </p:txBody>
      </p:sp>
      <p:pic>
        <p:nvPicPr>
          <p:cNvPr id="3" name="Picture 5" descr="A screenshot of a cell phone&#10;&#10;Description generated with very high confidence">
            <a:extLst>
              <a:ext uri="{FF2B5EF4-FFF2-40B4-BE49-F238E27FC236}">
                <a16:creationId xmlns:a16="http://schemas.microsoft.com/office/drawing/2014/main" id="{49067723-D3C1-4346-AA7B-CBF721D25793}"/>
              </a:ext>
            </a:extLst>
          </p:cNvPr>
          <p:cNvPicPr>
            <a:picLocks noChangeAspect="1"/>
          </p:cNvPicPr>
          <p:nvPr/>
        </p:nvPicPr>
        <p:blipFill>
          <a:blip r:embed="rId3"/>
          <a:stretch>
            <a:fillRect/>
          </a:stretch>
        </p:blipFill>
        <p:spPr>
          <a:xfrm>
            <a:off x="1644093" y="3429536"/>
            <a:ext cx="9072033" cy="2660913"/>
          </a:xfrm>
          <a:prstGeom prst="rect">
            <a:avLst/>
          </a:prstGeom>
        </p:spPr>
      </p:pic>
    </p:spTree>
    <p:extLst>
      <p:ext uri="{BB962C8B-B14F-4D97-AF65-F5344CB8AC3E}">
        <p14:creationId xmlns:p14="http://schemas.microsoft.com/office/powerpoint/2010/main" val="358673100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
      <a:dk1>
        <a:srgbClr val="000000"/>
      </a:dk1>
      <a:lt1>
        <a:srgbClr val="FFFFFF"/>
      </a:lt1>
      <a:dk2>
        <a:srgbClr val="244130"/>
      </a:dk2>
      <a:lt2>
        <a:srgbClr val="E9EAEE"/>
      </a:lt2>
      <a:accent1>
        <a:srgbClr val="AAA081"/>
      </a:accent1>
      <a:accent2>
        <a:srgbClr val="9CA671"/>
      </a:accent2>
      <a:accent3>
        <a:srgbClr val="90A87F"/>
      </a:accent3>
      <a:accent4>
        <a:srgbClr val="76AD77"/>
      </a:accent4>
      <a:accent5>
        <a:srgbClr val="81AB93"/>
      </a:accent5>
      <a:accent6>
        <a:srgbClr val="74AAA1"/>
      </a:accent6>
      <a:hlink>
        <a:srgbClr val="7584B4"/>
      </a:hlink>
      <a:folHlink>
        <a:srgbClr val="84848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RetrospectVTI</vt:lpstr>
      <vt:lpstr>Sentiment Analysis</vt:lpstr>
      <vt:lpstr>What is Sentiment Analysis?</vt:lpstr>
      <vt:lpstr>Why Sentiment Analysis?</vt:lpstr>
      <vt:lpstr>Procedure: Baseline Algorithm</vt:lpstr>
      <vt:lpstr>Algorithm Employed</vt:lpstr>
      <vt:lpstr>Dataset and other Files</vt:lpstr>
      <vt:lpstr>Libraries and Tools used</vt:lpstr>
      <vt:lpstr>Step 1: Loading Data and Data Extraction</vt:lpstr>
      <vt:lpstr>Step 2: Feature Extraction(Tokenization) </vt:lpstr>
      <vt:lpstr>Step 3: Count Vectorization </vt:lpstr>
      <vt:lpstr>Step 4: Final Data Preparation</vt:lpstr>
      <vt:lpstr>Step 5: Splitting Data</vt:lpstr>
      <vt:lpstr>Step 6: Classifying Data</vt:lpstr>
      <vt:lpstr>Evaluation and Conclusion</vt:lpstr>
      <vt:lpstr>Evaluation</vt:lpstr>
      <vt:lpstr>Conclusion </vt:lpstr>
      <vt:lpstr>Future Possibilities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598</cp:revision>
  <dcterms:created xsi:type="dcterms:W3CDTF">2013-07-15T20:26:40Z</dcterms:created>
  <dcterms:modified xsi:type="dcterms:W3CDTF">2019-07-18T06:58:27Z</dcterms:modified>
</cp:coreProperties>
</file>