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0221F1-117A-49B4-A2F9-EB3776904ED7}"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406174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0221F1-117A-49B4-A2F9-EB3776904ED7}"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154151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0221F1-117A-49B4-A2F9-EB3776904ED7}"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157147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0221F1-117A-49B4-A2F9-EB3776904ED7}"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264354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0221F1-117A-49B4-A2F9-EB3776904ED7}"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183054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0221F1-117A-49B4-A2F9-EB3776904ED7}"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268291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0221F1-117A-49B4-A2F9-EB3776904ED7}"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195598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0221F1-117A-49B4-A2F9-EB3776904ED7}"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155145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221F1-117A-49B4-A2F9-EB3776904ED7}"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310046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0221F1-117A-49B4-A2F9-EB3776904ED7}"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233923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0221F1-117A-49B4-A2F9-EB3776904ED7}"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89E18-47D9-40B9-AD2A-B8BBBEC1B7F0}" type="slidenum">
              <a:rPr lang="en-IN" smtClean="0"/>
              <a:t>‹#›</a:t>
            </a:fld>
            <a:endParaRPr lang="en-IN"/>
          </a:p>
        </p:txBody>
      </p:sp>
    </p:spTree>
    <p:extLst>
      <p:ext uri="{BB962C8B-B14F-4D97-AF65-F5344CB8AC3E}">
        <p14:creationId xmlns:p14="http://schemas.microsoft.com/office/powerpoint/2010/main" val="376822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221F1-117A-49B4-A2F9-EB3776904ED7}" type="datetimeFigureOut">
              <a:rPr lang="en-IN" smtClean="0"/>
              <a:t>05-11-2023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9E18-47D9-40B9-AD2A-B8BBBEC1B7F0}" type="slidenum">
              <a:rPr lang="en-IN" smtClean="0"/>
              <a:t>‹#›</a:t>
            </a:fld>
            <a:endParaRPr lang="en-IN"/>
          </a:p>
        </p:txBody>
      </p:sp>
    </p:spTree>
    <p:extLst>
      <p:ext uri="{BB962C8B-B14F-4D97-AF65-F5344CB8AC3E}">
        <p14:creationId xmlns:p14="http://schemas.microsoft.com/office/powerpoint/2010/main" val="2423568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e.whitehatjr.com/s/class-summary/19734" TargetMode="External"/><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4" y="122549"/>
            <a:ext cx="12191999"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5337168" y="551400"/>
            <a:ext cx="1354858" cy="400110"/>
          </a:xfrm>
          <a:prstGeom prst="rect">
            <a:avLst/>
          </a:prstGeom>
          <a:noFill/>
        </p:spPr>
        <p:txBody>
          <a:bodyPr wrap="none" rtlCol="0">
            <a:spAutoFit/>
          </a:bodyPr>
          <a:lstStyle/>
          <a:p>
            <a:pPr algn="ctr"/>
            <a:r>
              <a:rPr lang="en-US" sz="2000" b="1" i="1" u="sng" dirty="0" smtClean="0"/>
              <a:t>Class C 106</a:t>
            </a:r>
            <a:endParaRPr lang="en-IN" sz="2000" b="1" i="1" u="sng" dirty="0"/>
          </a:p>
        </p:txBody>
      </p:sp>
      <p:sp>
        <p:nvSpPr>
          <p:cNvPr id="7" name="TextBox 6"/>
          <p:cNvSpPr txBox="1"/>
          <p:nvPr/>
        </p:nvSpPr>
        <p:spPr>
          <a:xfrm>
            <a:off x="834886" y="3352411"/>
            <a:ext cx="11237843" cy="2123658"/>
          </a:xfrm>
          <a:prstGeom prst="rect">
            <a:avLst/>
          </a:prstGeom>
          <a:noFill/>
        </p:spPr>
        <p:txBody>
          <a:bodyPr wrap="square" rtlCol="0">
            <a:spAutoFit/>
          </a:bodyPr>
          <a:lstStyle/>
          <a:p>
            <a:r>
              <a:rPr lang="en-IN" sz="6000" b="1" dirty="0">
                <a:solidFill>
                  <a:schemeClr val="bg1"/>
                </a:solidFill>
              </a:rPr>
              <a:t>NATURAL LANGUAGE PROCESSING</a:t>
            </a:r>
            <a:r>
              <a:rPr lang="en-IN" dirty="0">
                <a:hlinkClick r:id="rId3"/>
              </a:rPr>
              <a:t/>
            </a:r>
            <a:br>
              <a:rPr lang="en-IN" dirty="0">
                <a:hlinkClick r:id="rId3"/>
              </a:rPr>
            </a:br>
            <a:endParaRPr lang="en-IN" sz="7200" b="1" i="1" dirty="0">
              <a:solidFill>
                <a:schemeClr val="bg1"/>
              </a:solidFill>
            </a:endParaRPr>
          </a:p>
        </p:txBody>
      </p:sp>
    </p:spTree>
    <p:extLst>
      <p:ext uri="{BB962C8B-B14F-4D97-AF65-F5344CB8AC3E}">
        <p14:creationId xmlns:p14="http://schemas.microsoft.com/office/powerpoint/2010/main" val="3490497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centric circles abstrac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57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6911" y="1669774"/>
            <a:ext cx="13414891" cy="3354765"/>
          </a:xfrm>
          <a:prstGeom prst="rect">
            <a:avLst/>
          </a:prstGeom>
          <a:noFill/>
        </p:spPr>
        <p:txBody>
          <a:bodyPr wrap="none" rtlCol="0">
            <a:spAutoFit/>
          </a:bodyPr>
          <a:lstStyle/>
          <a:p>
            <a:r>
              <a:rPr lang="en-US" sz="2800" dirty="0" smtClean="0">
                <a:solidFill>
                  <a:schemeClr val="bg1"/>
                </a:solidFill>
              </a:rPr>
              <a:t>The following code to get a webcam:-</a:t>
            </a:r>
            <a:endParaRPr lang="en-IN" sz="2800" dirty="0" smtClean="0">
              <a:solidFill>
                <a:schemeClr val="bg1"/>
              </a:solidFill>
            </a:endParaRPr>
          </a:p>
          <a:p>
            <a:endParaRPr lang="en-IN" sz="2800" dirty="0">
              <a:solidFill>
                <a:schemeClr val="bg1"/>
              </a:solidFill>
            </a:endParaRPr>
          </a:p>
          <a:p>
            <a:r>
              <a:rPr lang="en-IN" sz="3200" dirty="0" err="1" smtClean="0">
                <a:solidFill>
                  <a:schemeClr val="bg1"/>
                </a:solidFill>
              </a:rPr>
              <a:t>var</a:t>
            </a:r>
            <a:r>
              <a:rPr lang="en-IN" sz="3200" dirty="0" smtClean="0">
                <a:solidFill>
                  <a:schemeClr val="bg1"/>
                </a:solidFill>
              </a:rPr>
              <a:t> </a:t>
            </a:r>
            <a:r>
              <a:rPr lang="en-IN" sz="3200" dirty="0">
                <a:solidFill>
                  <a:schemeClr val="bg1"/>
                </a:solidFill>
              </a:rPr>
              <a:t>video = document. </a:t>
            </a:r>
            <a:r>
              <a:rPr lang="en-IN" sz="3200" dirty="0" err="1">
                <a:solidFill>
                  <a:schemeClr val="bg1"/>
                </a:solidFill>
              </a:rPr>
              <a:t>getElementById</a:t>
            </a:r>
            <a:r>
              <a:rPr lang="en-IN" sz="3200" dirty="0">
                <a:solidFill>
                  <a:schemeClr val="bg1"/>
                </a:solidFill>
              </a:rPr>
              <a:t>('video');</a:t>
            </a:r>
          </a:p>
          <a:p>
            <a:r>
              <a:rPr lang="en-IN" sz="3200" dirty="0">
                <a:solidFill>
                  <a:schemeClr val="bg1"/>
                </a:solidFill>
              </a:rPr>
              <a:t>if(navigator. </a:t>
            </a:r>
            <a:r>
              <a:rPr lang="en-IN" sz="3200" dirty="0" err="1">
                <a:solidFill>
                  <a:schemeClr val="bg1"/>
                </a:solidFill>
              </a:rPr>
              <a:t>mediaDevices</a:t>
            </a:r>
            <a:r>
              <a:rPr lang="en-IN" sz="3200" dirty="0">
                <a:solidFill>
                  <a:schemeClr val="bg1"/>
                </a:solidFill>
              </a:rPr>
              <a:t> &amp;&amp; navigator. </a:t>
            </a:r>
            <a:r>
              <a:rPr lang="en-IN" sz="3200" dirty="0" err="1">
                <a:solidFill>
                  <a:schemeClr val="bg1"/>
                </a:solidFill>
              </a:rPr>
              <a:t>mediaDevices</a:t>
            </a:r>
            <a:r>
              <a:rPr lang="en-IN" sz="3200" dirty="0">
                <a:solidFill>
                  <a:schemeClr val="bg1"/>
                </a:solidFill>
              </a:rPr>
              <a:t>. </a:t>
            </a:r>
            <a:r>
              <a:rPr lang="en-IN" sz="3200" dirty="0" err="1">
                <a:solidFill>
                  <a:schemeClr val="bg1"/>
                </a:solidFill>
              </a:rPr>
              <a:t>getUserMedia</a:t>
            </a:r>
            <a:r>
              <a:rPr lang="en-IN" sz="3200" dirty="0">
                <a:solidFill>
                  <a:schemeClr val="bg1"/>
                </a:solidFill>
              </a:rPr>
              <a:t>) {</a:t>
            </a:r>
          </a:p>
          <a:p>
            <a:r>
              <a:rPr lang="en-IN" sz="3200" dirty="0">
                <a:solidFill>
                  <a:schemeClr val="bg1"/>
                </a:solidFill>
              </a:rPr>
              <a:t>navigator. </a:t>
            </a:r>
            <a:r>
              <a:rPr lang="en-IN" sz="3200" dirty="0" err="1">
                <a:solidFill>
                  <a:schemeClr val="bg1"/>
                </a:solidFill>
              </a:rPr>
              <a:t>mediaDevices</a:t>
            </a:r>
            <a:r>
              <a:rPr lang="en-IN" sz="3200" dirty="0">
                <a:solidFill>
                  <a:schemeClr val="bg1"/>
                </a:solidFill>
              </a:rPr>
              <a:t>. </a:t>
            </a:r>
            <a:r>
              <a:rPr lang="en-IN" sz="3200" dirty="0" err="1">
                <a:solidFill>
                  <a:schemeClr val="bg1"/>
                </a:solidFill>
              </a:rPr>
              <a:t>getUserMedia</a:t>
            </a:r>
            <a:r>
              <a:rPr lang="en-IN" sz="3200" dirty="0">
                <a:solidFill>
                  <a:schemeClr val="bg1"/>
                </a:solidFill>
              </a:rPr>
              <a:t>({ video: true }). then(function(stream) {</a:t>
            </a:r>
          </a:p>
          <a:p>
            <a:r>
              <a:rPr lang="en-IN" sz="3200" dirty="0">
                <a:solidFill>
                  <a:schemeClr val="bg1"/>
                </a:solidFill>
              </a:rPr>
              <a:t>video. </a:t>
            </a:r>
            <a:r>
              <a:rPr lang="en-IN" sz="3200" dirty="0" err="1">
                <a:solidFill>
                  <a:schemeClr val="bg1"/>
                </a:solidFill>
              </a:rPr>
              <a:t>src</a:t>
            </a:r>
            <a:r>
              <a:rPr lang="en-IN" sz="3200" dirty="0">
                <a:solidFill>
                  <a:schemeClr val="bg1"/>
                </a:solidFill>
              </a:rPr>
              <a:t> = window. URL. </a:t>
            </a:r>
            <a:r>
              <a:rPr lang="en-IN" sz="3200" dirty="0" err="1">
                <a:solidFill>
                  <a:schemeClr val="bg1"/>
                </a:solidFill>
              </a:rPr>
              <a:t>createObjectURL</a:t>
            </a:r>
            <a:r>
              <a:rPr lang="en-IN" sz="3200" dirty="0">
                <a:solidFill>
                  <a:schemeClr val="bg1"/>
                </a:solidFill>
              </a:rPr>
              <a:t>(stream);</a:t>
            </a:r>
          </a:p>
          <a:p>
            <a:endParaRPr lang="en-IN" sz="2800" dirty="0">
              <a:solidFill>
                <a:schemeClr val="bg1"/>
              </a:solidFill>
            </a:endParaRPr>
          </a:p>
        </p:txBody>
      </p:sp>
      <p:sp>
        <p:nvSpPr>
          <p:cNvPr id="6" name="TextBox 5"/>
          <p:cNvSpPr txBox="1"/>
          <p:nvPr/>
        </p:nvSpPr>
        <p:spPr>
          <a:xfrm>
            <a:off x="2136045" y="119270"/>
            <a:ext cx="7483587" cy="1323439"/>
          </a:xfrm>
          <a:prstGeom prst="rect">
            <a:avLst/>
          </a:prstGeom>
          <a:noFill/>
        </p:spPr>
        <p:txBody>
          <a:bodyPr wrap="none" rtlCol="0">
            <a:spAutoFit/>
          </a:bodyPr>
          <a:lstStyle/>
          <a:p>
            <a:r>
              <a:rPr lang="en-US" sz="4000" b="1" dirty="0">
                <a:solidFill>
                  <a:schemeClr val="bg1"/>
                </a:solidFill>
              </a:rPr>
              <a:t>How to access webcam using code</a:t>
            </a:r>
          </a:p>
          <a:p>
            <a:endParaRPr lang="en-IN" sz="4000" dirty="0">
              <a:solidFill>
                <a:schemeClr val="bg1"/>
              </a:solidFill>
            </a:endParaRPr>
          </a:p>
        </p:txBody>
      </p:sp>
    </p:spTree>
    <p:extLst>
      <p:ext uri="{BB962C8B-B14F-4D97-AF65-F5344CB8AC3E}">
        <p14:creationId xmlns:p14="http://schemas.microsoft.com/office/powerpoint/2010/main" val="257325755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lorful abstract background - backgroun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699442"/>
            <a:ext cx="12875512" cy="2554545"/>
          </a:xfrm>
          <a:prstGeom prst="rect">
            <a:avLst/>
          </a:prstGeom>
          <a:noFill/>
        </p:spPr>
        <p:txBody>
          <a:bodyPr wrap="none" rtlCol="0">
            <a:spAutoFit/>
          </a:bodyPr>
          <a:lstStyle/>
          <a:p>
            <a:r>
              <a:rPr lang="en-US" sz="3200" b="1" dirty="0"/>
              <a:t>Artificial intelligence is the science of making machines that can </a:t>
            </a:r>
            <a:r>
              <a:rPr lang="en-US" sz="3200" b="1" dirty="0" smtClean="0"/>
              <a:t>think</a:t>
            </a:r>
          </a:p>
          <a:p>
            <a:r>
              <a:rPr lang="en-US" sz="3200" b="1" dirty="0" smtClean="0"/>
              <a:t> </a:t>
            </a:r>
            <a:r>
              <a:rPr lang="en-US" sz="3200" b="1" dirty="0"/>
              <a:t>like humans. It can do things that are considered "</a:t>
            </a:r>
            <a:r>
              <a:rPr lang="en-US" sz="3200" b="1" dirty="0" err="1"/>
              <a:t>smart</a:t>
            </a:r>
            <a:r>
              <a:rPr lang="en-US" sz="3200" b="1" dirty="0" err="1" smtClean="0"/>
              <a:t>.“</a:t>
            </a:r>
            <a:r>
              <a:rPr lang="en-US" sz="3200" b="1" dirty="0" err="1"/>
              <a:t>AI</a:t>
            </a:r>
            <a:r>
              <a:rPr lang="en-US" sz="3200" b="1" dirty="0"/>
              <a:t> </a:t>
            </a:r>
            <a:r>
              <a:rPr lang="en-US" sz="3200" b="1" dirty="0" smtClean="0"/>
              <a:t>technology</a:t>
            </a:r>
          </a:p>
          <a:p>
            <a:r>
              <a:rPr lang="en-US" sz="3200" b="1" dirty="0" smtClean="0"/>
              <a:t> </a:t>
            </a:r>
            <a:r>
              <a:rPr lang="en-US" sz="3200" b="1" dirty="0"/>
              <a:t>can process large amounts </a:t>
            </a:r>
            <a:r>
              <a:rPr lang="en-US" sz="3200" b="1" dirty="0" smtClean="0"/>
              <a:t>of </a:t>
            </a:r>
            <a:r>
              <a:rPr lang="en-US" sz="3200" b="1" dirty="0"/>
              <a:t>data in ways, unlike humans. The goal for AI </a:t>
            </a:r>
            <a:endParaRPr lang="en-US" sz="3200" b="1" dirty="0" smtClean="0"/>
          </a:p>
          <a:p>
            <a:r>
              <a:rPr lang="en-US" sz="3200" b="1" dirty="0" smtClean="0"/>
              <a:t>is </a:t>
            </a:r>
            <a:r>
              <a:rPr lang="en-US" sz="3200" b="1" dirty="0"/>
              <a:t>to be able to do things such as </a:t>
            </a:r>
            <a:r>
              <a:rPr lang="en-US" sz="3200" b="1" dirty="0"/>
              <a:t>recognize patterns, make decisions,</a:t>
            </a:r>
            <a:endParaRPr lang="en-US" sz="3200" b="1" dirty="0" smtClean="0"/>
          </a:p>
          <a:p>
            <a:r>
              <a:rPr lang="en-US" sz="3200" b="1" dirty="0" smtClean="0"/>
              <a:t>and </a:t>
            </a:r>
            <a:r>
              <a:rPr lang="en-US" sz="3200" b="1" dirty="0"/>
              <a:t>judge like humans.</a:t>
            </a:r>
            <a:endParaRPr lang="en-IN" sz="3200" b="1" dirty="0"/>
          </a:p>
        </p:txBody>
      </p:sp>
      <p:sp>
        <p:nvSpPr>
          <p:cNvPr id="5" name="TextBox 4"/>
          <p:cNvSpPr txBox="1"/>
          <p:nvPr/>
        </p:nvSpPr>
        <p:spPr>
          <a:xfrm>
            <a:off x="4161182" y="336752"/>
            <a:ext cx="2796663" cy="830997"/>
          </a:xfrm>
          <a:prstGeom prst="rect">
            <a:avLst/>
          </a:prstGeom>
          <a:noFill/>
        </p:spPr>
        <p:txBody>
          <a:bodyPr wrap="none" rtlCol="0">
            <a:spAutoFit/>
          </a:bodyPr>
          <a:lstStyle/>
          <a:p>
            <a:r>
              <a:rPr lang="en-US" sz="4800" b="1" dirty="0" smtClean="0"/>
              <a:t>What is AI</a:t>
            </a:r>
            <a:endParaRPr lang="en-IN" sz="4800" b="1" dirty="0"/>
          </a:p>
        </p:txBody>
      </p:sp>
    </p:spTree>
    <p:extLst>
      <p:ext uri="{BB962C8B-B14F-4D97-AF65-F5344CB8AC3E}">
        <p14:creationId xmlns:p14="http://schemas.microsoft.com/office/powerpoint/2010/main" val="382370894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ark purple abstract technology background - backgroun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0" y="0"/>
            <a:ext cx="1220879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22644" y="132522"/>
            <a:ext cx="3230693" cy="707886"/>
          </a:xfrm>
          <a:prstGeom prst="rect">
            <a:avLst/>
          </a:prstGeom>
          <a:noFill/>
        </p:spPr>
        <p:txBody>
          <a:bodyPr wrap="none" rtlCol="0">
            <a:spAutoFit/>
          </a:bodyPr>
          <a:lstStyle/>
          <a:p>
            <a:r>
              <a:rPr lang="en-US" sz="4000" dirty="0" smtClean="0">
                <a:solidFill>
                  <a:schemeClr val="bg1"/>
                </a:solidFill>
              </a:rPr>
              <a:t>Examples of AI</a:t>
            </a:r>
            <a:endParaRPr lang="en-IN" sz="4000" dirty="0">
              <a:solidFill>
                <a:schemeClr val="bg1"/>
              </a:solidFill>
            </a:endParaRPr>
          </a:p>
        </p:txBody>
      </p:sp>
      <p:sp>
        <p:nvSpPr>
          <p:cNvPr id="5" name="TextBox 4"/>
          <p:cNvSpPr txBox="1"/>
          <p:nvPr/>
        </p:nvSpPr>
        <p:spPr>
          <a:xfrm>
            <a:off x="-16790" y="1250233"/>
            <a:ext cx="12418271" cy="3693319"/>
          </a:xfrm>
          <a:prstGeom prst="rect">
            <a:avLst/>
          </a:prstGeom>
          <a:noFill/>
        </p:spPr>
        <p:txBody>
          <a:bodyPr wrap="none" rtlCol="0">
            <a:spAutoFit/>
          </a:bodyPr>
          <a:lstStyle/>
          <a:p>
            <a:r>
              <a:rPr lang="en-US" sz="2400" b="1" dirty="0">
                <a:solidFill>
                  <a:schemeClr val="bg1"/>
                </a:solidFill>
              </a:rPr>
              <a:t>Examples of AI in everyday </a:t>
            </a:r>
            <a:r>
              <a:rPr lang="en-US" sz="2400" b="1" dirty="0" smtClean="0">
                <a:solidFill>
                  <a:schemeClr val="bg1"/>
                </a:solidFill>
              </a:rPr>
              <a:t>life :-</a:t>
            </a:r>
            <a:endParaRPr lang="en-US" sz="2400" b="1" dirty="0">
              <a:solidFill>
                <a:schemeClr val="bg1"/>
              </a:solidFill>
            </a:endParaRPr>
          </a:p>
          <a:p>
            <a:r>
              <a:rPr lang="en-US" sz="2400" b="1" dirty="0">
                <a:solidFill>
                  <a:schemeClr val="bg1"/>
                </a:solidFill>
              </a:rPr>
              <a:t>Face recognition. Most people use the face recognition feature in their Android or iPhone as it </a:t>
            </a:r>
            <a:r>
              <a:rPr lang="en-US" sz="2400" b="1" dirty="0" smtClean="0">
                <a:solidFill>
                  <a:schemeClr val="bg1"/>
                </a:solidFill>
              </a:rPr>
              <a:t>is</a:t>
            </a:r>
          </a:p>
          <a:p>
            <a:r>
              <a:rPr lang="en-US" sz="2400" b="1" dirty="0" smtClean="0">
                <a:solidFill>
                  <a:schemeClr val="bg1"/>
                </a:solidFill>
              </a:rPr>
              <a:t> </a:t>
            </a:r>
            <a:r>
              <a:rPr lang="en-US" sz="2400" b="1" dirty="0">
                <a:solidFill>
                  <a:schemeClr val="bg1"/>
                </a:solidFill>
              </a:rPr>
              <a:t>one of the best safety </a:t>
            </a:r>
            <a:r>
              <a:rPr lang="en-US" sz="2400" b="1" dirty="0">
                <a:solidFill>
                  <a:schemeClr val="bg1"/>
                </a:solidFill>
              </a:rPr>
              <a:t>features available on your device. </a:t>
            </a:r>
            <a:r>
              <a:rPr lang="en-US" sz="2400" b="1" dirty="0" smtClean="0">
                <a:solidFill>
                  <a:schemeClr val="bg1"/>
                </a:solidFill>
              </a:rPr>
              <a:t>...</a:t>
            </a:r>
          </a:p>
          <a:p>
            <a:r>
              <a:rPr lang="en-US" sz="2400" b="1" dirty="0" smtClean="0">
                <a:solidFill>
                  <a:schemeClr val="bg1"/>
                </a:solidFill>
              </a:rPr>
              <a:t>Smart </a:t>
            </a:r>
            <a:r>
              <a:rPr lang="en-US" sz="2400" b="1" dirty="0">
                <a:solidFill>
                  <a:schemeClr val="bg1"/>
                </a:solidFill>
              </a:rPr>
              <a:t>cars. ...</a:t>
            </a:r>
          </a:p>
          <a:p>
            <a:r>
              <a:rPr lang="en-US" sz="2400" b="1" dirty="0">
                <a:solidFill>
                  <a:schemeClr val="bg1"/>
                </a:solidFill>
              </a:rPr>
              <a:t>Digital assistants. ...</a:t>
            </a:r>
          </a:p>
          <a:p>
            <a:r>
              <a:rPr lang="en-US" sz="2400" b="1" dirty="0">
                <a:solidFill>
                  <a:schemeClr val="bg1"/>
                </a:solidFill>
              </a:rPr>
              <a:t>Entertainment and social apps. ...</a:t>
            </a:r>
          </a:p>
          <a:p>
            <a:r>
              <a:rPr lang="en-US" sz="2400" b="1" dirty="0">
                <a:solidFill>
                  <a:schemeClr val="bg1"/>
                </a:solidFill>
              </a:rPr>
              <a:t>Banking. ...</a:t>
            </a:r>
          </a:p>
          <a:p>
            <a:r>
              <a:rPr lang="en-US" sz="2400" b="1" dirty="0">
                <a:solidFill>
                  <a:schemeClr val="bg1"/>
                </a:solidFill>
              </a:rPr>
              <a:t>Google predictive search algorithm. ...</a:t>
            </a:r>
          </a:p>
          <a:p>
            <a:r>
              <a:rPr lang="en-US" sz="2400" b="1" dirty="0">
                <a:solidFill>
                  <a:schemeClr val="bg1"/>
                </a:solidFill>
              </a:rPr>
              <a:t>E-commerce.</a:t>
            </a:r>
          </a:p>
          <a:p>
            <a:endParaRPr lang="en-IN" dirty="0">
              <a:solidFill>
                <a:schemeClr val="bg1"/>
              </a:solidFill>
            </a:endParaRPr>
          </a:p>
        </p:txBody>
      </p:sp>
    </p:spTree>
    <p:extLst>
      <p:ext uri="{BB962C8B-B14F-4D97-AF65-F5344CB8AC3E}">
        <p14:creationId xmlns:p14="http://schemas.microsoft.com/office/powerpoint/2010/main" val="77294218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Animated Gif Thank You @ Gifimages.pic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9668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TextBox 5"/>
          <p:cNvSpPr txBox="1"/>
          <p:nvPr/>
        </p:nvSpPr>
        <p:spPr>
          <a:xfrm>
            <a:off x="5154821" y="15233"/>
            <a:ext cx="2658358" cy="830997"/>
          </a:xfrm>
          <a:prstGeom prst="rect">
            <a:avLst/>
          </a:prstGeom>
          <a:noFill/>
        </p:spPr>
        <p:txBody>
          <a:bodyPr wrap="square" rtlCol="0">
            <a:spAutoFit/>
          </a:bodyPr>
          <a:lstStyle/>
          <a:p>
            <a:r>
              <a:rPr lang="en-US" sz="4800" dirty="0" smtClean="0">
                <a:solidFill>
                  <a:schemeClr val="bg1"/>
                </a:solidFill>
              </a:rPr>
              <a:t>INDEX</a:t>
            </a:r>
            <a:endParaRPr lang="en-IN" sz="4800" dirty="0">
              <a:solidFill>
                <a:schemeClr val="bg1"/>
              </a:solidFill>
            </a:endParaRPr>
          </a:p>
        </p:txBody>
      </p:sp>
      <p:sp>
        <p:nvSpPr>
          <p:cNvPr id="10" name="TextBox 9"/>
          <p:cNvSpPr txBox="1"/>
          <p:nvPr/>
        </p:nvSpPr>
        <p:spPr>
          <a:xfrm>
            <a:off x="677636" y="1097515"/>
            <a:ext cx="10175894" cy="6186309"/>
          </a:xfrm>
          <a:prstGeom prst="rect">
            <a:avLst/>
          </a:prstGeom>
          <a:noFill/>
        </p:spPr>
        <p:txBody>
          <a:bodyPr wrap="square" rtlCol="0">
            <a:spAutoFit/>
          </a:bodyPr>
          <a:lstStyle/>
          <a:p>
            <a:pPr marL="571500" indent="-571500">
              <a:buFont typeface="+mj-lt"/>
              <a:buAutoNum type="romanUcPeriod"/>
            </a:pPr>
            <a:r>
              <a:rPr lang="en-US" sz="3600" b="1" dirty="0" smtClean="0"/>
              <a:t>What is Natural Language Processing</a:t>
            </a:r>
          </a:p>
          <a:p>
            <a:pPr marL="571500" indent="-571500">
              <a:buFont typeface="+mj-lt"/>
              <a:buAutoNum type="romanUcPeriod"/>
            </a:pPr>
            <a:r>
              <a:rPr lang="en-US" sz="3600" b="1" dirty="0" smtClean="0"/>
              <a:t>Uses of Natural Language Processing</a:t>
            </a:r>
          </a:p>
          <a:p>
            <a:pPr marL="571500" indent="-571500">
              <a:buFont typeface="+mj-lt"/>
              <a:buAutoNum type="romanUcPeriod"/>
            </a:pPr>
            <a:r>
              <a:rPr lang="en-US" sz="3600" b="1" dirty="0" smtClean="0"/>
              <a:t>What is Web speech UPI</a:t>
            </a:r>
          </a:p>
          <a:p>
            <a:pPr marL="571500" indent="-571500">
              <a:buFont typeface="+mj-lt"/>
              <a:buAutoNum type="romanUcPeriod"/>
            </a:pPr>
            <a:r>
              <a:rPr lang="en-US" sz="3600" b="1" dirty="0" smtClean="0"/>
              <a:t>Uses of Web speech UPI</a:t>
            </a:r>
          </a:p>
          <a:p>
            <a:pPr marL="571500" indent="-571500">
              <a:buFont typeface="+mj-lt"/>
              <a:buAutoNum type="romanUcPeriod"/>
            </a:pPr>
            <a:r>
              <a:rPr lang="en-US" sz="3600" b="1" dirty="0" smtClean="0"/>
              <a:t>Examples of web speech UPI</a:t>
            </a:r>
          </a:p>
          <a:p>
            <a:pPr marL="571500" indent="-571500">
              <a:buFont typeface="+mj-lt"/>
              <a:buAutoNum type="romanUcPeriod"/>
            </a:pPr>
            <a:r>
              <a:rPr lang="en-US" sz="3600" b="1" dirty="0" smtClean="0"/>
              <a:t>What is speech recognition</a:t>
            </a:r>
          </a:p>
          <a:p>
            <a:pPr marL="571500" indent="-571500">
              <a:buFont typeface="+mj-lt"/>
              <a:buAutoNum type="romanUcPeriod"/>
            </a:pPr>
            <a:r>
              <a:rPr lang="en-US" sz="3600" b="1" dirty="0" smtClean="0"/>
              <a:t>Uses of Speech recognition</a:t>
            </a:r>
          </a:p>
          <a:p>
            <a:pPr marL="571500" indent="-571500">
              <a:buFont typeface="+mj-lt"/>
              <a:buAutoNum type="romanUcPeriod"/>
            </a:pPr>
            <a:r>
              <a:rPr lang="en-US" sz="3600" b="1" dirty="0" smtClean="0"/>
              <a:t>How to access webcam using code</a:t>
            </a:r>
          </a:p>
          <a:p>
            <a:pPr marL="571500" indent="-571500">
              <a:buFont typeface="+mj-lt"/>
              <a:buAutoNum type="romanUcPeriod"/>
            </a:pPr>
            <a:r>
              <a:rPr lang="en-US" sz="3600" b="1" dirty="0" smtClean="0"/>
              <a:t>What is AI</a:t>
            </a:r>
          </a:p>
          <a:p>
            <a:pPr marL="571500" indent="-571500">
              <a:buFont typeface="+mj-lt"/>
              <a:buAutoNum type="romanUcPeriod"/>
            </a:pPr>
            <a:r>
              <a:rPr lang="en-US" sz="3600" b="1" dirty="0" smtClean="0"/>
              <a:t>Uses and Examples of AI</a:t>
            </a:r>
            <a:endParaRPr lang="en-US" sz="3600" b="1" dirty="0" smtClean="0"/>
          </a:p>
          <a:p>
            <a:endParaRPr lang="en-IN" sz="3600" dirty="0"/>
          </a:p>
        </p:txBody>
      </p:sp>
    </p:spTree>
    <p:extLst>
      <p:ext uri="{BB962C8B-B14F-4D97-AF65-F5344CB8AC3E}">
        <p14:creationId xmlns:p14="http://schemas.microsoft.com/office/powerpoint/2010/main" val="108094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d rendering exhibition background - backgrounds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71052" y="172278"/>
            <a:ext cx="8005205" cy="1323439"/>
          </a:xfrm>
          <a:prstGeom prst="rect">
            <a:avLst/>
          </a:prstGeom>
          <a:noFill/>
        </p:spPr>
        <p:txBody>
          <a:bodyPr wrap="none" rtlCol="0">
            <a:spAutoFit/>
          </a:bodyPr>
          <a:lstStyle/>
          <a:p>
            <a:r>
              <a:rPr lang="en-US" sz="4000" b="1" dirty="0">
                <a:solidFill>
                  <a:schemeClr val="bg1"/>
                </a:solidFill>
              </a:rPr>
              <a:t>What is Natural Language Processing</a:t>
            </a:r>
          </a:p>
          <a:p>
            <a:endParaRPr lang="en-IN" sz="4000" dirty="0"/>
          </a:p>
        </p:txBody>
      </p:sp>
      <p:sp>
        <p:nvSpPr>
          <p:cNvPr id="6" name="TextBox 5"/>
          <p:cNvSpPr txBox="1"/>
          <p:nvPr/>
        </p:nvSpPr>
        <p:spPr>
          <a:xfrm>
            <a:off x="130741" y="1012954"/>
            <a:ext cx="12281695" cy="4401205"/>
          </a:xfrm>
          <a:prstGeom prst="rect">
            <a:avLst/>
          </a:prstGeom>
          <a:noFill/>
        </p:spPr>
        <p:txBody>
          <a:bodyPr wrap="none" rtlCol="0">
            <a:spAutoFit/>
          </a:bodyPr>
          <a:lstStyle/>
          <a:p>
            <a:pPr fontAlgn="base"/>
            <a:r>
              <a:rPr lang="en-US" sz="2800" dirty="0">
                <a:solidFill>
                  <a:schemeClr val="bg1"/>
                </a:solidFill>
              </a:rPr>
              <a:t>Natural language processing (NLP) refers to the branch of computer </a:t>
            </a:r>
            <a:r>
              <a:rPr lang="en-US" sz="2800" dirty="0" smtClean="0">
                <a:solidFill>
                  <a:schemeClr val="bg1"/>
                </a:solidFill>
              </a:rPr>
              <a:t>science and</a:t>
            </a:r>
          </a:p>
          <a:p>
            <a:pPr fontAlgn="base"/>
            <a:r>
              <a:rPr lang="en-US" sz="2800" dirty="0" smtClean="0">
                <a:solidFill>
                  <a:schemeClr val="bg1"/>
                </a:solidFill>
              </a:rPr>
              <a:t> </a:t>
            </a:r>
            <a:r>
              <a:rPr lang="en-US" sz="2800" dirty="0">
                <a:solidFill>
                  <a:schemeClr val="bg1"/>
                </a:solidFill>
              </a:rPr>
              <a:t>more specifically, the branch of </a:t>
            </a:r>
            <a:r>
              <a:rPr lang="en-US" sz="2800" dirty="0" smtClean="0">
                <a:solidFill>
                  <a:schemeClr val="bg1"/>
                </a:solidFill>
                <a:hlinkClick r:id="rId3" tooltip="what-is-artificial-intelligence"/>
              </a:rPr>
              <a:t> artificial intelligence or AI</a:t>
            </a:r>
            <a:r>
              <a:rPr lang="en-US" sz="2800" dirty="0" smtClean="0">
                <a:solidFill>
                  <a:schemeClr val="bg1"/>
                </a:solidFill>
              </a:rPr>
              <a:t>—concerned with giving </a:t>
            </a:r>
          </a:p>
          <a:p>
            <a:pPr fontAlgn="base"/>
            <a:r>
              <a:rPr lang="en-US" sz="2800" dirty="0" smtClean="0">
                <a:solidFill>
                  <a:schemeClr val="bg1"/>
                </a:solidFill>
              </a:rPr>
              <a:t>computers </a:t>
            </a:r>
            <a:r>
              <a:rPr lang="en-US" sz="2800" dirty="0">
                <a:solidFill>
                  <a:schemeClr val="bg1"/>
                </a:solidFill>
              </a:rPr>
              <a:t>the ability to </a:t>
            </a:r>
            <a:r>
              <a:rPr lang="en-US" sz="2800" dirty="0" smtClean="0">
                <a:solidFill>
                  <a:schemeClr val="bg1"/>
                </a:solidFill>
              </a:rPr>
              <a:t>understand text and spoken words in </a:t>
            </a:r>
            <a:r>
              <a:rPr lang="en-US" sz="2800" dirty="0" err="1" smtClean="0">
                <a:solidFill>
                  <a:schemeClr val="bg1"/>
                </a:solidFill>
              </a:rPr>
              <a:t>muchthe</a:t>
            </a:r>
            <a:r>
              <a:rPr lang="en-US" sz="2800" dirty="0" smtClean="0">
                <a:solidFill>
                  <a:schemeClr val="bg1"/>
                </a:solidFill>
              </a:rPr>
              <a:t> same way</a:t>
            </a:r>
          </a:p>
          <a:p>
            <a:pPr fontAlgn="base"/>
            <a:r>
              <a:rPr lang="en-US" sz="2800" dirty="0" smtClean="0">
                <a:solidFill>
                  <a:schemeClr val="bg1"/>
                </a:solidFill>
              </a:rPr>
              <a:t> human beings can.</a:t>
            </a:r>
          </a:p>
          <a:p>
            <a:pPr fontAlgn="base"/>
            <a:endParaRPr lang="en-US" sz="2800" dirty="0">
              <a:solidFill>
                <a:schemeClr val="bg1"/>
              </a:solidFill>
            </a:endParaRPr>
          </a:p>
          <a:p>
            <a:pPr fontAlgn="base"/>
            <a:r>
              <a:rPr lang="en-US" sz="2800" dirty="0">
                <a:solidFill>
                  <a:schemeClr val="bg1"/>
                </a:solidFill>
              </a:rPr>
              <a:t>NLP combines computational linguistics—rule-based modeling of human </a:t>
            </a:r>
            <a:r>
              <a:rPr lang="en-US" sz="2800" dirty="0" smtClean="0">
                <a:solidFill>
                  <a:schemeClr val="bg1"/>
                </a:solidFill>
              </a:rPr>
              <a:t>language</a:t>
            </a:r>
          </a:p>
          <a:p>
            <a:pPr fontAlgn="base"/>
            <a:r>
              <a:rPr lang="en-US" sz="2800" dirty="0" smtClean="0">
                <a:solidFill>
                  <a:schemeClr val="bg1"/>
                </a:solidFill>
              </a:rPr>
              <a:t>—</a:t>
            </a:r>
            <a:r>
              <a:rPr lang="en-US" sz="2800" dirty="0">
                <a:solidFill>
                  <a:schemeClr val="bg1"/>
                </a:solidFill>
              </a:rPr>
              <a:t>with statistical, machine learning</a:t>
            </a:r>
            <a:r>
              <a:rPr lang="en-US" sz="2800" dirty="0" smtClean="0">
                <a:solidFill>
                  <a:schemeClr val="bg1"/>
                </a:solidFill>
              </a:rPr>
              <a:t>, and deep learning models. Together, these </a:t>
            </a:r>
          </a:p>
          <a:p>
            <a:pPr fontAlgn="base"/>
            <a:r>
              <a:rPr lang="en-US" sz="2800" dirty="0" smtClean="0">
                <a:solidFill>
                  <a:schemeClr val="bg1"/>
                </a:solidFill>
              </a:rPr>
              <a:t>technologies enable computers to process human language in the form of text or </a:t>
            </a:r>
          </a:p>
          <a:p>
            <a:pPr fontAlgn="base"/>
            <a:r>
              <a:rPr lang="en-US" sz="2800" dirty="0" smtClean="0">
                <a:solidFill>
                  <a:schemeClr val="bg1"/>
                </a:solidFill>
              </a:rPr>
              <a:t>voice </a:t>
            </a:r>
            <a:r>
              <a:rPr lang="en-US" sz="2800" dirty="0">
                <a:solidFill>
                  <a:schemeClr val="bg1"/>
                </a:solidFill>
              </a:rPr>
              <a:t>data and to ‘understand’ its full meaning, complete with the speaker or </a:t>
            </a:r>
            <a:endParaRPr lang="en-US" sz="2800" dirty="0" smtClean="0">
              <a:solidFill>
                <a:schemeClr val="bg1"/>
              </a:solidFill>
            </a:endParaRPr>
          </a:p>
          <a:p>
            <a:pPr fontAlgn="base"/>
            <a:r>
              <a:rPr lang="en-US" sz="2800" dirty="0" smtClean="0">
                <a:solidFill>
                  <a:schemeClr val="bg1"/>
                </a:solidFill>
              </a:rPr>
              <a:t>writer’s </a:t>
            </a:r>
            <a:r>
              <a:rPr lang="en-US" sz="2800" dirty="0">
                <a:solidFill>
                  <a:schemeClr val="bg1"/>
                </a:solidFill>
              </a:rPr>
              <a:t>intent and sentiment</a:t>
            </a:r>
            <a:r>
              <a:rPr lang="en-US" sz="2800"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29430381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bstract background with purple &amp; blue gradient - backgroun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733246"/>
            <a:ext cx="12192000" cy="6124754"/>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Chat bots </a:t>
            </a:r>
            <a:r>
              <a:rPr lang="en-US" sz="2800" b="1" dirty="0"/>
              <a:t>are a form of artificial intelligence that are programmed to interact with humans in such a way that they sound </a:t>
            </a:r>
            <a:r>
              <a:rPr lang="en-US" sz="2400" b="1" dirty="0"/>
              <a:t>like</a:t>
            </a:r>
            <a:r>
              <a:rPr lang="en-US" sz="2800" b="1" dirty="0"/>
              <a:t> humans themselves</a:t>
            </a:r>
            <a:r>
              <a:rPr lang="en-US" sz="2800" b="1" dirty="0" smtClean="0"/>
              <a:t>.</a:t>
            </a:r>
          </a:p>
          <a:p>
            <a:pPr marL="285750" indent="-285750">
              <a:buFont typeface="Arial" panose="020B0604020202020204" pitchFamily="34" charset="0"/>
              <a:buChar char="•"/>
            </a:pPr>
            <a:endParaRPr lang="en-US" sz="2800" b="1" dirty="0" smtClean="0"/>
          </a:p>
          <a:p>
            <a:pPr marL="285750" indent="-285750">
              <a:buFont typeface="Arial" panose="020B0604020202020204" pitchFamily="34" charset="0"/>
              <a:buChar char="•"/>
            </a:pPr>
            <a:r>
              <a:rPr lang="en-US" sz="2800" b="1" dirty="0"/>
              <a:t>Have you noticed that search engines tend to guess what you are typing and automatically complete your sentences? For example, On typing “game” in Google, you may get further suggestions for “game of </a:t>
            </a:r>
            <a:r>
              <a:rPr lang="en-US" sz="2800" b="1" dirty="0" smtClean="0"/>
              <a:t>thrones</a:t>
            </a:r>
          </a:p>
          <a:p>
            <a:pPr marL="285750" indent="-285750">
              <a:buFont typeface="Arial" panose="020B0604020202020204" pitchFamily="34" charset="0"/>
              <a:buChar char="•"/>
            </a:pPr>
            <a:endParaRPr lang="en-US" sz="2800" b="1" dirty="0" smtClean="0"/>
          </a:p>
          <a:p>
            <a:pPr marL="285750" indent="-285750">
              <a:buFont typeface="Arial" panose="020B0604020202020204" pitchFamily="34" charset="0"/>
              <a:buChar char="•"/>
            </a:pPr>
            <a:r>
              <a:rPr lang="en-US" sz="2800" b="1" dirty="0"/>
              <a:t>These days voice assistants are all the rage! Whether its Siri, Alexa, or Google Assistant, almost everyone uses one of these to make calls, place reminders, schedule meetings, set alarms, surf the internet, etc</a:t>
            </a:r>
            <a:r>
              <a:rPr lang="en-US" sz="2800" b="1" dirty="0" smtClean="0"/>
              <a:t>.</a:t>
            </a:r>
          </a:p>
          <a:p>
            <a:pPr marL="285750" indent="-285750">
              <a:buFont typeface="Arial" panose="020B0604020202020204" pitchFamily="34" charset="0"/>
              <a:buChar char="•"/>
            </a:pPr>
            <a:endParaRPr lang="en-US" sz="2800" b="1" dirty="0" smtClean="0"/>
          </a:p>
          <a:p>
            <a:pPr marL="285750" indent="-285750">
              <a:buFont typeface="Arial" panose="020B0604020202020204" pitchFamily="34" charset="0"/>
              <a:buChar char="•"/>
            </a:pPr>
            <a:r>
              <a:rPr lang="en-US" sz="2800" b="1" dirty="0"/>
              <a:t>Want to translate a text from English to Hindi but don’t know Hindi? Well, Google Translate is the tool for you! While it’s not exactly 100% accurate, it is still a great tool to convert text from one language to another. </a:t>
            </a:r>
            <a:endParaRPr lang="en-IN" sz="2800" b="1" dirty="0"/>
          </a:p>
        </p:txBody>
      </p:sp>
      <p:sp>
        <p:nvSpPr>
          <p:cNvPr id="4" name="TextBox 3"/>
          <p:cNvSpPr txBox="1"/>
          <p:nvPr/>
        </p:nvSpPr>
        <p:spPr>
          <a:xfrm>
            <a:off x="2237269" y="0"/>
            <a:ext cx="7947432" cy="707886"/>
          </a:xfrm>
          <a:prstGeom prst="rect">
            <a:avLst/>
          </a:prstGeom>
          <a:noFill/>
        </p:spPr>
        <p:txBody>
          <a:bodyPr wrap="none" rtlCol="0">
            <a:spAutoFit/>
          </a:bodyPr>
          <a:lstStyle/>
          <a:p>
            <a:pPr algn="ctr"/>
            <a:r>
              <a:rPr lang="en-US" sz="4000" b="1" dirty="0">
                <a:solidFill>
                  <a:schemeClr val="bg1"/>
                </a:solidFill>
              </a:rPr>
              <a:t>Uses of Natural Language Processing</a:t>
            </a:r>
          </a:p>
        </p:txBody>
      </p:sp>
    </p:spTree>
    <p:extLst>
      <p:ext uri="{BB962C8B-B14F-4D97-AF65-F5344CB8AC3E}">
        <p14:creationId xmlns:p14="http://schemas.microsoft.com/office/powerpoint/2010/main" val="8771563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bstract wavy object - backgrounds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0085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21937" y="132522"/>
            <a:ext cx="5356979" cy="707886"/>
          </a:xfrm>
          <a:prstGeom prst="rect">
            <a:avLst/>
          </a:prstGeom>
          <a:noFill/>
          <a:ln>
            <a:solidFill>
              <a:srgbClr val="92D050"/>
            </a:solidFill>
          </a:ln>
        </p:spPr>
        <p:txBody>
          <a:bodyPr wrap="none" rtlCol="0">
            <a:spAutoFit/>
          </a:bodyPr>
          <a:lstStyle/>
          <a:p>
            <a:r>
              <a:rPr lang="en-US" sz="4000" b="1" dirty="0">
                <a:solidFill>
                  <a:schemeClr val="bg1"/>
                </a:solidFill>
              </a:rPr>
              <a:t>What is Web speech </a:t>
            </a:r>
            <a:r>
              <a:rPr lang="en-US" sz="4000" b="1" dirty="0" smtClean="0">
                <a:solidFill>
                  <a:schemeClr val="bg1"/>
                </a:solidFill>
              </a:rPr>
              <a:t>UPI</a:t>
            </a:r>
            <a:endParaRPr lang="en-US" sz="4000" b="1" dirty="0">
              <a:solidFill>
                <a:schemeClr val="bg1"/>
              </a:solidFill>
            </a:endParaRPr>
          </a:p>
        </p:txBody>
      </p:sp>
      <p:sp>
        <p:nvSpPr>
          <p:cNvPr id="6" name="TextBox 5"/>
          <p:cNvSpPr txBox="1"/>
          <p:nvPr/>
        </p:nvSpPr>
        <p:spPr>
          <a:xfrm>
            <a:off x="0" y="972930"/>
            <a:ext cx="12838899" cy="5539978"/>
          </a:xfrm>
          <a:prstGeom prst="rect">
            <a:avLst/>
          </a:prstGeom>
          <a:noFill/>
        </p:spPr>
        <p:txBody>
          <a:bodyPr wrap="none" rtlCol="0">
            <a:spAutoFit/>
          </a:bodyPr>
          <a:lstStyle/>
          <a:p>
            <a:r>
              <a:rPr lang="en-US" sz="2800" b="1" dirty="0">
                <a:solidFill>
                  <a:schemeClr val="bg1"/>
                </a:solidFill>
              </a:rPr>
              <a:t>The Web Speech API aims to enable web developers to provide, in a web browser, </a:t>
            </a:r>
            <a:endParaRPr lang="en-US" sz="2800" b="1" dirty="0" smtClean="0">
              <a:solidFill>
                <a:schemeClr val="bg1"/>
              </a:solidFill>
            </a:endParaRPr>
          </a:p>
          <a:p>
            <a:r>
              <a:rPr lang="en-US" sz="2800" b="1" dirty="0" smtClean="0">
                <a:solidFill>
                  <a:schemeClr val="bg1"/>
                </a:solidFill>
              </a:rPr>
              <a:t>speech-input </a:t>
            </a:r>
            <a:r>
              <a:rPr lang="en-US" sz="2800" b="1" dirty="0">
                <a:solidFill>
                  <a:schemeClr val="bg1"/>
                </a:solidFill>
              </a:rPr>
              <a:t>and text-to-speech </a:t>
            </a:r>
            <a:r>
              <a:rPr lang="en-US" sz="2800" b="1" dirty="0" smtClean="0">
                <a:solidFill>
                  <a:schemeClr val="bg1"/>
                </a:solidFill>
              </a:rPr>
              <a:t>output features that are typically not available </a:t>
            </a:r>
          </a:p>
          <a:p>
            <a:r>
              <a:rPr lang="en-US" sz="2800" b="1" dirty="0" smtClean="0">
                <a:solidFill>
                  <a:schemeClr val="bg1"/>
                </a:solidFill>
              </a:rPr>
              <a:t>when using standard speech-recognition or</a:t>
            </a:r>
            <a:r>
              <a:rPr lang="en-US" sz="2800" b="1" dirty="0">
                <a:solidFill>
                  <a:schemeClr val="bg1"/>
                </a:solidFill>
              </a:rPr>
              <a:t> </a:t>
            </a:r>
            <a:r>
              <a:rPr lang="en-US" sz="2800" b="1" dirty="0" smtClean="0">
                <a:solidFill>
                  <a:schemeClr val="bg1"/>
                </a:solidFill>
              </a:rPr>
              <a:t>screen-reader software. </a:t>
            </a:r>
          </a:p>
          <a:p>
            <a:endParaRPr lang="en-US" sz="2800" b="1" dirty="0" smtClean="0">
              <a:solidFill>
                <a:schemeClr val="bg1"/>
              </a:solidFill>
            </a:endParaRPr>
          </a:p>
          <a:p>
            <a:r>
              <a:rPr lang="en-US" sz="2800" b="1" dirty="0" smtClean="0">
                <a:solidFill>
                  <a:schemeClr val="bg1"/>
                </a:solidFill>
              </a:rPr>
              <a:t>The </a:t>
            </a:r>
            <a:r>
              <a:rPr lang="en-US" sz="2800" b="1" dirty="0">
                <a:solidFill>
                  <a:schemeClr val="bg1"/>
                </a:solidFill>
              </a:rPr>
              <a:t>API itself is agnostic of the underlying speech recognition and </a:t>
            </a:r>
            <a:r>
              <a:rPr lang="en-US" sz="2800" b="1" dirty="0" smtClean="0">
                <a:solidFill>
                  <a:schemeClr val="bg1"/>
                </a:solidFill>
              </a:rPr>
              <a:t>synthesis</a:t>
            </a:r>
          </a:p>
          <a:p>
            <a:r>
              <a:rPr lang="en-US" sz="2800" b="1" dirty="0" smtClean="0">
                <a:solidFill>
                  <a:schemeClr val="bg1"/>
                </a:solidFill>
              </a:rPr>
              <a:t> </a:t>
            </a:r>
            <a:r>
              <a:rPr lang="en-US" sz="2800" b="1" dirty="0">
                <a:solidFill>
                  <a:schemeClr val="bg1"/>
                </a:solidFill>
              </a:rPr>
              <a:t>implementation and can support both </a:t>
            </a:r>
            <a:r>
              <a:rPr lang="en-US" sz="2800" b="1" dirty="0" smtClean="0">
                <a:solidFill>
                  <a:schemeClr val="bg1"/>
                </a:solidFill>
              </a:rPr>
              <a:t>server-based  and client-based/embedded </a:t>
            </a:r>
          </a:p>
          <a:p>
            <a:r>
              <a:rPr lang="en-US" sz="2800" b="1" dirty="0" smtClean="0">
                <a:solidFill>
                  <a:schemeClr val="bg1"/>
                </a:solidFill>
              </a:rPr>
              <a:t>recognition and synthesis. The API is designed to enable both brief (one-shot) speech</a:t>
            </a:r>
          </a:p>
          <a:p>
            <a:r>
              <a:rPr lang="en-US" sz="2800" b="1" dirty="0" smtClean="0">
                <a:solidFill>
                  <a:schemeClr val="bg1"/>
                </a:solidFill>
              </a:rPr>
              <a:t> input and continuous speech input. Speech recognition results are provided to the</a:t>
            </a:r>
          </a:p>
          <a:p>
            <a:r>
              <a:rPr lang="en-US" sz="2800" b="1" dirty="0" smtClean="0">
                <a:solidFill>
                  <a:schemeClr val="bg1"/>
                </a:solidFill>
              </a:rPr>
              <a:t> web continuous speech input. Speech recognition results are provided to the web</a:t>
            </a:r>
          </a:p>
          <a:p>
            <a:r>
              <a:rPr lang="en-US" sz="2800" b="1" dirty="0" smtClean="0">
                <a:solidFill>
                  <a:schemeClr val="bg1"/>
                </a:solidFill>
              </a:rPr>
              <a:t> page as a list of hypotheses, along with other relevant information for each</a:t>
            </a:r>
          </a:p>
          <a:p>
            <a:r>
              <a:rPr lang="en-US" sz="2800" b="1" dirty="0" smtClean="0">
                <a:solidFill>
                  <a:schemeClr val="bg1"/>
                </a:solidFill>
              </a:rPr>
              <a:t> hypothesis.</a:t>
            </a:r>
          </a:p>
          <a:p>
            <a:endParaRPr lang="en-US" sz="2800" dirty="0" smtClean="0"/>
          </a:p>
          <a:p>
            <a:endParaRPr lang="en-IN" dirty="0"/>
          </a:p>
        </p:txBody>
      </p:sp>
    </p:spTree>
    <p:extLst>
      <p:ext uri="{BB962C8B-B14F-4D97-AF65-F5344CB8AC3E}">
        <p14:creationId xmlns:p14="http://schemas.microsoft.com/office/powerpoint/2010/main" val="22764952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ue christmas abstract sparkles - backgrounds stock illustr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46" descr="abstract geometric network technology background - backgrounds stock illustra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smtClean="0"/>
          </a:p>
          <a:p>
            <a:endParaRPr lang="en-IN" dirty="0"/>
          </a:p>
        </p:txBody>
      </p:sp>
      <p:pic>
        <p:nvPicPr>
          <p:cNvPr id="1026" name="Picture 2" descr="abstract gradient blob background - backgroun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12192000" cy="68500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44833" y="-90143"/>
            <a:ext cx="5198218" cy="1323439"/>
          </a:xfrm>
          <a:prstGeom prst="rect">
            <a:avLst/>
          </a:prstGeom>
          <a:noFill/>
        </p:spPr>
        <p:txBody>
          <a:bodyPr wrap="none" rtlCol="0">
            <a:spAutoFit/>
          </a:bodyPr>
          <a:lstStyle/>
          <a:p>
            <a:r>
              <a:rPr lang="en-US" sz="3600" b="1" dirty="0">
                <a:solidFill>
                  <a:schemeClr val="bg1"/>
                </a:solidFill>
              </a:rPr>
              <a:t>Uses</a:t>
            </a:r>
            <a:r>
              <a:rPr lang="en-US" sz="4000" b="1" dirty="0">
                <a:solidFill>
                  <a:schemeClr val="bg1"/>
                </a:solidFill>
              </a:rPr>
              <a:t> of Web speech UPI</a:t>
            </a:r>
          </a:p>
          <a:p>
            <a:endParaRPr lang="en-IN" sz="4000" dirty="0">
              <a:solidFill>
                <a:schemeClr val="bg1"/>
              </a:solidFill>
            </a:endParaRPr>
          </a:p>
        </p:txBody>
      </p:sp>
      <p:sp>
        <p:nvSpPr>
          <p:cNvPr id="4" name="TextBox 3"/>
          <p:cNvSpPr txBox="1"/>
          <p:nvPr/>
        </p:nvSpPr>
        <p:spPr>
          <a:xfrm>
            <a:off x="307975" y="258418"/>
            <a:ext cx="11380442" cy="77910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smtClean="0"/>
              <a:t>Voice Web Search                                                                                 </a:t>
            </a:r>
          </a:p>
          <a:p>
            <a:pPr marL="285750" indent="-285750">
              <a:lnSpc>
                <a:spcPct val="150000"/>
              </a:lnSpc>
              <a:buFont typeface="Arial" panose="020B0604020202020204" pitchFamily="34" charset="0"/>
              <a:buChar char="•"/>
            </a:pPr>
            <a:r>
              <a:rPr lang="en-IN" sz="2400" dirty="0" smtClean="0"/>
              <a:t>Speech </a:t>
            </a:r>
            <a:r>
              <a:rPr lang="en-IN" sz="2400" dirty="0"/>
              <a:t>Command Interface</a:t>
            </a:r>
          </a:p>
          <a:p>
            <a:pPr marL="285750" indent="-285750">
              <a:lnSpc>
                <a:spcPct val="150000"/>
              </a:lnSpc>
              <a:buFont typeface="Arial" panose="020B0604020202020204" pitchFamily="34" charset="0"/>
              <a:buChar char="•"/>
            </a:pPr>
            <a:r>
              <a:rPr lang="en-IN" sz="2400" dirty="0"/>
              <a:t>Domain Specific Grammars Contingent on Earlier Inputs</a:t>
            </a:r>
          </a:p>
          <a:p>
            <a:pPr marL="285750" indent="-285750">
              <a:lnSpc>
                <a:spcPct val="150000"/>
              </a:lnSpc>
              <a:buFont typeface="Arial" panose="020B0604020202020204" pitchFamily="34" charset="0"/>
              <a:buChar char="•"/>
            </a:pPr>
            <a:r>
              <a:rPr lang="en-IN" sz="2400" dirty="0"/>
              <a:t>Continuous Recognition of Open Dialog</a:t>
            </a:r>
          </a:p>
          <a:p>
            <a:pPr marL="285750" indent="-285750">
              <a:lnSpc>
                <a:spcPct val="150000"/>
              </a:lnSpc>
              <a:buFont typeface="Arial" panose="020B0604020202020204" pitchFamily="34" charset="0"/>
              <a:buChar char="•"/>
            </a:pPr>
            <a:r>
              <a:rPr lang="en-IN" sz="2400" dirty="0"/>
              <a:t>Domain Specific Grammars Filling Multiple Input Fields</a:t>
            </a:r>
          </a:p>
          <a:p>
            <a:pPr marL="285750" indent="-285750">
              <a:lnSpc>
                <a:spcPct val="150000"/>
              </a:lnSpc>
              <a:buFont typeface="Arial" panose="020B0604020202020204" pitchFamily="34" charset="0"/>
              <a:buChar char="•"/>
            </a:pPr>
            <a:r>
              <a:rPr lang="en-IN" sz="2400" dirty="0"/>
              <a:t>Speech UI present when no visible UI need be present</a:t>
            </a:r>
          </a:p>
          <a:p>
            <a:pPr marL="285750" indent="-285750">
              <a:lnSpc>
                <a:spcPct val="150000"/>
              </a:lnSpc>
              <a:buFont typeface="Arial" panose="020B0604020202020204" pitchFamily="34" charset="0"/>
              <a:buChar char="•"/>
            </a:pPr>
            <a:r>
              <a:rPr lang="en-IN" sz="2400" dirty="0"/>
              <a:t>Voice Activity Detection</a:t>
            </a:r>
          </a:p>
          <a:p>
            <a:pPr marL="285750" indent="-285750">
              <a:lnSpc>
                <a:spcPct val="150000"/>
              </a:lnSpc>
              <a:buFont typeface="Arial" panose="020B0604020202020204" pitchFamily="34" charset="0"/>
              <a:buChar char="•"/>
            </a:pPr>
            <a:r>
              <a:rPr lang="en-IN" sz="2400" dirty="0"/>
              <a:t>Temporal Structure of Synthesis to Provide Visual Feedback</a:t>
            </a:r>
          </a:p>
          <a:p>
            <a:pPr marL="285750" indent="-285750">
              <a:lnSpc>
                <a:spcPct val="150000"/>
              </a:lnSpc>
              <a:buFont typeface="Arial" panose="020B0604020202020204" pitchFamily="34" charset="0"/>
              <a:buChar char="•"/>
            </a:pPr>
            <a:r>
              <a:rPr lang="en-IN" sz="2400" dirty="0"/>
              <a:t>Hello World</a:t>
            </a:r>
          </a:p>
          <a:p>
            <a:pPr marL="285750" indent="-285750">
              <a:lnSpc>
                <a:spcPct val="150000"/>
              </a:lnSpc>
              <a:buFont typeface="Arial" panose="020B0604020202020204" pitchFamily="34" charset="0"/>
              <a:buChar char="•"/>
            </a:pPr>
            <a:r>
              <a:rPr lang="en-IN" sz="2400" dirty="0"/>
              <a:t>Speech Translation</a:t>
            </a:r>
          </a:p>
          <a:p>
            <a:pPr marL="285750" indent="-285750">
              <a:lnSpc>
                <a:spcPct val="150000"/>
              </a:lnSpc>
              <a:buFont typeface="Arial" panose="020B0604020202020204" pitchFamily="34" charset="0"/>
              <a:buChar char="•"/>
            </a:pPr>
            <a:r>
              <a:rPr lang="en-IN" sz="2400" dirty="0"/>
              <a:t>Speech Enabled Email Client</a:t>
            </a:r>
          </a:p>
          <a:p>
            <a:pPr marL="285750" indent="-285750">
              <a:lnSpc>
                <a:spcPct val="150000"/>
              </a:lnSpc>
              <a:buFont typeface="Arial" panose="020B0604020202020204" pitchFamily="34" charset="0"/>
              <a:buChar char="•"/>
            </a:pPr>
            <a:r>
              <a:rPr lang="en-IN" sz="2400" dirty="0"/>
              <a:t>Dialog Systems</a:t>
            </a:r>
          </a:p>
          <a:p>
            <a:pPr marL="285750" indent="-285750">
              <a:lnSpc>
                <a:spcPct val="150000"/>
              </a:lnSpc>
              <a:buFont typeface="Arial" panose="020B0604020202020204" pitchFamily="34" charset="0"/>
              <a:buChar char="•"/>
            </a:pPr>
            <a:r>
              <a:rPr lang="en-IN" sz="2400" dirty="0"/>
              <a:t>Multimodal Interaction</a:t>
            </a:r>
          </a:p>
          <a:p>
            <a:pPr marL="285750" indent="-285750">
              <a:lnSpc>
                <a:spcPct val="15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380194291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tro style landscape with blue grid background - backgroun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1861" y="1351555"/>
            <a:ext cx="12115561" cy="3970318"/>
          </a:xfrm>
          <a:prstGeom prst="rect">
            <a:avLst/>
          </a:prstGeom>
          <a:noFill/>
        </p:spPr>
        <p:txBody>
          <a:bodyPr wrap="none" rtlCol="0">
            <a:spAutoFit/>
          </a:bodyPr>
          <a:lstStyle/>
          <a:p>
            <a:r>
              <a:rPr lang="en-US" sz="3600" dirty="0" smtClean="0">
                <a:solidFill>
                  <a:schemeClr val="bg1"/>
                </a:solidFill>
              </a:rPr>
              <a:t>Examples of Web Speech UPI-</a:t>
            </a:r>
            <a:endParaRPr lang="en-US" sz="3600" dirty="0">
              <a:solidFill>
                <a:schemeClr val="bg1"/>
              </a:solidFill>
            </a:endParaRPr>
          </a:p>
          <a:p>
            <a:r>
              <a:rPr lang="en-US" sz="3600" dirty="0">
                <a:solidFill>
                  <a:schemeClr val="bg1"/>
                </a:solidFill>
              </a:rPr>
              <a:t>The Web Speech API enables you to incorporate voice data into </a:t>
            </a:r>
            <a:endParaRPr lang="en-US" sz="3600" dirty="0" smtClean="0">
              <a:solidFill>
                <a:schemeClr val="bg1"/>
              </a:solidFill>
            </a:endParaRPr>
          </a:p>
          <a:p>
            <a:r>
              <a:rPr lang="en-US" sz="3600" dirty="0" smtClean="0">
                <a:solidFill>
                  <a:schemeClr val="bg1"/>
                </a:solidFill>
              </a:rPr>
              <a:t>web </a:t>
            </a:r>
            <a:r>
              <a:rPr lang="en-US" sz="3600" dirty="0">
                <a:solidFill>
                  <a:schemeClr val="bg1"/>
                </a:solidFill>
              </a:rPr>
              <a:t>apps. </a:t>
            </a:r>
            <a:r>
              <a:rPr lang="en-US" sz="3600" dirty="0">
                <a:solidFill>
                  <a:schemeClr val="bg1"/>
                </a:solidFill>
              </a:rPr>
              <a:t>The Web Speech API has two parts</a:t>
            </a:r>
            <a:r>
              <a:rPr lang="en-US" sz="3600" dirty="0" smtClean="0">
                <a:solidFill>
                  <a:schemeClr val="bg1"/>
                </a:solidFill>
              </a:rPr>
              <a:t>:</a:t>
            </a:r>
          </a:p>
          <a:p>
            <a:r>
              <a:rPr lang="en-US" sz="3600" dirty="0" err="1" smtClean="0">
                <a:solidFill>
                  <a:schemeClr val="bg1"/>
                </a:solidFill>
              </a:rPr>
              <a:t>SpeechSynthesis</a:t>
            </a:r>
            <a:r>
              <a:rPr lang="en-US" sz="3600" dirty="0" smtClean="0">
                <a:solidFill>
                  <a:schemeClr val="bg1"/>
                </a:solidFill>
              </a:rPr>
              <a:t> </a:t>
            </a:r>
            <a:r>
              <a:rPr lang="en-US" sz="3600" dirty="0">
                <a:solidFill>
                  <a:schemeClr val="bg1"/>
                </a:solidFill>
              </a:rPr>
              <a:t>(Text-to-Speech), and </a:t>
            </a:r>
            <a:r>
              <a:rPr lang="en-US" sz="3600" dirty="0" err="1">
                <a:solidFill>
                  <a:schemeClr val="bg1"/>
                </a:solidFill>
              </a:rPr>
              <a:t>SpeechRecognition</a:t>
            </a:r>
            <a:r>
              <a:rPr lang="en-US" sz="3600" dirty="0">
                <a:solidFill>
                  <a:schemeClr val="bg1"/>
                </a:solidFill>
              </a:rPr>
              <a:t> </a:t>
            </a:r>
            <a:endParaRPr lang="en-US" sz="3600" dirty="0" smtClean="0">
              <a:solidFill>
                <a:schemeClr val="bg1"/>
              </a:solidFill>
            </a:endParaRPr>
          </a:p>
          <a:p>
            <a:r>
              <a:rPr lang="en-US" sz="3600" dirty="0" smtClean="0">
                <a:solidFill>
                  <a:schemeClr val="bg1"/>
                </a:solidFill>
              </a:rPr>
              <a:t>(</a:t>
            </a:r>
            <a:r>
              <a:rPr lang="en-US" sz="3600" dirty="0">
                <a:solidFill>
                  <a:schemeClr val="bg1"/>
                </a:solidFill>
              </a:rPr>
              <a:t>Asynchronous </a:t>
            </a:r>
            <a:r>
              <a:rPr lang="en-US" sz="3600" dirty="0" err="1" smtClean="0">
                <a:solidFill>
                  <a:schemeClr val="bg1"/>
                </a:solidFill>
              </a:rPr>
              <a:t>Speech</a:t>
            </a:r>
            <a:r>
              <a:rPr lang="en-US" sz="3600" dirty="0" err="1">
                <a:solidFill>
                  <a:schemeClr val="bg1"/>
                </a:solidFill>
              </a:rPr>
              <a:t>Recognition</a:t>
            </a:r>
            <a:r>
              <a:rPr lang="en-US" sz="3600" dirty="0">
                <a:solidFill>
                  <a:schemeClr val="bg1"/>
                </a:solidFill>
              </a:rPr>
              <a:t>.)</a:t>
            </a:r>
          </a:p>
          <a:p>
            <a:endParaRPr lang="en-US" sz="3600" dirty="0" smtClean="0">
              <a:solidFill>
                <a:schemeClr val="bg1"/>
              </a:solidFill>
            </a:endParaRPr>
          </a:p>
          <a:p>
            <a:r>
              <a:rPr lang="en-US" sz="3600" dirty="0" smtClean="0">
                <a:solidFill>
                  <a:schemeClr val="bg1"/>
                </a:solidFill>
              </a:rPr>
              <a:t> </a:t>
            </a:r>
            <a:endParaRPr lang="en-IN" sz="3600" dirty="0">
              <a:solidFill>
                <a:schemeClr val="bg1"/>
              </a:solidFill>
            </a:endParaRPr>
          </a:p>
        </p:txBody>
      </p:sp>
      <p:sp>
        <p:nvSpPr>
          <p:cNvPr id="5" name="TextBox 4"/>
          <p:cNvSpPr txBox="1"/>
          <p:nvPr/>
        </p:nvSpPr>
        <p:spPr>
          <a:xfrm>
            <a:off x="2976011" y="28116"/>
            <a:ext cx="6239978" cy="1323439"/>
          </a:xfrm>
          <a:prstGeom prst="rect">
            <a:avLst/>
          </a:prstGeom>
          <a:noFill/>
        </p:spPr>
        <p:txBody>
          <a:bodyPr wrap="none" rtlCol="0">
            <a:spAutoFit/>
          </a:bodyPr>
          <a:lstStyle/>
          <a:p>
            <a:r>
              <a:rPr lang="en-US" sz="4000" b="1" dirty="0">
                <a:solidFill>
                  <a:schemeClr val="bg1"/>
                </a:solidFill>
              </a:rPr>
              <a:t>Examples of web speech UPI</a:t>
            </a:r>
          </a:p>
          <a:p>
            <a:endParaRPr lang="en-IN" sz="4000" dirty="0">
              <a:solidFill>
                <a:schemeClr val="bg1"/>
              </a:solidFill>
            </a:endParaRPr>
          </a:p>
        </p:txBody>
      </p:sp>
    </p:spTree>
    <p:extLst>
      <p:ext uri="{BB962C8B-B14F-4D97-AF65-F5344CB8AC3E}">
        <p14:creationId xmlns:p14="http://schemas.microsoft.com/office/powerpoint/2010/main" val="4179948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aw enforcement police abstract background - backgroun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203627"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0765" y="132522"/>
            <a:ext cx="5498172" cy="1200329"/>
          </a:xfrm>
          <a:prstGeom prst="rect">
            <a:avLst/>
          </a:prstGeom>
          <a:noFill/>
        </p:spPr>
        <p:txBody>
          <a:bodyPr wrap="none" rtlCol="0">
            <a:spAutoFit/>
          </a:bodyPr>
          <a:lstStyle/>
          <a:p>
            <a:pPr algn="ctr"/>
            <a:r>
              <a:rPr lang="en-US" sz="3600" b="1" dirty="0">
                <a:solidFill>
                  <a:schemeClr val="bg1"/>
                </a:solidFill>
              </a:rPr>
              <a:t>What is </a:t>
            </a:r>
            <a:r>
              <a:rPr lang="en-US" sz="3600" b="1" dirty="0" smtClean="0">
                <a:solidFill>
                  <a:schemeClr val="bg1"/>
                </a:solidFill>
              </a:rPr>
              <a:t>Speech Recognition</a:t>
            </a:r>
            <a:endParaRPr lang="en-US" sz="3600" b="1" dirty="0">
              <a:solidFill>
                <a:schemeClr val="bg1"/>
              </a:solidFill>
            </a:endParaRPr>
          </a:p>
          <a:p>
            <a:pPr algn="ctr"/>
            <a:endParaRPr lang="en-IN" sz="3600" dirty="0">
              <a:solidFill>
                <a:schemeClr val="bg1"/>
              </a:solidFill>
            </a:endParaRPr>
          </a:p>
        </p:txBody>
      </p:sp>
      <p:sp>
        <p:nvSpPr>
          <p:cNvPr id="5" name="TextBox 4"/>
          <p:cNvSpPr txBox="1"/>
          <p:nvPr/>
        </p:nvSpPr>
        <p:spPr>
          <a:xfrm>
            <a:off x="164565" y="1332851"/>
            <a:ext cx="12572416" cy="4832092"/>
          </a:xfrm>
          <a:prstGeom prst="rect">
            <a:avLst/>
          </a:prstGeom>
          <a:noFill/>
        </p:spPr>
        <p:txBody>
          <a:bodyPr wrap="none" rtlCol="0">
            <a:spAutoFit/>
          </a:bodyPr>
          <a:lstStyle/>
          <a:p>
            <a:r>
              <a:rPr lang="en-US" sz="3200" b="1" dirty="0" smtClean="0">
                <a:solidFill>
                  <a:schemeClr val="bg1"/>
                </a:solidFill>
              </a:rPr>
              <a:t>Speech </a:t>
            </a:r>
            <a:r>
              <a:rPr lang="en-US" sz="3200" b="1" dirty="0">
                <a:solidFill>
                  <a:schemeClr val="bg1"/>
                </a:solidFill>
              </a:rPr>
              <a:t>recognition is the ability of a machine or program to </a:t>
            </a:r>
            <a:r>
              <a:rPr lang="en-US" sz="3200" b="1" dirty="0" smtClean="0">
                <a:solidFill>
                  <a:schemeClr val="bg1"/>
                </a:solidFill>
              </a:rPr>
              <a:t>receive</a:t>
            </a:r>
          </a:p>
          <a:p>
            <a:r>
              <a:rPr lang="en-US" sz="3200" b="1" dirty="0" smtClean="0">
                <a:solidFill>
                  <a:schemeClr val="bg1"/>
                </a:solidFill>
              </a:rPr>
              <a:t> </a:t>
            </a:r>
            <a:r>
              <a:rPr lang="en-US" sz="3200" b="1" dirty="0">
                <a:solidFill>
                  <a:schemeClr val="bg1"/>
                </a:solidFill>
              </a:rPr>
              <a:t>and </a:t>
            </a:r>
            <a:r>
              <a:rPr lang="en-US" sz="3200" b="1" dirty="0" smtClean="0">
                <a:solidFill>
                  <a:schemeClr val="bg1"/>
                </a:solidFill>
              </a:rPr>
              <a:t>interpret </a:t>
            </a:r>
            <a:r>
              <a:rPr lang="en-US" sz="3200" b="1" dirty="0">
                <a:solidFill>
                  <a:schemeClr val="bg1"/>
                </a:solidFill>
              </a:rPr>
              <a:t>dictation or to understand and perform spoken commands</a:t>
            </a:r>
            <a:endParaRPr lang="en-US" sz="3200" b="1" dirty="0" smtClean="0">
              <a:solidFill>
                <a:schemeClr val="bg1"/>
              </a:solidFill>
            </a:endParaRPr>
          </a:p>
          <a:p>
            <a:r>
              <a:rPr lang="en-US" sz="3200" b="1" dirty="0" smtClean="0">
                <a:solidFill>
                  <a:schemeClr val="bg1"/>
                </a:solidFill>
              </a:rPr>
              <a:t> Speech recognition </a:t>
            </a:r>
            <a:r>
              <a:rPr lang="en-US" sz="3200" b="1" dirty="0">
                <a:solidFill>
                  <a:schemeClr val="bg1"/>
                </a:solidFill>
              </a:rPr>
              <a:t> has gained prominence and use with the rise of </a:t>
            </a:r>
            <a:endParaRPr lang="en-US" sz="3200" b="1" dirty="0" smtClean="0">
              <a:solidFill>
                <a:schemeClr val="bg1"/>
              </a:solidFill>
            </a:endParaRPr>
          </a:p>
          <a:p>
            <a:r>
              <a:rPr lang="en-US" sz="3200" b="1" dirty="0" smtClean="0">
                <a:solidFill>
                  <a:schemeClr val="bg1"/>
                </a:solidFill>
              </a:rPr>
              <a:t>Artificial </a:t>
            </a:r>
            <a:r>
              <a:rPr lang="en-US" sz="3200" b="1" dirty="0">
                <a:solidFill>
                  <a:schemeClr val="bg1"/>
                </a:solidFill>
              </a:rPr>
              <a:t>intelligence (</a:t>
            </a:r>
            <a:r>
              <a:rPr lang="en-US" sz="3200" b="1" u="sng" dirty="0">
                <a:solidFill>
                  <a:schemeClr val="bg1"/>
                </a:solidFill>
              </a:rPr>
              <a:t>AI</a:t>
            </a:r>
            <a:r>
              <a:rPr lang="en-US" sz="3200" b="1" dirty="0">
                <a:solidFill>
                  <a:schemeClr val="bg1"/>
                </a:solidFill>
              </a:rPr>
              <a:t>) \ </a:t>
            </a:r>
            <a:r>
              <a:rPr lang="en-US" sz="3200" b="1" dirty="0" smtClean="0">
                <a:solidFill>
                  <a:schemeClr val="bg1"/>
                </a:solidFill>
              </a:rPr>
              <a:t>and</a:t>
            </a:r>
            <a:r>
              <a:rPr lang="en-US" sz="3200" b="1" dirty="0">
                <a:solidFill>
                  <a:schemeClr val="bg1"/>
                </a:solidFill>
              </a:rPr>
              <a:t> intelligent assistants, such as Amazon's </a:t>
            </a:r>
            <a:endParaRPr lang="en-US" sz="3200" b="1" dirty="0" smtClean="0">
              <a:solidFill>
                <a:schemeClr val="bg1"/>
              </a:solidFill>
            </a:endParaRPr>
          </a:p>
          <a:p>
            <a:r>
              <a:rPr lang="en-US" sz="3200" b="1" dirty="0" smtClean="0">
                <a:solidFill>
                  <a:schemeClr val="bg1"/>
                </a:solidFill>
              </a:rPr>
              <a:t>Alexa </a:t>
            </a:r>
            <a:r>
              <a:rPr lang="en-US" sz="3200" b="1" dirty="0">
                <a:solidFill>
                  <a:schemeClr val="bg1"/>
                </a:solidFill>
              </a:rPr>
              <a:t>and Apple's </a:t>
            </a:r>
            <a:r>
              <a:rPr lang="en-US" sz="3200" b="1" u="sng" dirty="0">
                <a:solidFill>
                  <a:schemeClr val="bg1"/>
                </a:solidFill>
              </a:rPr>
              <a:t>Siri</a:t>
            </a:r>
            <a:r>
              <a:rPr lang="en-US" sz="3200" b="1" dirty="0">
                <a:solidFill>
                  <a:schemeClr val="bg1"/>
                </a:solidFill>
              </a:rPr>
              <a:t>. Speech </a:t>
            </a:r>
            <a:r>
              <a:rPr lang="en-US" sz="3200" b="1" dirty="0" smtClean="0">
                <a:solidFill>
                  <a:schemeClr val="bg1"/>
                </a:solidFill>
              </a:rPr>
              <a:t>recognition </a:t>
            </a:r>
            <a:r>
              <a:rPr lang="en-US" sz="3200" b="1" dirty="0">
                <a:solidFill>
                  <a:schemeClr val="bg1"/>
                </a:solidFill>
              </a:rPr>
              <a:t>systems let consumers </a:t>
            </a:r>
            <a:endParaRPr lang="en-US" sz="3200" b="1" dirty="0" smtClean="0">
              <a:solidFill>
                <a:schemeClr val="bg1"/>
              </a:solidFill>
            </a:endParaRPr>
          </a:p>
          <a:p>
            <a:r>
              <a:rPr lang="en-US" sz="3200" b="1" dirty="0" smtClean="0">
                <a:solidFill>
                  <a:schemeClr val="bg1"/>
                </a:solidFill>
              </a:rPr>
              <a:t>interact with technology simply by speaking to it, enabling hands-free</a:t>
            </a:r>
          </a:p>
          <a:p>
            <a:r>
              <a:rPr lang="en-US" sz="3200" b="1" dirty="0" smtClean="0">
                <a:solidFill>
                  <a:schemeClr val="bg1"/>
                </a:solidFill>
              </a:rPr>
              <a:t> </a:t>
            </a:r>
            <a:r>
              <a:rPr lang="en-US" sz="3200" b="1" dirty="0">
                <a:solidFill>
                  <a:schemeClr val="bg1"/>
                </a:solidFill>
              </a:rPr>
              <a:t>requests , reminders and other simple tasks.</a:t>
            </a:r>
          </a:p>
          <a:p>
            <a:endParaRPr lang="en-US" sz="3200" b="1" dirty="0" smtClean="0">
              <a:solidFill>
                <a:schemeClr val="bg1"/>
              </a:solidFill>
            </a:endParaRPr>
          </a:p>
          <a:p>
            <a:endParaRPr lang="en-US" sz="2000" b="1" dirty="0"/>
          </a:p>
          <a:p>
            <a:endParaRPr lang="en-IN" sz="3200" b="1" dirty="0">
              <a:solidFill>
                <a:schemeClr val="bg1"/>
              </a:solidFill>
            </a:endParaRPr>
          </a:p>
        </p:txBody>
      </p:sp>
    </p:spTree>
    <p:extLst>
      <p:ext uri="{BB962C8B-B14F-4D97-AF65-F5344CB8AC3E}">
        <p14:creationId xmlns:p14="http://schemas.microsoft.com/office/powerpoint/2010/main" val="26595226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lowing futuristic product display stand podium background - backgrounds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32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3287" y="145773"/>
            <a:ext cx="5921557" cy="1323439"/>
          </a:xfrm>
          <a:prstGeom prst="rect">
            <a:avLst/>
          </a:prstGeom>
          <a:noFill/>
        </p:spPr>
        <p:txBody>
          <a:bodyPr wrap="none" rtlCol="0">
            <a:spAutoFit/>
          </a:bodyPr>
          <a:lstStyle/>
          <a:p>
            <a:r>
              <a:rPr lang="en-US" sz="4000" b="1" dirty="0">
                <a:solidFill>
                  <a:schemeClr val="bg1"/>
                </a:solidFill>
              </a:rPr>
              <a:t>Uses of Speech recognition</a:t>
            </a:r>
          </a:p>
          <a:p>
            <a:endParaRPr lang="en-IN" sz="4000" dirty="0">
              <a:solidFill>
                <a:schemeClr val="bg1"/>
              </a:solidFill>
            </a:endParaRPr>
          </a:p>
        </p:txBody>
      </p:sp>
      <p:sp>
        <p:nvSpPr>
          <p:cNvPr id="5" name="TextBox 4"/>
          <p:cNvSpPr txBox="1"/>
          <p:nvPr/>
        </p:nvSpPr>
        <p:spPr>
          <a:xfrm>
            <a:off x="75157" y="1203862"/>
            <a:ext cx="12369348" cy="3046988"/>
          </a:xfrm>
          <a:prstGeom prst="rect">
            <a:avLst/>
          </a:prstGeom>
          <a:noFill/>
        </p:spPr>
        <p:txBody>
          <a:bodyPr wrap="none" rtlCol="0">
            <a:spAutoFit/>
          </a:bodyPr>
          <a:lstStyle/>
          <a:p>
            <a:r>
              <a:rPr lang="en-US" sz="3200" b="1" dirty="0">
                <a:solidFill>
                  <a:schemeClr val="bg1"/>
                </a:solidFill>
              </a:rPr>
              <a:t>Speech recognition software can translate spoken words into text </a:t>
            </a:r>
            <a:r>
              <a:rPr lang="en-US" sz="3200" b="1" dirty="0" smtClean="0">
                <a:solidFill>
                  <a:schemeClr val="bg1"/>
                </a:solidFill>
              </a:rPr>
              <a:t>using</a:t>
            </a:r>
          </a:p>
          <a:p>
            <a:r>
              <a:rPr lang="en-US" sz="3200" b="1" dirty="0" smtClean="0">
                <a:solidFill>
                  <a:schemeClr val="bg1"/>
                </a:solidFill>
              </a:rPr>
              <a:t> </a:t>
            </a:r>
            <a:r>
              <a:rPr lang="en-US" sz="3200" b="1" dirty="0">
                <a:solidFill>
                  <a:schemeClr val="bg1"/>
                </a:solidFill>
              </a:rPr>
              <a:t>closed captions to enable a person with hearing loss </a:t>
            </a:r>
            <a:r>
              <a:rPr lang="en-US" sz="3200" b="1" dirty="0" smtClean="0">
                <a:solidFill>
                  <a:schemeClr val="bg1"/>
                </a:solidFill>
              </a:rPr>
              <a:t>to understand</a:t>
            </a:r>
          </a:p>
          <a:p>
            <a:r>
              <a:rPr lang="en-US" sz="3200" b="1" dirty="0" smtClean="0">
                <a:solidFill>
                  <a:schemeClr val="bg1"/>
                </a:solidFill>
              </a:rPr>
              <a:t> what </a:t>
            </a:r>
            <a:r>
              <a:rPr lang="en-US" sz="3200" b="1" dirty="0">
                <a:solidFill>
                  <a:schemeClr val="bg1"/>
                </a:solidFill>
              </a:rPr>
              <a:t>others are saying. Speech recognition can also enable those </a:t>
            </a:r>
            <a:r>
              <a:rPr lang="en-US" sz="3200" b="1" dirty="0" smtClean="0">
                <a:solidFill>
                  <a:schemeClr val="bg1"/>
                </a:solidFill>
              </a:rPr>
              <a:t>with</a:t>
            </a:r>
          </a:p>
          <a:p>
            <a:r>
              <a:rPr lang="en-US" sz="3200" b="1" dirty="0" smtClean="0">
                <a:solidFill>
                  <a:schemeClr val="bg1"/>
                </a:solidFill>
              </a:rPr>
              <a:t> </a:t>
            </a:r>
            <a:r>
              <a:rPr lang="en-US" sz="3200" b="1" dirty="0">
                <a:solidFill>
                  <a:schemeClr val="bg1"/>
                </a:solidFill>
              </a:rPr>
              <a:t>limited use of their hands to work with computers, using voice </a:t>
            </a:r>
            <a:r>
              <a:rPr lang="en-US" sz="3200" b="1" dirty="0" smtClean="0">
                <a:solidFill>
                  <a:schemeClr val="bg1"/>
                </a:solidFill>
              </a:rPr>
              <a:t>comma-</a:t>
            </a:r>
          </a:p>
          <a:p>
            <a:r>
              <a:rPr lang="en-US" sz="3200" b="1" dirty="0" err="1" smtClean="0">
                <a:solidFill>
                  <a:schemeClr val="bg1"/>
                </a:solidFill>
              </a:rPr>
              <a:t>nds</a:t>
            </a:r>
            <a:r>
              <a:rPr lang="en-US" sz="3200" b="1" dirty="0" smtClean="0">
                <a:solidFill>
                  <a:schemeClr val="bg1"/>
                </a:solidFill>
              </a:rPr>
              <a:t> </a:t>
            </a:r>
            <a:r>
              <a:rPr lang="en-US" sz="3200" b="1" dirty="0">
                <a:solidFill>
                  <a:schemeClr val="bg1"/>
                </a:solidFill>
              </a:rPr>
              <a:t>instead of typing.</a:t>
            </a:r>
            <a:endParaRPr lang="en-IN" sz="3200" b="1" dirty="0">
              <a:solidFill>
                <a:schemeClr val="bg1"/>
              </a:solidFill>
            </a:endParaRPr>
          </a:p>
          <a:p>
            <a:endParaRPr lang="en-US" sz="3200" b="1" dirty="0" smtClean="0">
              <a:solidFill>
                <a:schemeClr val="bg1"/>
              </a:solidFill>
            </a:endParaRPr>
          </a:p>
        </p:txBody>
      </p:sp>
    </p:spTree>
    <p:extLst>
      <p:ext uri="{BB962C8B-B14F-4D97-AF65-F5344CB8AC3E}">
        <p14:creationId xmlns:p14="http://schemas.microsoft.com/office/powerpoint/2010/main" val="2764963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663</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c:creator>
  <cp:lastModifiedBy>yash</cp:lastModifiedBy>
  <cp:revision>22</cp:revision>
  <dcterms:created xsi:type="dcterms:W3CDTF">2023-11-04T13:41:18Z</dcterms:created>
  <dcterms:modified xsi:type="dcterms:W3CDTF">2023-11-05T15:19:13Z</dcterms:modified>
</cp:coreProperties>
</file>