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dimple </a:t>
            </a:r>
            <a:r>
              <a:rPr lang="en-US" dirty="0" err="1" smtClean="0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953" y="67169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abstract class Bike</a:t>
            </a:r>
          </a:p>
          <a:p>
            <a:r>
              <a:rPr lang="en-US" sz="2400" dirty="0"/>
              <a:t>{  </a:t>
            </a:r>
          </a:p>
          <a:p>
            <a:r>
              <a:rPr lang="en-US" sz="2400" dirty="0"/>
              <a:t>  abstract void run(); </a:t>
            </a:r>
          </a:p>
          <a:p>
            <a:r>
              <a:rPr lang="en-US" sz="2400" dirty="0"/>
              <a:t>  void draw()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("Hello from abstract class"); 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  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92906" y="67169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Main extends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void run()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System.out.println</a:t>
            </a:r>
            <a:r>
              <a:rPr lang="en-US" sz="2000" dirty="0"/>
              <a:t>("running safely");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 {  </a:t>
            </a:r>
          </a:p>
          <a:p>
            <a:r>
              <a:rPr lang="en-US" sz="2000" dirty="0"/>
              <a:t> Bike </a:t>
            </a:r>
            <a:r>
              <a:rPr lang="en-US" sz="2000" dirty="0" err="1"/>
              <a:t>obj</a:t>
            </a:r>
            <a:r>
              <a:rPr lang="en-US" sz="2000" dirty="0"/>
              <a:t> = new Main();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obj.run</a:t>
            </a:r>
            <a:r>
              <a:rPr lang="en-US" sz="2000" dirty="0"/>
              <a:t>();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obj.draw</a:t>
            </a:r>
            <a:r>
              <a:rPr lang="en-US" sz="2000" dirty="0"/>
              <a:t>(); 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8" y="4356906"/>
            <a:ext cx="4612901" cy="2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035" y="72445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abstract class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abstract void draw();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Rectangle extends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void draw(){</a:t>
            </a:r>
            <a:r>
              <a:rPr lang="en-US" sz="2400" dirty="0" err="1"/>
              <a:t>System.out.println</a:t>
            </a:r>
            <a:r>
              <a:rPr lang="en-US" sz="2400" dirty="0"/>
              <a:t>("drawing rectangle");}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class </a:t>
            </a:r>
            <a:r>
              <a:rPr lang="en-US" sz="2400" dirty="0" smtClean="0"/>
              <a:t>Circle </a:t>
            </a:r>
            <a:r>
              <a:rPr lang="en-US" sz="2400" dirty="0"/>
              <a:t>extends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void draw(){</a:t>
            </a:r>
            <a:r>
              <a:rPr lang="en-US" sz="2400" dirty="0" err="1"/>
              <a:t>System.out.println</a:t>
            </a:r>
            <a:r>
              <a:rPr lang="en-US" sz="2400" dirty="0"/>
              <a:t>("drawing circle");}  </a:t>
            </a:r>
          </a:p>
          <a:p>
            <a:r>
              <a:rPr lang="en-US" sz="2400" dirty="0"/>
              <a:t>}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3917" y="724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smtClean="0"/>
              <a:t>Main</a:t>
            </a:r>
            <a:endParaRPr lang="en-US" sz="2400" dirty="0" smtClean="0"/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public static void </a:t>
            </a:r>
            <a:r>
              <a:rPr lang="en-US" sz="2400" dirty="0" smtClean="0"/>
              <a:t>main(String 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Shape s=new </a:t>
            </a:r>
            <a:r>
              <a:rPr lang="en-US" sz="2400" dirty="0" smtClean="0"/>
              <a:t>Circle(); </a:t>
            </a:r>
            <a:endParaRPr lang="en-US" sz="2400" dirty="0"/>
          </a:p>
          <a:p>
            <a:r>
              <a:rPr lang="en-US" sz="2400" dirty="0" err="1"/>
              <a:t>s.draw</a:t>
            </a:r>
            <a:r>
              <a:rPr lang="en-US" sz="2400" dirty="0"/>
              <a:t>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317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035" y="72445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abstract class </a:t>
            </a:r>
            <a:r>
              <a:rPr lang="en-US" sz="2000" dirty="0" smtClean="0"/>
              <a:t>Shape</a:t>
            </a:r>
          </a:p>
          <a:p>
            <a:r>
              <a:rPr lang="en-US" sz="2000" dirty="0" smtClean="0"/>
              <a:t>{  </a:t>
            </a:r>
            <a:endParaRPr lang="en-US" sz="2000" dirty="0"/>
          </a:p>
          <a:p>
            <a:r>
              <a:rPr lang="en-US" sz="2000" dirty="0"/>
              <a:t>abstract void draw();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 smtClean="0"/>
              <a:t>class </a:t>
            </a:r>
            <a:r>
              <a:rPr lang="en-US" sz="2000" dirty="0"/>
              <a:t>Rectangle extends </a:t>
            </a:r>
            <a:r>
              <a:rPr lang="en-US" sz="2000" dirty="0" smtClean="0"/>
              <a:t>Shape</a:t>
            </a:r>
          </a:p>
          <a:p>
            <a:r>
              <a:rPr lang="en-US" sz="2000" dirty="0" smtClean="0"/>
              <a:t>{  </a:t>
            </a:r>
            <a:endParaRPr lang="en-US" sz="2000" dirty="0"/>
          </a:p>
          <a:p>
            <a:r>
              <a:rPr lang="en-US" sz="2000" dirty="0"/>
              <a:t>void draw(){</a:t>
            </a:r>
            <a:r>
              <a:rPr lang="en-US" sz="2000" dirty="0" err="1"/>
              <a:t>System.out.println</a:t>
            </a:r>
            <a:r>
              <a:rPr lang="en-US" sz="2000" dirty="0"/>
              <a:t>("drawing rectangle");}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class </a:t>
            </a:r>
            <a:r>
              <a:rPr lang="en-US" sz="2000" dirty="0" smtClean="0"/>
              <a:t>Circle </a:t>
            </a:r>
            <a:r>
              <a:rPr lang="en-US" sz="2000" dirty="0"/>
              <a:t>extends </a:t>
            </a:r>
            <a:r>
              <a:rPr lang="en-US" sz="2000" dirty="0" smtClean="0"/>
              <a:t>Shape</a:t>
            </a:r>
          </a:p>
          <a:p>
            <a:r>
              <a:rPr lang="en-US" sz="2000" dirty="0" smtClean="0"/>
              <a:t>{  </a:t>
            </a:r>
            <a:endParaRPr lang="en-US" sz="2000" dirty="0"/>
          </a:p>
          <a:p>
            <a:r>
              <a:rPr lang="en-US" sz="2000" dirty="0"/>
              <a:t>void draw(){</a:t>
            </a:r>
            <a:r>
              <a:rPr lang="en-US" sz="2000" dirty="0" err="1"/>
              <a:t>System.out.println</a:t>
            </a:r>
            <a:r>
              <a:rPr lang="en-US" sz="2000" dirty="0"/>
              <a:t>("drawing circle");}  </a:t>
            </a:r>
          </a:p>
          <a:p>
            <a:r>
              <a:rPr lang="en-US" sz="2000" dirty="0"/>
              <a:t>}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3917" y="72445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smtClean="0"/>
              <a:t>Main</a:t>
            </a:r>
            <a:endParaRPr lang="en-US" sz="2000" dirty="0" smtClean="0"/>
          </a:p>
          <a:p>
            <a:r>
              <a:rPr lang="en-US" sz="2000" dirty="0" smtClean="0"/>
              <a:t>{  </a:t>
            </a:r>
            <a:endParaRPr lang="en-US" sz="2000" dirty="0"/>
          </a:p>
          <a:p>
            <a:r>
              <a:rPr lang="en-US" sz="2000" dirty="0"/>
              <a:t>public static void </a:t>
            </a:r>
            <a:r>
              <a:rPr lang="en-US" sz="2000" dirty="0" smtClean="0"/>
              <a:t>main(String </a:t>
            </a:r>
            <a:r>
              <a:rPr lang="en-US" sz="2000" dirty="0" err="1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  </a:t>
            </a:r>
            <a:endParaRPr lang="en-US" sz="2000" dirty="0"/>
          </a:p>
          <a:p>
            <a:r>
              <a:rPr lang="en-US" sz="2000" dirty="0"/>
              <a:t>Shape s=new </a:t>
            </a:r>
            <a:r>
              <a:rPr lang="en-US" sz="2000" dirty="0" smtClean="0"/>
              <a:t>Circle(); </a:t>
            </a:r>
            <a:endParaRPr lang="en-US" sz="2000" dirty="0"/>
          </a:p>
          <a:p>
            <a:r>
              <a:rPr lang="en-US" sz="2000" dirty="0" err="1"/>
              <a:t>s.draw</a:t>
            </a:r>
            <a:r>
              <a:rPr lang="en-US" sz="2000" dirty="0"/>
              <a:t>();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75" y="4334747"/>
            <a:ext cx="5646925" cy="20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1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035" y="72445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abstract class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abstract void draw();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Rectangle extends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void draw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/>
              <a:t>("drawing rectangle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}  </a:t>
            </a:r>
            <a:endParaRPr lang="en-US" sz="2400" dirty="0"/>
          </a:p>
          <a:p>
            <a:r>
              <a:rPr lang="en-US" sz="2400" dirty="0"/>
              <a:t>}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3917" y="724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smtClean="0"/>
              <a:t>Main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public static void </a:t>
            </a:r>
            <a:r>
              <a:rPr lang="en-US" sz="2400" dirty="0" smtClean="0"/>
              <a:t>main(String 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Shape s=new </a:t>
            </a:r>
            <a:r>
              <a:rPr lang="en-US" sz="2400" dirty="0" smtClean="0"/>
              <a:t>Shape(); </a:t>
            </a:r>
            <a:endParaRPr lang="en-US" sz="2400" dirty="0"/>
          </a:p>
          <a:p>
            <a:r>
              <a:rPr lang="en-US" sz="2400" dirty="0" err="1"/>
              <a:t>s.draw</a:t>
            </a:r>
            <a:r>
              <a:rPr lang="en-US" sz="2400" dirty="0"/>
              <a:t>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3089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035" y="72445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abstract class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abstract void draw();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Rectangle extends </a:t>
            </a:r>
            <a:r>
              <a:rPr lang="en-US" sz="2400" dirty="0" smtClean="0"/>
              <a:t>Shape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void draw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/>
              <a:t>("drawing rectangle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}  </a:t>
            </a:r>
            <a:endParaRPr lang="en-US" sz="2400" dirty="0"/>
          </a:p>
          <a:p>
            <a:r>
              <a:rPr lang="en-US" sz="2400" dirty="0"/>
              <a:t>}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3917" y="724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Main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public static void </a:t>
            </a:r>
            <a:r>
              <a:rPr lang="en-US" sz="2400" dirty="0" smtClean="0"/>
              <a:t>main(String 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r>
              <a:rPr lang="en-US" sz="2400" dirty="0" smtClean="0"/>
              <a:t>{  </a:t>
            </a:r>
            <a:endParaRPr lang="en-US" sz="2400" dirty="0"/>
          </a:p>
          <a:p>
            <a:r>
              <a:rPr lang="en-US" sz="2400" dirty="0"/>
              <a:t>Shape s=new </a:t>
            </a:r>
            <a:r>
              <a:rPr lang="en-US" sz="2400" dirty="0" smtClean="0"/>
              <a:t>Shape(); </a:t>
            </a:r>
            <a:endParaRPr lang="en-US" sz="2400" dirty="0"/>
          </a:p>
          <a:p>
            <a:r>
              <a:rPr lang="en-US" sz="2400" dirty="0" err="1"/>
              <a:t>s.draw</a:t>
            </a:r>
            <a:r>
              <a:rPr lang="en-US" sz="2400" dirty="0"/>
              <a:t>();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3" y="4436764"/>
            <a:ext cx="6961094" cy="19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1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083" y="64921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abstract class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abstract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();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class SBI extends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7;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class PNB extends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8;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1659" y="649210"/>
            <a:ext cx="74093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smtClean="0"/>
              <a:t>Main</a:t>
            </a:r>
            <a:endParaRPr lang="en-US" sz="2000" dirty="0"/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Bank b;  </a:t>
            </a:r>
          </a:p>
          <a:p>
            <a:r>
              <a:rPr lang="en-US" sz="2000" dirty="0"/>
              <a:t>b=new SBI();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("Rate of Interest is: "+</a:t>
            </a:r>
            <a:r>
              <a:rPr lang="en-US" sz="2000" dirty="0" err="1"/>
              <a:t>b.getRateOfInterest</a:t>
            </a:r>
            <a:r>
              <a:rPr lang="en-US" sz="2000" dirty="0"/>
              <a:t>()+" %");    </a:t>
            </a:r>
          </a:p>
          <a:p>
            <a:r>
              <a:rPr lang="en-US" sz="2000" dirty="0"/>
              <a:t>b=new PNB();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("Rate of Interest is: "+</a:t>
            </a:r>
            <a:r>
              <a:rPr lang="en-US" sz="2000" dirty="0" err="1"/>
              <a:t>b.getRateOfInterest</a:t>
            </a:r>
            <a:r>
              <a:rPr lang="en-US" sz="2000" dirty="0"/>
              <a:t>()+" %");    </a:t>
            </a:r>
          </a:p>
          <a:p>
            <a:r>
              <a:rPr lang="en-US" sz="20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38907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083" y="64921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abstract class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abstract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();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class SBI extends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7;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class PNB extends Bank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getRateOfInterest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return 8;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}    </a:t>
            </a:r>
          </a:p>
          <a:p>
            <a:r>
              <a:rPr lang="en-US" sz="2000" dirty="0"/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1659" y="649210"/>
            <a:ext cx="74093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smtClean="0"/>
              <a:t>Main</a:t>
            </a:r>
            <a:endParaRPr lang="en-US" sz="2000" dirty="0"/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    </a:t>
            </a:r>
          </a:p>
          <a:p>
            <a:r>
              <a:rPr lang="en-US" sz="2000" dirty="0"/>
              <a:t>Bank b;  </a:t>
            </a:r>
          </a:p>
          <a:p>
            <a:r>
              <a:rPr lang="en-US" sz="2000" dirty="0"/>
              <a:t>b=new SBI();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("Rate of Interest is: "+</a:t>
            </a:r>
            <a:r>
              <a:rPr lang="en-US" sz="2000" dirty="0" err="1"/>
              <a:t>b.getRateOfInterest</a:t>
            </a:r>
            <a:r>
              <a:rPr lang="en-US" sz="2000" dirty="0"/>
              <a:t>()+" %");    </a:t>
            </a:r>
          </a:p>
          <a:p>
            <a:r>
              <a:rPr lang="en-US" sz="2000" dirty="0"/>
              <a:t>b=new PNB();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("Rate of Interest is: "+</a:t>
            </a:r>
            <a:r>
              <a:rPr lang="en-US" sz="2000" dirty="0" err="1"/>
              <a:t>b.getRateOfInterest</a:t>
            </a:r>
            <a:r>
              <a:rPr lang="en-US" sz="2000" dirty="0"/>
              <a:t>()+" %");    </a:t>
            </a:r>
          </a:p>
          <a:p>
            <a:r>
              <a:rPr lang="en-US" sz="2000" dirty="0"/>
              <a:t>}}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192636"/>
            <a:ext cx="5150223" cy="23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953" y="545661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abstract class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Bike()</a:t>
            </a:r>
          </a:p>
          <a:p>
            <a:r>
              <a:rPr lang="en-US" sz="2000" dirty="0"/>
              <a:t> 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("bike is created");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   abstract void run();  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changeGear</a:t>
            </a:r>
            <a:r>
              <a:rPr lang="en-US" sz="2000" dirty="0"/>
              <a:t>()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("gear changed");</a:t>
            </a:r>
          </a:p>
          <a:p>
            <a:r>
              <a:rPr lang="en-US" sz="2000" dirty="0"/>
              <a:t>  }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class Honda extends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void run()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System.out.println</a:t>
            </a:r>
            <a:r>
              <a:rPr lang="en-US" sz="2000" dirty="0"/>
              <a:t>("running safely..");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9835" y="993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class </a:t>
            </a:r>
            <a:r>
              <a:rPr lang="en-US" sz="2000" dirty="0" smtClean="0"/>
              <a:t>Main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Bike </a:t>
            </a:r>
            <a:r>
              <a:rPr lang="en-US" sz="2000" dirty="0" err="1"/>
              <a:t>obj</a:t>
            </a:r>
            <a:r>
              <a:rPr lang="en-US" sz="2000" dirty="0"/>
              <a:t> = new Honda();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obj.run</a:t>
            </a:r>
            <a:r>
              <a:rPr lang="en-US" sz="2000" dirty="0"/>
              <a:t>();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obj.changeGear</a:t>
            </a:r>
            <a:r>
              <a:rPr lang="en-US" sz="2000" dirty="0"/>
              <a:t>();  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857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953" y="545661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abstract class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Bike()</a:t>
            </a:r>
          </a:p>
          <a:p>
            <a:r>
              <a:rPr lang="en-US" sz="2000" dirty="0"/>
              <a:t> 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("bike is created");</a:t>
            </a:r>
          </a:p>
          <a:p>
            <a:r>
              <a:rPr lang="en-US" sz="2000" dirty="0"/>
              <a:t>   }  </a:t>
            </a:r>
          </a:p>
          <a:p>
            <a:r>
              <a:rPr lang="en-US" sz="2000" dirty="0"/>
              <a:t>   abstract void run();  </a:t>
            </a:r>
          </a:p>
          <a:p>
            <a:r>
              <a:rPr lang="en-US" sz="2000" dirty="0"/>
              <a:t>   void </a:t>
            </a:r>
            <a:r>
              <a:rPr lang="en-US" sz="2000" dirty="0" err="1"/>
              <a:t>changeGear</a:t>
            </a:r>
            <a:r>
              <a:rPr lang="en-US" sz="2000" dirty="0"/>
              <a:t>()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("gear changed");</a:t>
            </a:r>
          </a:p>
          <a:p>
            <a:r>
              <a:rPr lang="en-US" sz="2000" dirty="0"/>
              <a:t>  }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class Honda extends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void run()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System.out.println</a:t>
            </a:r>
            <a:r>
              <a:rPr lang="en-US" sz="2000" dirty="0"/>
              <a:t>("running safely..");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9835" y="993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class </a:t>
            </a:r>
            <a:r>
              <a:rPr lang="en-US" sz="2000" dirty="0" smtClean="0"/>
              <a:t>Main</a:t>
            </a:r>
            <a:endParaRPr lang="en-US" sz="2000" dirty="0"/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Bike </a:t>
            </a:r>
            <a:r>
              <a:rPr lang="en-US" sz="2000" dirty="0" err="1"/>
              <a:t>obj</a:t>
            </a:r>
            <a:r>
              <a:rPr lang="en-US" sz="2000" dirty="0"/>
              <a:t> = new Honda();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obj.run</a:t>
            </a:r>
            <a:r>
              <a:rPr lang="en-US" sz="2000" dirty="0"/>
              <a:t>();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obj.changeGear</a:t>
            </a:r>
            <a:r>
              <a:rPr lang="en-US" sz="2000" dirty="0"/>
              <a:t>();  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5" y="4069594"/>
            <a:ext cx="5088591" cy="20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953" y="67169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/>
              <a:t>Bike</a:t>
            </a:r>
          </a:p>
          <a:p>
            <a:r>
              <a:rPr lang="en-US" sz="2800" dirty="0"/>
              <a:t>{  </a:t>
            </a:r>
          </a:p>
          <a:p>
            <a:r>
              <a:rPr lang="en-US" sz="2800" dirty="0"/>
              <a:t>  abstract void run(); </a:t>
            </a:r>
          </a:p>
          <a:p>
            <a:r>
              <a:rPr lang="en-US" sz="2800" dirty="0"/>
              <a:t>  void draw()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("Hello from abstract class"); 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  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92906" y="67169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class Main extends Bike</a:t>
            </a:r>
          </a:p>
          <a:p>
            <a:r>
              <a:rPr lang="en-US" sz="2800" dirty="0"/>
              <a:t>{  </a:t>
            </a:r>
          </a:p>
          <a:p>
            <a:r>
              <a:rPr lang="en-US" sz="2800" dirty="0"/>
              <a:t>  void run()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System.out.println</a:t>
            </a:r>
            <a:r>
              <a:rPr lang="en-US" sz="2800" dirty="0"/>
              <a:t>("running safely");</a:t>
            </a:r>
          </a:p>
          <a:p>
            <a:r>
              <a:rPr lang="en-US" sz="2800" dirty="0"/>
              <a:t> }  </a:t>
            </a:r>
          </a:p>
          <a:p>
            <a:r>
              <a:rPr lang="en-US" sz="2800" dirty="0"/>
              <a:t>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</a:t>
            </a:r>
          </a:p>
          <a:p>
            <a:r>
              <a:rPr lang="en-US" sz="2800" dirty="0"/>
              <a:t> {  </a:t>
            </a:r>
          </a:p>
          <a:p>
            <a:r>
              <a:rPr lang="en-US" sz="2800" dirty="0"/>
              <a:t> Bike </a:t>
            </a:r>
            <a:r>
              <a:rPr lang="en-US" sz="2800" dirty="0" err="1"/>
              <a:t>obj</a:t>
            </a:r>
            <a:r>
              <a:rPr lang="en-US" sz="2800" dirty="0"/>
              <a:t> = new Main(); 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obj.run</a:t>
            </a:r>
            <a:r>
              <a:rPr lang="en-US" sz="2800" dirty="0"/>
              <a:t>(); 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obj.draw</a:t>
            </a:r>
            <a:r>
              <a:rPr lang="en-US" sz="2800" dirty="0"/>
              <a:t>(); </a:t>
            </a:r>
          </a:p>
          <a:p>
            <a:r>
              <a:rPr lang="en-US" sz="2800" dirty="0"/>
              <a:t> }  </a:t>
            </a:r>
          </a:p>
          <a:p>
            <a:r>
              <a:rPr lang="en-U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14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It is </a:t>
            </a:r>
            <a:r>
              <a:rPr lang="en-US" sz="2400" dirty="0"/>
              <a:t>a process of hiding the implementation details and showing only functionality to the user.</a:t>
            </a:r>
          </a:p>
          <a:p>
            <a:pPr algn="just"/>
            <a:r>
              <a:rPr lang="en-US" sz="2400" dirty="0" smtClean="0"/>
              <a:t>In other words, it </a:t>
            </a:r>
            <a:r>
              <a:rPr lang="en-US" sz="2400" dirty="0"/>
              <a:t>shows only essential things to the user and hides the internal </a:t>
            </a:r>
            <a:r>
              <a:rPr lang="en-US" sz="2400" dirty="0" smtClean="0"/>
              <a:t>details.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sending SMS where you type the text and send the message. You don't know the internal processing about the message delivery.</a:t>
            </a:r>
          </a:p>
          <a:p>
            <a:pPr algn="just"/>
            <a:r>
              <a:rPr lang="en-US" sz="2400" dirty="0" smtClean="0"/>
              <a:t>Abstraction </a:t>
            </a:r>
            <a:r>
              <a:rPr lang="en-US" sz="2400" dirty="0"/>
              <a:t>lets you focus on what the object does instead of how it does it.</a:t>
            </a:r>
          </a:p>
        </p:txBody>
      </p:sp>
    </p:spTree>
    <p:extLst>
      <p:ext uri="{BB962C8B-B14F-4D97-AF65-F5344CB8AC3E}">
        <p14:creationId xmlns:p14="http://schemas.microsoft.com/office/powerpoint/2010/main" val="13222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953" y="6716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/>
              <a:t>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abstract void run(); </a:t>
            </a:r>
          </a:p>
          <a:p>
            <a:r>
              <a:rPr lang="en-US" sz="2000" dirty="0"/>
              <a:t>  void draw()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("Hello from abstract class"); 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  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92906" y="67169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Main extends Bike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void run()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System.out.println</a:t>
            </a:r>
            <a:r>
              <a:rPr lang="en-US" sz="2000" dirty="0"/>
              <a:t>("running safely");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 {  </a:t>
            </a:r>
          </a:p>
          <a:p>
            <a:r>
              <a:rPr lang="en-US" sz="2000" dirty="0"/>
              <a:t> Bike </a:t>
            </a:r>
            <a:r>
              <a:rPr lang="en-US" sz="2000" dirty="0" err="1"/>
              <a:t>obj</a:t>
            </a:r>
            <a:r>
              <a:rPr lang="en-US" sz="2000" dirty="0"/>
              <a:t> = new Main();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obj.run</a:t>
            </a:r>
            <a:r>
              <a:rPr lang="en-US" sz="2000" dirty="0"/>
              <a:t>();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obj.draw</a:t>
            </a:r>
            <a:r>
              <a:rPr lang="en-US" sz="2000" dirty="0"/>
              <a:t>(); </a:t>
            </a:r>
          </a:p>
          <a:p>
            <a:r>
              <a:rPr lang="en-US" sz="2000" dirty="0"/>
              <a:t> }  </a:t>
            </a:r>
          </a:p>
          <a:p>
            <a:r>
              <a:rPr lang="en-US" sz="2000" dirty="0"/>
              <a:t>}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4845117"/>
            <a:ext cx="9336741" cy="17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2658" y="1398636"/>
            <a:ext cx="5422390" cy="363304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methods that cannot be used for the polymorphism is not considered as a virtual function.</a:t>
            </a:r>
          </a:p>
          <a:p>
            <a:pPr algn="just"/>
            <a:r>
              <a:rPr lang="en-US" sz="2000" dirty="0" smtClean="0"/>
              <a:t>Java </a:t>
            </a:r>
            <a:r>
              <a:rPr lang="en-US" sz="2000" dirty="0"/>
              <a:t>does not have a virtual </a:t>
            </a:r>
            <a:r>
              <a:rPr lang="en-US" sz="2000" dirty="0" smtClean="0"/>
              <a:t>keyword</a:t>
            </a:r>
          </a:p>
          <a:p>
            <a:pPr algn="just"/>
            <a:r>
              <a:rPr lang="en-US" sz="2000" dirty="0"/>
              <a:t>Every non-static method in Java is a virtual function except for final and private methods. 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3617" y="204418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Vehicle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void </a:t>
            </a:r>
            <a:r>
              <a:rPr lang="en-US" sz="2000" dirty="0" smtClean="0"/>
              <a:t>run()</a:t>
            </a:r>
            <a:endParaRPr lang="en-US" sz="2000" dirty="0"/>
          </a:p>
          <a:p>
            <a:r>
              <a:rPr lang="en-US" sz="2000" dirty="0" smtClean="0"/>
              <a:t>{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(“running safely"); }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class Trucks extends Vehicle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void </a:t>
            </a:r>
            <a:r>
              <a:rPr lang="en-US" sz="2000" dirty="0" smtClean="0"/>
              <a:t>run()</a:t>
            </a:r>
            <a:endParaRPr lang="en-US" sz="2000" dirty="0"/>
          </a:p>
          <a:p>
            <a:r>
              <a:rPr lang="en-US" sz="2000" dirty="0" smtClean="0"/>
              <a:t>{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(“running faster"); }</a:t>
            </a:r>
            <a:endParaRPr lang="en-US" sz="2000" dirty="0"/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Vehicle ob1 = new Trucks();</a:t>
            </a:r>
          </a:p>
          <a:p>
            <a:r>
              <a:rPr lang="en-US" sz="2000" dirty="0"/>
              <a:t>ob1.make();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718056"/>
            <a:ext cx="4403207" cy="17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317954"/>
            <a:ext cx="5422392" cy="363304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Pure </a:t>
            </a:r>
            <a:r>
              <a:rPr lang="en-US" sz="2400" dirty="0"/>
              <a:t>virtual function is a virtual function for which we don’t have implementations. </a:t>
            </a:r>
            <a:endParaRPr lang="en-US" sz="2400" dirty="0" smtClean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abstract method in Java can be considered as a pure virtual function.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805" y="192644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abstract class Dog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abstract void jump();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MyDog</a:t>
            </a:r>
            <a:r>
              <a:rPr lang="en-US" dirty="0"/>
              <a:t> extends Dog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void jump()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/>
              <a:t>("Jumps in the air</a:t>
            </a:r>
            <a:r>
              <a:rPr lang="en-US" dirty="0" smtClean="0"/>
              <a:t>"); 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class Runner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Dog ob1 = new </a:t>
            </a:r>
            <a:r>
              <a:rPr lang="en-US" dirty="0" err="1"/>
              <a:t>MyDog</a:t>
            </a:r>
            <a:r>
              <a:rPr lang="en-US" dirty="0"/>
              <a:t>();</a:t>
            </a:r>
          </a:p>
          <a:p>
            <a:r>
              <a:rPr lang="en-US" dirty="0"/>
              <a:t>ob1.jump();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05" y="4601019"/>
            <a:ext cx="4378630" cy="18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Thank you!!!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993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are two ways to achieve abstraction in java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 smtClean="0"/>
              <a:t>Abstract </a:t>
            </a:r>
            <a:r>
              <a:rPr lang="en-US" sz="2800" dirty="0"/>
              <a:t>class (0 to 100%)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Interface (100%)</a:t>
            </a:r>
          </a:p>
        </p:txBody>
      </p:sp>
    </p:spTree>
    <p:extLst>
      <p:ext uri="{BB962C8B-B14F-4D97-AF65-F5344CB8AC3E}">
        <p14:creationId xmlns:p14="http://schemas.microsoft.com/office/powerpoint/2010/main" val="21680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class which is declared as abstract is known as an abstract class. </a:t>
            </a:r>
            <a:endParaRPr lang="en-US" sz="2400" dirty="0" smtClean="0"/>
          </a:p>
          <a:p>
            <a:pPr algn="just"/>
            <a:r>
              <a:rPr lang="en-US" sz="2400" dirty="0"/>
              <a:t>Abstract classes may or may not contain </a:t>
            </a:r>
            <a:r>
              <a:rPr lang="en-US" sz="2400" i="1" dirty="0"/>
              <a:t>abstract methods</a:t>
            </a:r>
            <a:r>
              <a:rPr lang="en-US" sz="2400" dirty="0"/>
              <a:t>, i.e., methods without body ( public void get(); )</a:t>
            </a:r>
            <a:endParaRPr lang="en-US" sz="2400" dirty="0" smtClean="0"/>
          </a:p>
          <a:p>
            <a:pPr algn="just"/>
            <a:r>
              <a:rPr lang="en-US" sz="2400" dirty="0"/>
              <a:t>But, if a class has at least one abstract method, then the class </a:t>
            </a:r>
            <a:r>
              <a:rPr lang="en-US" sz="2400" b="1" dirty="0"/>
              <a:t>must</a:t>
            </a:r>
            <a:r>
              <a:rPr lang="en-US" sz="2400" dirty="0"/>
              <a:t> be declared abstract.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needs to be extended and its </a:t>
            </a:r>
            <a:r>
              <a:rPr lang="en-US" sz="2400" dirty="0" smtClean="0"/>
              <a:t>methods to be </a:t>
            </a:r>
            <a:r>
              <a:rPr lang="en-US" sz="2400" dirty="0"/>
              <a:t>implemented.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10507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4" y="765147"/>
            <a:ext cx="7417733" cy="5673752"/>
          </a:xfrm>
          <a:prstGeom prst="rect">
            <a:avLst/>
          </a:prstGeom>
        </p:spPr>
      </p:pic>
      <p:sp>
        <p:nvSpPr>
          <p:cNvPr id="6" name="Flowchart: Terminator 5"/>
          <p:cNvSpPr/>
          <p:nvPr/>
        </p:nvSpPr>
        <p:spPr>
          <a:xfrm>
            <a:off x="8202706" y="2743201"/>
            <a:ext cx="3213847" cy="6320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Upcasting</a:t>
            </a:r>
            <a:r>
              <a:rPr lang="en-US" dirty="0" smtClean="0"/>
              <a:t> is possible </a:t>
            </a:r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8310283" y="3971365"/>
            <a:ext cx="3213847" cy="6320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chaining is also possible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62518" y="3180230"/>
            <a:ext cx="5540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70095" y="4287369"/>
            <a:ext cx="5540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07391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If you want a class to contain a particular method but you want the actual implementation of that method to be determined by child classes, you can declare the method in the parent class as an abstract.</a:t>
            </a:r>
          </a:p>
          <a:p>
            <a:pPr algn="just"/>
            <a:r>
              <a:rPr lang="en-US" sz="2400" dirty="0" smtClean="0"/>
              <a:t>Abstract </a:t>
            </a:r>
            <a:r>
              <a:rPr lang="en-US" sz="2400" dirty="0"/>
              <a:t>keyword is used to declare the method as abstract.</a:t>
            </a:r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abstract method contains a method signature, but no method body.</a:t>
            </a:r>
          </a:p>
          <a:p>
            <a:pPr algn="just"/>
            <a:r>
              <a:rPr lang="en-US" sz="2400" dirty="0" smtClean="0"/>
              <a:t>Instead </a:t>
            </a:r>
            <a:r>
              <a:rPr lang="en-US" sz="2400" dirty="0"/>
              <a:t>of curly braces, an abstract method will have a </a:t>
            </a:r>
            <a:r>
              <a:rPr lang="en-US" sz="2400" dirty="0" smtClean="0"/>
              <a:t>semicolon </a:t>
            </a:r>
            <a:r>
              <a:rPr lang="en-US" sz="2400" dirty="0"/>
              <a:t>(;) at the end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Syntax:		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abstract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3600" dirty="0">
                <a:solidFill>
                  <a:schemeClr val="tx1"/>
                </a:solidFill>
              </a:rPr>
              <a:t>void </a:t>
            </a:r>
            <a:r>
              <a:rPr lang="en-US" sz="3600" dirty="0" smtClean="0">
                <a:solidFill>
                  <a:schemeClr val="tx1"/>
                </a:solidFill>
              </a:rPr>
              <a:t>Draw()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declaring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class containing it must be declared as abstract.</a:t>
            </a:r>
          </a:p>
          <a:p>
            <a:pPr algn="just"/>
            <a:r>
              <a:rPr lang="en-US" sz="2400" dirty="0" smtClean="0"/>
              <a:t>Any </a:t>
            </a:r>
            <a:r>
              <a:rPr lang="en-US" sz="2400" dirty="0"/>
              <a:t>class inheriting the current class must either override the abstract method or declare itself as abstract.</a:t>
            </a:r>
          </a:p>
          <a:p>
            <a:pPr algn="just"/>
            <a:r>
              <a:rPr lang="en-US" sz="2400" dirty="0" smtClean="0"/>
              <a:t>But eventually</a:t>
            </a:r>
            <a:r>
              <a:rPr lang="en-US" sz="2400" dirty="0"/>
              <a:t>, a descendant class has to implement the abstract method; otherwise, you would have a hierarchy of abstract classes that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17222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765" y="107805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abstract class </a:t>
            </a:r>
            <a:r>
              <a:rPr lang="en-US" sz="2400" dirty="0" smtClean="0"/>
              <a:t>Main</a:t>
            </a:r>
            <a:endParaRPr lang="en-US" sz="2400" dirty="0"/>
          </a:p>
          <a:p>
            <a:r>
              <a:rPr lang="en-US" sz="2400" dirty="0"/>
              <a:t>{  </a:t>
            </a:r>
          </a:p>
          <a:p>
            <a:r>
              <a:rPr lang="en-US" sz="2400" dirty="0" smtClean="0"/>
              <a:t>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(“Hello”);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/>
              <a:t>}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53" y="3416878"/>
            <a:ext cx="5338482" cy="2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953" y="67169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abstract class Bike</a:t>
            </a:r>
          </a:p>
          <a:p>
            <a:r>
              <a:rPr lang="en-US" sz="2800" dirty="0"/>
              <a:t>{  </a:t>
            </a:r>
          </a:p>
          <a:p>
            <a:r>
              <a:rPr lang="en-US" sz="2800" dirty="0"/>
              <a:t>  abstract void run(); </a:t>
            </a:r>
          </a:p>
          <a:p>
            <a:r>
              <a:rPr lang="en-US" sz="2800" dirty="0"/>
              <a:t>  void draw()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("Hello from abstract class"); 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  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92906" y="67169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class Main extends Bike</a:t>
            </a:r>
          </a:p>
          <a:p>
            <a:r>
              <a:rPr lang="en-US" sz="2800" dirty="0"/>
              <a:t>{  </a:t>
            </a:r>
          </a:p>
          <a:p>
            <a:r>
              <a:rPr lang="en-US" sz="2800" dirty="0"/>
              <a:t>  void run()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System.out.println</a:t>
            </a:r>
            <a:r>
              <a:rPr lang="en-US" sz="2800" dirty="0"/>
              <a:t>("running safely");</a:t>
            </a:r>
          </a:p>
          <a:p>
            <a:r>
              <a:rPr lang="en-US" sz="2800" dirty="0"/>
              <a:t> }  </a:t>
            </a:r>
          </a:p>
          <a:p>
            <a:r>
              <a:rPr lang="en-US" sz="2800" dirty="0"/>
              <a:t>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</a:t>
            </a:r>
          </a:p>
          <a:p>
            <a:r>
              <a:rPr lang="en-US" sz="2800" dirty="0"/>
              <a:t> {  </a:t>
            </a:r>
          </a:p>
          <a:p>
            <a:r>
              <a:rPr lang="en-US" sz="2800" dirty="0"/>
              <a:t> Bike </a:t>
            </a:r>
            <a:r>
              <a:rPr lang="en-US" sz="2800" dirty="0" err="1"/>
              <a:t>obj</a:t>
            </a:r>
            <a:r>
              <a:rPr lang="en-US" sz="2800" dirty="0"/>
              <a:t> = new Main(); 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obj.run</a:t>
            </a:r>
            <a:r>
              <a:rPr lang="en-US" sz="2800" dirty="0"/>
              <a:t>(); 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obj.draw</a:t>
            </a:r>
            <a:r>
              <a:rPr lang="en-US" sz="2800" dirty="0"/>
              <a:t>(); </a:t>
            </a:r>
          </a:p>
          <a:p>
            <a:r>
              <a:rPr lang="en-US" sz="2800" dirty="0"/>
              <a:t> }  </a:t>
            </a:r>
          </a:p>
          <a:p>
            <a:r>
              <a:rPr lang="en-U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203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</TotalTime>
  <Words>1296</Words>
  <Application>Microsoft Office PowerPoint</Application>
  <PresentationFormat>Widescreen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Wingdings 2</vt:lpstr>
      <vt:lpstr>Dividend</vt:lpstr>
      <vt:lpstr>Abstract class and methods</vt:lpstr>
      <vt:lpstr>abstraction</vt:lpstr>
      <vt:lpstr>How to achieve abstraction</vt:lpstr>
      <vt:lpstr>Abstract class</vt:lpstr>
      <vt:lpstr>PowerPoint Presentation</vt:lpstr>
      <vt:lpstr>Abstract method</vt:lpstr>
      <vt:lpstr>Consequences of declaring abstract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function in java</vt:lpstr>
      <vt:lpstr>Pure virtual function in java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and methods</dc:title>
  <dc:creator>admin</dc:creator>
  <cp:lastModifiedBy>admin</cp:lastModifiedBy>
  <cp:revision>10</cp:revision>
  <dcterms:created xsi:type="dcterms:W3CDTF">2020-09-29T05:44:09Z</dcterms:created>
  <dcterms:modified xsi:type="dcterms:W3CDTF">2020-09-29T07:56:48Z</dcterms:modified>
</cp:coreProperties>
</file>