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01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DB8F-D9BF-4E06-B82B-50ABA6ABD9B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B7C9-2522-4CA0-9B7B-1C7EAA46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given some scenarios where unchecked exceptions may occur. They are as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try block contains two exceptions. But at a time only one exception occurs and its corresponding catch block is invoked.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5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we generate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NullPointerException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didn't provide the corresponding exception type. In such case, the catch block containing the parent exception class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invoked.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B7C9-2522-4CA0-9B7B-1C7EAA462E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25082-C92E-4038-A0B5-7AECD9C813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0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7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6594C7-CD98-4B03-B748-425509DFFB2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62F988-5C3F-45C6-B87B-AF148EC9BFB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77810-4E93-40B3-A13D-909E68E20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IN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70511E0-3786-43A2-9C75-391BE1702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Dimple Bohra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3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8A1EE-BF37-488D-860C-2F29BA8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concept</a:t>
            </a:r>
            <a:endParaRPr lang="en-IN" dirty="0"/>
          </a:p>
        </p:txBody>
      </p:sp>
      <p:pic>
        <p:nvPicPr>
          <p:cNvPr id="2050" name="Picture 26">
            <a:extLst>
              <a:ext uri="{FF2B5EF4-FFF2-40B4-BE49-F238E27FC236}">
                <a16:creationId xmlns="" xmlns:a16="http://schemas.microsoft.com/office/drawing/2014/main" id="{93A8F5EC-7DFE-464D-B69E-1464F990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49" y="2284203"/>
            <a:ext cx="7275612" cy="398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3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6F3BDBC-6DCC-4DCF-A9E7-825E7E24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try-catch block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6C7C00-9157-4350-B210-828286DE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Java try block</a:t>
            </a:r>
            <a:endParaRPr lang="en-IN" sz="24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 </a:t>
            </a:r>
            <a:r>
              <a:rPr lang="en-US" sz="20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block is used to enclose the code that might throw an exception. It must be used within the method.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exception occurs at the particular statement of try block, the rest of the block code will not execute.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it is recommended not to keep the code in try block that will not throw an exception.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 try block must be followed by either catch or finally block.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61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872AF91-CDF3-444F-AEA5-130F1215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378" y="1131886"/>
            <a:ext cx="4754880" cy="822960"/>
          </a:xfrm>
        </p:spPr>
        <p:txBody>
          <a:bodyPr/>
          <a:lstStyle/>
          <a:p>
            <a:r>
              <a:rPr lang="en-US" dirty="0"/>
              <a:t>Syntax of try-catch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0A1BC03-7265-42BB-866F-89D534C2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2703" y="2091488"/>
            <a:ext cx="4754880" cy="33415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try</a:t>
            </a:r>
          </a:p>
          <a:p>
            <a:r>
              <a:rPr lang="en-US" sz="2400" dirty="0"/>
              <a:t> {    </a:t>
            </a:r>
          </a:p>
          <a:p>
            <a:r>
              <a:rPr lang="en-US" sz="2400" dirty="0"/>
              <a:t>  //code that may throw an exception    </a:t>
            </a:r>
          </a:p>
          <a:p>
            <a:r>
              <a:rPr lang="en-US" sz="2400" dirty="0"/>
              <a:t> } </a:t>
            </a:r>
          </a:p>
          <a:p>
            <a:r>
              <a:rPr lang="en-US" sz="2400" dirty="0"/>
              <a:t> catch(</a:t>
            </a:r>
            <a:r>
              <a:rPr lang="en-US" sz="2400" dirty="0" err="1"/>
              <a:t>Exception_class_Name</a:t>
            </a:r>
            <a:r>
              <a:rPr lang="en-US" sz="2400" dirty="0"/>
              <a:t> ref)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//exception handling code </a:t>
            </a:r>
          </a:p>
          <a:p>
            <a:r>
              <a:rPr lang="en-US" sz="2400" dirty="0"/>
              <a:t> }    </a:t>
            </a:r>
          </a:p>
          <a:p>
            <a:endParaRPr lang="en-IN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E18A8BB-9790-4B6E-90CE-9A126DAAB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5238" y="1055686"/>
            <a:ext cx="4754880" cy="822960"/>
          </a:xfrm>
        </p:spPr>
        <p:txBody>
          <a:bodyPr/>
          <a:lstStyle/>
          <a:p>
            <a:r>
              <a:rPr lang="en-US" dirty="0"/>
              <a:t>Syntax of try-finally 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B5DD6A-3ECB-42A7-B343-055D5D7D0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9538" y="2091488"/>
            <a:ext cx="4754880" cy="334157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try</a:t>
            </a:r>
          </a:p>
          <a:p>
            <a:r>
              <a:rPr lang="en-US" sz="2400" dirty="0"/>
              <a:t>{    </a:t>
            </a:r>
          </a:p>
          <a:p>
            <a:r>
              <a:rPr lang="en-US" sz="2400" dirty="0"/>
              <a:t>  //code that may throw an exception    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   Finally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}   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301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7BCC0B1-C3CA-4772-B002-E4ED15A2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try-catch block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61C7345-B518-4896-A49F-B7DAE80C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accent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Java catch block</a:t>
            </a:r>
            <a:endParaRPr lang="en-IN" sz="24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Java catch block is used to handle the Exception by declaring the type of exception within the parameter.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declared exception must be the parent class exception ( i.e., Exception) or the generated exception type.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However, the good approach is to declare the generated type of exception.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catch block must be used after the try block only. You can use multiple catch block with a single try block.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05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B3BC02-FA10-47E0-9DAB-BA1332ED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try-catch block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FA7CC9-A01E-4FF9-9185-EE384CFB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75"/>
              </a:spcBef>
            </a:pPr>
            <a:r>
              <a:rPr lang="en-US" sz="2800" b="1" dirty="0">
                <a:solidFill>
                  <a:schemeClr val="accent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Java finally block</a:t>
            </a:r>
            <a:endParaRPr lang="en-IN" sz="28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Java finally block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is a block that is used </a:t>
            </a:r>
            <a:r>
              <a:rPr lang="en-US" sz="24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to execute important code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such as closing connection, stream etc.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Java finally block is always executed whether exception is handled or not.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Java finally block follows try or catch block.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317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3">
            <a:extLst>
              <a:ext uri="{FF2B5EF4-FFF2-40B4-BE49-F238E27FC236}">
                <a16:creationId xmlns="" xmlns:a16="http://schemas.microsoft.com/office/drawing/2014/main" id="{F282460A-36C1-482E-83C4-F44445A5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1207792"/>
            <a:ext cx="4872037" cy="543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5E15814F-CB55-45AD-BE83-B529509A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78" y="0"/>
            <a:ext cx="9720072" cy="1499616"/>
          </a:xfrm>
        </p:spPr>
        <p:txBody>
          <a:bodyPr/>
          <a:lstStyle/>
          <a:p>
            <a:r>
              <a:rPr lang="en-US" dirty="0"/>
              <a:t>Flowchart of finally block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75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3BFF346-DEF3-4659-9D90-13A13942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java finally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16BB67-E23E-41E8-81A0-6D631657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block in java can be used to put "cleanup" code such as closing a file, closing connection etc.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7979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7681" y="176441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Test_exception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 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public static void main(String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args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 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data=100/0; 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("rest of the code..."); 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} 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}  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0" y="4847122"/>
            <a:ext cx="7932648" cy="14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1307"/>
            <a:ext cx="9720072" cy="1499616"/>
          </a:xfrm>
        </p:spPr>
        <p:txBody>
          <a:bodyPr/>
          <a:lstStyle/>
          <a:p>
            <a:r>
              <a:rPr lang="en-US" dirty="0" smtClean="0"/>
              <a:t>Example With try-catch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1350315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Test_exception_handling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try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   //code that may raise exception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data=100/0;  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catch(</a:t>
            </a:r>
            <a:r>
              <a:rPr lang="en-US" sz="2000" dirty="0" err="1"/>
              <a:t>ArithmeticException</a:t>
            </a:r>
            <a:r>
              <a:rPr lang="en-US" sz="2000" dirty="0"/>
              <a:t> 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(e);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   //rest code of the program 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code...");  </a:t>
            </a:r>
          </a:p>
          <a:p>
            <a:r>
              <a:rPr lang="en-US" sz="2000" dirty="0"/>
              <a:t>  }  </a:t>
            </a:r>
          </a:p>
          <a:p>
            <a:r>
              <a:rPr lang="en-US" sz="2000" dirty="0"/>
              <a:t>}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42" y="3837904"/>
            <a:ext cx="6937890" cy="12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92" y="0"/>
            <a:ext cx="9720072" cy="1499616"/>
          </a:xfrm>
        </p:spPr>
        <p:txBody>
          <a:bodyPr/>
          <a:lstStyle/>
          <a:p>
            <a:r>
              <a:rPr lang="en-US" dirty="0" smtClean="0"/>
              <a:t>Example with try-catch-finally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0671" y="1225689"/>
            <a:ext cx="485055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Try_catch_finally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try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data=100/0; 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catch(</a:t>
            </a:r>
            <a:r>
              <a:rPr lang="en-US" dirty="0" err="1"/>
              <a:t>ArithmeticException</a:t>
            </a:r>
            <a:r>
              <a:rPr lang="en-US" dirty="0"/>
              <a:t> e)</a:t>
            </a:r>
          </a:p>
          <a:p>
            <a:r>
              <a:rPr lang="en-US" dirty="0"/>
              <a:t>   {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finally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("finally block is executed");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("rest of the code...");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537" y="3286874"/>
            <a:ext cx="7220421" cy="14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37991-B2E5-48E5-B109-C154CD11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56ECA0-C780-4C98-940B-8998E1B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 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Exception Handling in Java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is one of the powerful </a:t>
            </a:r>
            <a:r>
              <a:rPr lang="en-US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mechanism to handle the runtime errors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so that normal flow of the application can be maintained.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026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209" y="207264"/>
            <a:ext cx="9720072" cy="1499616"/>
          </a:xfrm>
        </p:spPr>
        <p:txBody>
          <a:bodyPr/>
          <a:lstStyle/>
          <a:p>
            <a:r>
              <a:rPr lang="en-US" dirty="0" smtClean="0"/>
              <a:t>Common scenarios of java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208" y="1706880"/>
            <a:ext cx="9720073" cy="486156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) A scenario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ArithmeticException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occurs</a:t>
            </a:r>
          </a:p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If we divide any number by zero, there occurs an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ArithmeticException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a=50/0;//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ArithmeticException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pPr algn="just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) A scenario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NullPointerException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occurs</a:t>
            </a:r>
          </a:p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If we have a null value in any variable, performing any operation on the variable throws 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NullPointerException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    String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s=null;  </a:t>
            </a:r>
          </a:p>
          <a:p>
            <a:pPr algn="just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s.length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());//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NullPointerException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94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scenarios of java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86156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3) A scenario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NumberFormatException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occurs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The wrong formatting of any value may occur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NumberFormatException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. Suppose I have a string variable that has characters, converting this variable into digit will occur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NumberFormatException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String s="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abc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";  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Integer.parseInt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(s);//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NumberFormatException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5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scenarios of java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4) A scenario where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ArrayIndexOutOfBoundsException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occurs</a:t>
            </a:r>
          </a:p>
          <a:p>
            <a:pPr algn="just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If you are inserting any value in the wrong index, it would result in 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ArrayIndexOutOfBoundsException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as shown below:</a:t>
            </a:r>
          </a:p>
          <a:p>
            <a:pPr algn="just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a[]=new 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[5];  </a:t>
            </a:r>
          </a:p>
          <a:p>
            <a:pPr algn="just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	a[10]=50; //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ArrayIndexOutOfBoundsException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471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scenarios of java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5) A scenario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StringIndexOutOfBoundsException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occurs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  String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="OOPM";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str.length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());;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 char c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str.charAt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(5);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 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1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multi 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 </a:t>
            </a:r>
            <a:r>
              <a:rPr lang="en-US" sz="3200" dirty="0"/>
              <a:t>try block can be followed by one or more catch blocks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Each catch block must contain a different exception handler. </a:t>
            </a: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So</a:t>
            </a:r>
            <a:r>
              <a:rPr lang="en-US" sz="3200" dirty="0"/>
              <a:t>, if you have to perform different tasks at the occurrence of different exceptions, use java multi-catch block.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617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36352" cy="1499616"/>
          </a:xfrm>
        </p:spPr>
        <p:txBody>
          <a:bodyPr/>
          <a:lstStyle/>
          <a:p>
            <a:r>
              <a:rPr lang="en-US" dirty="0" smtClean="0"/>
              <a:t>Points to remember about multi 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At </a:t>
            </a:r>
            <a:r>
              <a:rPr lang="en-US" sz="3200" dirty="0"/>
              <a:t>a time only one exception occurs and at a time only one catch block is executed.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All </a:t>
            </a:r>
            <a:r>
              <a:rPr lang="en-US" sz="3200" dirty="0"/>
              <a:t>catch blocks must be ordered from most specific to most general, i.e. catch for </a:t>
            </a:r>
            <a:r>
              <a:rPr lang="en-US" sz="3200" dirty="0" err="1"/>
              <a:t>ArithmeticException</a:t>
            </a:r>
            <a:r>
              <a:rPr lang="en-US" sz="3200" dirty="0"/>
              <a:t> must come before catch for Exception.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160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0"/>
            <a:ext cx="9720072" cy="1499616"/>
          </a:xfrm>
        </p:spPr>
        <p:txBody>
          <a:bodyPr/>
          <a:lstStyle/>
          <a:p>
            <a:r>
              <a:rPr lang="en-US" dirty="0" smtClean="0"/>
              <a:t>Example 1 of multi catch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848" y="1530430"/>
            <a:ext cx="702564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MultipleCatchBlock</a:t>
            </a:r>
            <a:r>
              <a:rPr lang="en-US" sz="2000" dirty="0"/>
              <a:t> {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 </a:t>
            </a:r>
          </a:p>
          <a:p>
            <a:r>
              <a:rPr lang="en-US" sz="2000" dirty="0"/>
              <a:t>          </a:t>
            </a:r>
          </a:p>
          <a:p>
            <a:r>
              <a:rPr lang="en-US" sz="2000" dirty="0"/>
              <a:t>           try{    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int</a:t>
            </a:r>
            <a:r>
              <a:rPr lang="en-US" sz="2000" dirty="0"/>
              <a:t> a[]=new </a:t>
            </a:r>
            <a:r>
              <a:rPr lang="en-US" sz="2000" dirty="0" err="1"/>
              <a:t>int</a:t>
            </a:r>
            <a:r>
              <a:rPr lang="en-US" sz="2000" dirty="0"/>
              <a:t>[5];    </a:t>
            </a:r>
          </a:p>
          <a:p>
            <a:r>
              <a:rPr lang="en-US" sz="2000" dirty="0"/>
              <a:t>                a[5]=30/0;    </a:t>
            </a:r>
          </a:p>
          <a:p>
            <a:r>
              <a:rPr lang="en-US" sz="2000" dirty="0"/>
              <a:t>               }    </a:t>
            </a:r>
          </a:p>
          <a:p>
            <a:r>
              <a:rPr lang="en-US" sz="2000" dirty="0"/>
              <a:t>               catch(</a:t>
            </a:r>
            <a:r>
              <a:rPr lang="en-US" sz="2000" dirty="0" err="1"/>
              <a:t>ArithmeticException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("Arithmetic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ArrayIndexOutOfBounds</a:t>
            </a:r>
            <a:r>
              <a:rPr lang="en-US" sz="2000" dirty="0"/>
              <a:t> Exception occurs");  </a:t>
            </a:r>
          </a:p>
          <a:p>
            <a:r>
              <a:rPr lang="en-US" sz="2000" dirty="0"/>
              <a:t>                  }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53043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catch(Exception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("Parent Exception occurs");  </a:t>
            </a:r>
          </a:p>
          <a:p>
            <a:r>
              <a:rPr lang="en-US" sz="2000" dirty="0"/>
              <a:t>                  }             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code");  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93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0"/>
            <a:ext cx="9720072" cy="1499616"/>
          </a:xfrm>
        </p:spPr>
        <p:txBody>
          <a:bodyPr/>
          <a:lstStyle/>
          <a:p>
            <a:r>
              <a:rPr lang="en-US" dirty="0" smtClean="0"/>
              <a:t>Example 1 of multi catch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848" y="1530430"/>
            <a:ext cx="7025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MultipleCatchBlock</a:t>
            </a:r>
            <a:r>
              <a:rPr lang="en-US" dirty="0"/>
              <a:t> 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 try{    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[5];    </a:t>
            </a:r>
          </a:p>
          <a:p>
            <a:r>
              <a:rPr lang="en-US" dirty="0"/>
              <a:t>                a[5]=30/0;    </a:t>
            </a:r>
          </a:p>
          <a:p>
            <a:r>
              <a:rPr lang="en-US" dirty="0"/>
              <a:t>               }    </a:t>
            </a:r>
          </a:p>
          <a:p>
            <a:r>
              <a:rPr lang="en-US" dirty="0"/>
              <a:t>               catch(</a:t>
            </a:r>
            <a:r>
              <a:rPr lang="en-US" dirty="0" err="1"/>
              <a:t>ArithmeticException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("Arithmetic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catch(</a:t>
            </a:r>
            <a:r>
              <a:rPr lang="en-US" dirty="0" err="1"/>
              <a:t>ArrayIndexOutOfBoundsException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ArrayIndexOutOfBounds</a:t>
            </a:r>
            <a:r>
              <a:rPr lang="en-US" dirty="0"/>
              <a:t> Exception occurs");  </a:t>
            </a:r>
          </a:p>
          <a:p>
            <a:r>
              <a:rPr lang="en-US" dirty="0"/>
              <a:t>                  }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3976" y="11026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catch(Exception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("Parent Exception occurs");  </a:t>
            </a:r>
          </a:p>
          <a:p>
            <a:r>
              <a:rPr lang="en-US" dirty="0"/>
              <a:t>                  }             </a:t>
            </a:r>
          </a:p>
          <a:p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("rest of the code");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17" y="3164837"/>
            <a:ext cx="7286098" cy="1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68" y="0"/>
            <a:ext cx="9720072" cy="1499616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of multi catch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171866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class MultipleCatchBlock2{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 </a:t>
            </a:r>
          </a:p>
          <a:p>
            <a:r>
              <a:rPr lang="en-US" sz="2000" dirty="0"/>
              <a:t>          </a:t>
            </a:r>
          </a:p>
          <a:p>
            <a:r>
              <a:rPr lang="en-US" sz="2000" dirty="0"/>
              <a:t>           try{    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int</a:t>
            </a:r>
            <a:r>
              <a:rPr lang="en-US" sz="2000" dirty="0"/>
              <a:t> a[]=new </a:t>
            </a:r>
            <a:r>
              <a:rPr lang="en-US" sz="2000" dirty="0" err="1"/>
              <a:t>int</a:t>
            </a:r>
            <a:r>
              <a:rPr lang="en-US" sz="2000" dirty="0"/>
              <a:t>[5];    </a:t>
            </a:r>
          </a:p>
          <a:p>
            <a:r>
              <a:rPr lang="en-US" sz="2000" dirty="0"/>
              <a:t>                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(a[10]);  </a:t>
            </a:r>
          </a:p>
          <a:p>
            <a:r>
              <a:rPr lang="en-US" sz="2000" dirty="0"/>
              <a:t>               }    </a:t>
            </a:r>
          </a:p>
          <a:p>
            <a:r>
              <a:rPr lang="en-US" sz="2000" dirty="0"/>
              <a:t>               catch(</a:t>
            </a:r>
            <a:r>
              <a:rPr lang="en-US" sz="2000" dirty="0" err="1"/>
              <a:t>ArithmeticException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("Arithmetic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49961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ArrayIndexOutOfBounds</a:t>
            </a:r>
            <a:r>
              <a:rPr lang="en-US" sz="2000" dirty="0"/>
              <a:t>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catch(Exception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("Parent Exception occurs");  </a:t>
            </a:r>
          </a:p>
          <a:p>
            <a:r>
              <a:rPr lang="en-US" sz="2000" dirty="0"/>
              <a:t>                  }             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code");  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23971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68" y="0"/>
            <a:ext cx="9720072" cy="1499616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of multi catch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17186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MultipleCatchBlock2{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 try{    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[5];    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(a[10]);  </a:t>
            </a:r>
          </a:p>
          <a:p>
            <a:r>
              <a:rPr lang="en-US" dirty="0"/>
              <a:t>               }    </a:t>
            </a:r>
          </a:p>
          <a:p>
            <a:r>
              <a:rPr lang="en-US" dirty="0"/>
              <a:t>               catch(</a:t>
            </a:r>
            <a:r>
              <a:rPr lang="en-US" dirty="0" err="1"/>
              <a:t>ArithmeticException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("Arithmetic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49961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ArrayIndexOutOfBounds</a:t>
            </a:r>
            <a:r>
              <a:rPr lang="en-US" dirty="0"/>
              <a:t>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catch(Exception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("Parent Exception occurs");  </a:t>
            </a:r>
          </a:p>
          <a:p>
            <a:r>
              <a:rPr lang="en-US" dirty="0"/>
              <a:t>                  }             </a:t>
            </a:r>
          </a:p>
          <a:p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("rest of the code");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5227215"/>
            <a:ext cx="7429500" cy="12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8DC07-0D8A-44C0-AA1A-DA5302C9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DC594-238B-4F35-9270-753BFB78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Dictionary Meaning: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Exception is an abnormal condition.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exception (or exceptional event) is a problem that arises during the execution of a program.</a:t>
            </a:r>
          </a:p>
          <a:p>
            <a:pPr marR="30480" algn="just">
              <a:spcBef>
                <a:spcPts val="600"/>
              </a:spcBef>
              <a:spcAft>
                <a:spcPts val="72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occurs the normal flow of the program is disrupted and the program/Application terminates abnormally, which is not recommended, therefore, these exceptions are to be handled.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314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68" y="0"/>
            <a:ext cx="9720072" cy="1499616"/>
          </a:xfrm>
        </p:spPr>
        <p:txBody>
          <a:bodyPr/>
          <a:lstStyle/>
          <a:p>
            <a:r>
              <a:rPr lang="en-US" dirty="0"/>
              <a:t>Example 3</a:t>
            </a:r>
            <a:r>
              <a:rPr lang="en-US" dirty="0" smtClean="0"/>
              <a:t> </a:t>
            </a:r>
            <a:r>
              <a:rPr lang="en-US" dirty="0"/>
              <a:t>of multi catch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" y="194280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class MultipleCatchBlock3 {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 </a:t>
            </a:r>
          </a:p>
          <a:p>
            <a:r>
              <a:rPr lang="en-US" sz="2000" dirty="0"/>
              <a:t>          </a:t>
            </a:r>
          </a:p>
          <a:p>
            <a:r>
              <a:rPr lang="en-US" sz="2000" dirty="0"/>
              <a:t>           try{    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int</a:t>
            </a:r>
            <a:r>
              <a:rPr lang="en-US" sz="2000" dirty="0"/>
              <a:t> a[]=new </a:t>
            </a:r>
            <a:r>
              <a:rPr lang="en-US" sz="2000" dirty="0" err="1"/>
              <a:t>int</a:t>
            </a:r>
            <a:r>
              <a:rPr lang="en-US" sz="2000" dirty="0"/>
              <a:t>[5];    </a:t>
            </a:r>
          </a:p>
          <a:p>
            <a:r>
              <a:rPr lang="en-US" sz="2000" dirty="0"/>
              <a:t>            a[5]=30/0;    //</a:t>
            </a:r>
            <a:r>
              <a:rPr lang="en-US" sz="2000" dirty="0" err="1"/>
              <a:t>arithmeticexception</a:t>
            </a:r>
            <a:endParaRPr lang="en-US" sz="2000" dirty="0"/>
          </a:p>
          <a:p>
            <a:r>
              <a:rPr lang="en-US" sz="2000" dirty="0"/>
              <a:t>             </a:t>
            </a:r>
            <a:r>
              <a:rPr lang="en-US" sz="2000" dirty="0" err="1"/>
              <a:t>System.out.println</a:t>
            </a:r>
            <a:r>
              <a:rPr lang="en-US" sz="2000" dirty="0"/>
              <a:t>(a[10]);//</a:t>
            </a:r>
            <a:r>
              <a:rPr lang="en-US" sz="2000" dirty="0" err="1"/>
              <a:t>arrayindexoutofbound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}    </a:t>
            </a:r>
          </a:p>
          <a:p>
            <a:r>
              <a:rPr lang="en-US" sz="2000" dirty="0"/>
              <a:t>               catch(</a:t>
            </a:r>
            <a:r>
              <a:rPr lang="en-US" sz="2000" dirty="0" err="1"/>
              <a:t>ArithmeticException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("Arithmetic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499616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ArrayIndexOutOfBounds</a:t>
            </a:r>
            <a:r>
              <a:rPr lang="en-US" sz="2000" dirty="0"/>
              <a:t>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catch(Exception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("Parent Exception occurs");  </a:t>
            </a:r>
          </a:p>
          <a:p>
            <a:r>
              <a:rPr lang="en-US" sz="2000" dirty="0"/>
              <a:t>                  }             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code");    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  </a:t>
            </a:r>
            <a:r>
              <a:rPr lang="en-US" sz="2000" dirty="0"/>
              <a:t>}  </a:t>
            </a:r>
          </a:p>
          <a:p>
            <a:r>
              <a:rPr lang="en-US" sz="2000" dirty="0" smtClean="0"/>
              <a:t>   } 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97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68" y="0"/>
            <a:ext cx="9720072" cy="1499616"/>
          </a:xfrm>
        </p:spPr>
        <p:txBody>
          <a:bodyPr/>
          <a:lstStyle/>
          <a:p>
            <a:r>
              <a:rPr lang="en-US" dirty="0"/>
              <a:t>Example 3</a:t>
            </a:r>
            <a:r>
              <a:rPr lang="en-US" dirty="0" smtClean="0"/>
              <a:t> </a:t>
            </a:r>
            <a:r>
              <a:rPr lang="en-US" dirty="0"/>
              <a:t>of multi catch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" y="169896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MultipleCatchBlock3 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 try{    </a:t>
            </a:r>
          </a:p>
          <a:p>
            <a:r>
              <a:rPr lang="en-US" dirty="0"/>
              <a:t>          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[5];    </a:t>
            </a:r>
          </a:p>
          <a:p>
            <a:r>
              <a:rPr lang="en-US" dirty="0"/>
              <a:t>            a[5]=30/0;    //</a:t>
            </a:r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(a[10]);//</a:t>
            </a:r>
            <a:r>
              <a:rPr lang="en-US" dirty="0" err="1"/>
              <a:t>arrayindexoutofbound</a:t>
            </a:r>
            <a:r>
              <a:rPr lang="en-US" dirty="0"/>
              <a:t> </a:t>
            </a:r>
          </a:p>
          <a:p>
            <a:r>
              <a:rPr lang="en-US" dirty="0"/>
              <a:t>               }    </a:t>
            </a:r>
          </a:p>
          <a:p>
            <a:r>
              <a:rPr lang="en-US" dirty="0"/>
              <a:t>               catch(</a:t>
            </a:r>
            <a:r>
              <a:rPr lang="en-US" dirty="0" err="1"/>
              <a:t>ArithmeticException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("Arithmetic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4996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ArrayIndexOutOfBounds</a:t>
            </a:r>
            <a:r>
              <a:rPr lang="en-US" dirty="0"/>
              <a:t>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catch(Exception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("Parent Exception occurs");  </a:t>
            </a:r>
          </a:p>
          <a:p>
            <a:r>
              <a:rPr lang="en-US" dirty="0"/>
              <a:t>                  }             </a:t>
            </a:r>
          </a:p>
          <a:p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("rest of the code");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5192936"/>
            <a:ext cx="8815924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1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3464"/>
            <a:ext cx="9720072" cy="1499616"/>
          </a:xfrm>
        </p:spPr>
        <p:txBody>
          <a:bodyPr/>
          <a:lstStyle/>
          <a:p>
            <a:r>
              <a:rPr lang="en-US" dirty="0" smtClean="0"/>
              <a:t>Solution to example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072" y="1408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MultipleTryCatch</a:t>
            </a:r>
            <a:endParaRPr lang="en-US" sz="2400" dirty="0"/>
          </a:p>
          <a:p>
            <a:r>
              <a:rPr lang="en-US" sz="2400" dirty="0"/>
              <a:t>{  </a:t>
            </a:r>
          </a:p>
          <a:p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r>
              <a:rPr lang="en-US" sz="2400" dirty="0"/>
              <a:t> { 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a[]=new </a:t>
            </a:r>
            <a:r>
              <a:rPr lang="en-US" sz="2400" dirty="0" err="1"/>
              <a:t>int</a:t>
            </a:r>
            <a:r>
              <a:rPr lang="en-US" sz="2400" dirty="0"/>
              <a:t>[5];   </a:t>
            </a:r>
          </a:p>
          <a:p>
            <a:r>
              <a:rPr lang="en-US" sz="2400" dirty="0"/>
              <a:t>      try</a:t>
            </a:r>
          </a:p>
          <a:p>
            <a:r>
              <a:rPr lang="en-US" sz="2400" dirty="0"/>
              <a:t>      {    </a:t>
            </a:r>
          </a:p>
          <a:p>
            <a:r>
              <a:rPr lang="en-US" sz="2400" dirty="0"/>
              <a:t>        a[5]=30/0; 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  catch(</a:t>
            </a:r>
            <a:r>
              <a:rPr lang="en-US" sz="2400" dirty="0" err="1"/>
              <a:t>ArithmeticException</a:t>
            </a:r>
            <a:r>
              <a:rPr lang="en-US" sz="2400" dirty="0"/>
              <a:t> e)  </a:t>
            </a:r>
          </a:p>
          <a:p>
            <a:r>
              <a:rPr lang="en-US" sz="2400" dirty="0"/>
              <a:t>      {  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("Arithmetic Exception occurs");  </a:t>
            </a:r>
          </a:p>
          <a:p>
            <a:r>
              <a:rPr lang="en-US" sz="2400" dirty="0"/>
              <a:t>      }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3432" y="139126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try </a:t>
            </a:r>
          </a:p>
          <a:p>
            <a:r>
              <a:rPr lang="en-US" sz="2400" dirty="0"/>
              <a:t>  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(a[10]); </a:t>
            </a:r>
          </a:p>
          <a:p>
            <a:r>
              <a:rPr lang="en-US" sz="2400" dirty="0"/>
              <a:t>      }    </a:t>
            </a:r>
          </a:p>
          <a:p>
            <a:r>
              <a:rPr lang="en-US" sz="2400" dirty="0"/>
              <a:t>      catch(</a:t>
            </a:r>
            <a:r>
              <a:rPr lang="en-US" sz="2400" dirty="0" err="1"/>
              <a:t>ArrayIndexOutOfBoundsException</a:t>
            </a:r>
            <a:r>
              <a:rPr lang="en-US" sz="2400" dirty="0"/>
              <a:t> e)  </a:t>
            </a:r>
          </a:p>
          <a:p>
            <a:r>
              <a:rPr lang="en-US" sz="2400" dirty="0"/>
              <a:t>      {  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ArrayIndexOutOfBounds</a:t>
            </a:r>
            <a:r>
              <a:rPr lang="en-US" sz="2400" dirty="0"/>
              <a:t> Exception occurs");  </a:t>
            </a:r>
          </a:p>
          <a:p>
            <a:r>
              <a:rPr lang="en-US" sz="2400" dirty="0"/>
              <a:t>       }    </a:t>
            </a:r>
          </a:p>
          <a:p>
            <a:r>
              <a:rPr lang="en-US" sz="2400" dirty="0"/>
              <a:t>       catch(Exception e)  </a:t>
            </a:r>
          </a:p>
          <a:p>
            <a:r>
              <a:rPr lang="en-US" sz="2400" dirty="0"/>
              <a:t>       { 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("Parent Exception occurs");  </a:t>
            </a:r>
          </a:p>
          <a:p>
            <a:r>
              <a:rPr lang="en-US" sz="2400" dirty="0"/>
              <a:t>       }            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("rest of the code");    </a:t>
            </a:r>
          </a:p>
          <a:p>
            <a:r>
              <a:rPr lang="en-US" sz="2400" dirty="0"/>
              <a:t>    }  </a:t>
            </a:r>
          </a:p>
          <a:p>
            <a:r>
              <a:rPr lang="en-US" sz="24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977125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3464"/>
            <a:ext cx="9720072" cy="1499616"/>
          </a:xfrm>
        </p:spPr>
        <p:txBody>
          <a:bodyPr/>
          <a:lstStyle/>
          <a:p>
            <a:r>
              <a:rPr lang="en-US" dirty="0" smtClean="0"/>
              <a:t>Solution to example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722710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MultipleTryCatch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r>
              <a:rPr lang="en-US" sz="2000" dirty="0"/>
              <a:t> {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a[]=new </a:t>
            </a:r>
            <a:r>
              <a:rPr lang="en-US" sz="2000" dirty="0" err="1"/>
              <a:t>int</a:t>
            </a:r>
            <a:r>
              <a:rPr lang="en-US" sz="2000" dirty="0"/>
              <a:t>[5];   </a:t>
            </a:r>
          </a:p>
          <a:p>
            <a:r>
              <a:rPr lang="en-US" sz="2000" dirty="0"/>
              <a:t>      try</a:t>
            </a:r>
          </a:p>
          <a:p>
            <a:r>
              <a:rPr lang="en-US" sz="2000" dirty="0"/>
              <a:t>      {    </a:t>
            </a:r>
          </a:p>
          <a:p>
            <a:r>
              <a:rPr lang="en-US" sz="2000" dirty="0"/>
              <a:t>        a[5]=30/0; 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catch(</a:t>
            </a:r>
            <a:r>
              <a:rPr lang="en-US" sz="2000" dirty="0" err="1"/>
              <a:t>ArithmeticException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{ 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("Arithmetic Exception occurs");  </a:t>
            </a:r>
          </a:p>
          <a:p>
            <a:r>
              <a:rPr lang="en-US" sz="2000" dirty="0"/>
              <a:t>      }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072" y="26104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try 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(a[10]); </a:t>
            </a:r>
          </a:p>
          <a:p>
            <a:r>
              <a:rPr lang="en-US" sz="2000" dirty="0"/>
              <a:t>      }    </a:t>
            </a:r>
          </a:p>
          <a:p>
            <a:r>
              <a:rPr lang="en-US" sz="2000" dirty="0"/>
              <a:t>  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{ 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ArrayIndexOutOfBounds</a:t>
            </a:r>
            <a:r>
              <a:rPr lang="en-US" sz="2000" dirty="0"/>
              <a:t> Exception occurs");  </a:t>
            </a:r>
          </a:p>
          <a:p>
            <a:r>
              <a:rPr lang="en-US" sz="2000" dirty="0"/>
              <a:t>       }    </a:t>
            </a:r>
          </a:p>
          <a:p>
            <a:r>
              <a:rPr lang="en-US" sz="2000" dirty="0"/>
              <a:t>       catch(Exception e)  </a:t>
            </a:r>
          </a:p>
          <a:p>
            <a:r>
              <a:rPr lang="en-US" sz="2000" dirty="0"/>
              <a:t>       { 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System.out.println</a:t>
            </a:r>
            <a:r>
              <a:rPr lang="en-US" sz="2000" dirty="0"/>
              <a:t>("Parent Exception occurs");  </a:t>
            </a:r>
          </a:p>
          <a:p>
            <a:r>
              <a:rPr lang="en-US" sz="2000" dirty="0"/>
              <a:t>       }            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code");  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4" y="5233349"/>
            <a:ext cx="6730365" cy="13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36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68" y="0"/>
            <a:ext cx="9720072" cy="1499616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</a:t>
            </a:r>
            <a:r>
              <a:rPr lang="en-US" dirty="0"/>
              <a:t>of multi catch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" y="182668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class MultipleCatchBlock4 {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 </a:t>
            </a:r>
          </a:p>
          <a:p>
            <a:r>
              <a:rPr lang="en-US" sz="2000" dirty="0"/>
              <a:t>          </a:t>
            </a:r>
          </a:p>
          <a:p>
            <a:r>
              <a:rPr lang="en-US" sz="2000" dirty="0"/>
              <a:t>           try{    </a:t>
            </a:r>
          </a:p>
          <a:p>
            <a:r>
              <a:rPr lang="en-US" sz="2000" dirty="0"/>
              <a:t>                String s=null;  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s.length</a:t>
            </a:r>
            <a:r>
              <a:rPr lang="en-US" sz="2000" dirty="0"/>
              <a:t>());  </a:t>
            </a:r>
          </a:p>
          <a:p>
            <a:r>
              <a:rPr lang="en-US" sz="2000" dirty="0"/>
              <a:t>               }    </a:t>
            </a:r>
          </a:p>
          <a:p>
            <a:r>
              <a:rPr lang="en-US" sz="2000" dirty="0"/>
              <a:t>               catch(</a:t>
            </a:r>
            <a:r>
              <a:rPr lang="en-US" sz="2000" dirty="0" err="1"/>
              <a:t>ArithmeticException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("Arithmetic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3640" y="244224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ArrayIndexOutOfBounds</a:t>
            </a:r>
            <a:r>
              <a:rPr lang="en-US" sz="2000" dirty="0"/>
              <a:t> Exception occurs");  </a:t>
            </a:r>
          </a:p>
          <a:p>
            <a:r>
              <a:rPr lang="en-US" sz="2000" dirty="0"/>
              <a:t>                  }    </a:t>
            </a:r>
          </a:p>
          <a:p>
            <a:r>
              <a:rPr lang="en-US" sz="2000" dirty="0"/>
              <a:t>               catch(Exception e)  </a:t>
            </a:r>
          </a:p>
          <a:p>
            <a:r>
              <a:rPr lang="en-US" sz="2000" dirty="0"/>
              <a:t>                  {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("Parent Exception occurs");  </a:t>
            </a:r>
          </a:p>
          <a:p>
            <a:r>
              <a:rPr lang="en-US" sz="2000" dirty="0"/>
              <a:t>                  }             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code");  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07718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68" y="0"/>
            <a:ext cx="9720072" cy="1499616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</a:t>
            </a:r>
            <a:r>
              <a:rPr lang="en-US" dirty="0"/>
              <a:t>of multi catch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904" y="112841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MultipleCatchBlock4 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 try{    </a:t>
            </a:r>
          </a:p>
          <a:p>
            <a:r>
              <a:rPr lang="en-US" dirty="0"/>
              <a:t>                String s=null;  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s.length</a:t>
            </a:r>
            <a:r>
              <a:rPr lang="en-US" dirty="0"/>
              <a:t>());  </a:t>
            </a:r>
          </a:p>
          <a:p>
            <a:r>
              <a:rPr lang="en-US" dirty="0"/>
              <a:t>               }    </a:t>
            </a:r>
          </a:p>
          <a:p>
            <a:r>
              <a:rPr lang="en-US" dirty="0"/>
              <a:t>               catch(</a:t>
            </a:r>
            <a:r>
              <a:rPr lang="en-US" dirty="0" err="1"/>
              <a:t>ArithmeticException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("Arithmetic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2280" y="103420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ArrayIndexOutOfBounds</a:t>
            </a:r>
            <a:r>
              <a:rPr lang="en-US" dirty="0"/>
              <a:t> Exception occurs");  </a:t>
            </a:r>
          </a:p>
          <a:p>
            <a:r>
              <a:rPr lang="en-US" dirty="0"/>
              <a:t>                  }    </a:t>
            </a:r>
          </a:p>
          <a:p>
            <a:r>
              <a:rPr lang="en-US" dirty="0"/>
              <a:t>               catch(Exception e)  </a:t>
            </a:r>
          </a:p>
          <a:p>
            <a:r>
              <a:rPr lang="en-US" dirty="0"/>
              <a:t>                  {  </a:t>
            </a:r>
          </a:p>
          <a:p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("Parent Exception occurs");  </a:t>
            </a:r>
          </a:p>
          <a:p>
            <a:r>
              <a:rPr lang="en-US" dirty="0"/>
              <a:t>                  }             </a:t>
            </a:r>
          </a:p>
          <a:p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("rest of the code");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34" y="4992339"/>
            <a:ext cx="8841105" cy="15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9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nested try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try block within a try block is known as nested try block in java.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Sometimes </a:t>
            </a:r>
            <a:r>
              <a:rPr lang="en-US" sz="2800" dirty="0"/>
              <a:t>a situation may arise where a part of a block may cause one error and the entire block itself may cause another error. In such cases, exception handlers have to be nested.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0396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5384"/>
            <a:ext cx="9720072" cy="1499616"/>
          </a:xfrm>
        </p:spPr>
        <p:txBody>
          <a:bodyPr/>
          <a:lstStyle/>
          <a:p>
            <a:r>
              <a:rPr lang="en-US" dirty="0" smtClean="0"/>
              <a:t>Example of nested try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" y="179453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NestedTry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r>
              <a:rPr lang="en-US" sz="2000" dirty="0"/>
              <a:t> {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a[]=new </a:t>
            </a:r>
            <a:r>
              <a:rPr lang="en-US" sz="2000" dirty="0" err="1"/>
              <a:t>int</a:t>
            </a:r>
            <a:r>
              <a:rPr lang="en-US" sz="2000" dirty="0"/>
              <a:t>[5];   </a:t>
            </a:r>
          </a:p>
          <a:p>
            <a:r>
              <a:rPr lang="en-US" sz="2000" dirty="0"/>
              <a:t>  try </a:t>
            </a:r>
          </a:p>
          <a:p>
            <a:r>
              <a:rPr lang="en-US" sz="2000" dirty="0"/>
              <a:t>   {</a:t>
            </a:r>
          </a:p>
          <a:p>
            <a:r>
              <a:rPr lang="en-US" sz="2000" dirty="0"/>
              <a:t>      try</a:t>
            </a:r>
          </a:p>
          <a:p>
            <a:r>
              <a:rPr lang="en-US" sz="2000" dirty="0"/>
              <a:t>      {    </a:t>
            </a:r>
          </a:p>
          <a:p>
            <a:r>
              <a:rPr lang="en-US" sz="2000" dirty="0"/>
              <a:t>        a[5]=30/0; 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catch(</a:t>
            </a:r>
            <a:r>
              <a:rPr lang="en-US" sz="2000" dirty="0" err="1"/>
              <a:t>ArithmeticException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{ 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("Arithmetic Exception occurs");  </a:t>
            </a:r>
          </a:p>
          <a:p>
            <a:r>
              <a:rPr lang="en-US" sz="2000" dirty="0"/>
              <a:t>      }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8360" y="192024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try 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(a[10]); </a:t>
            </a:r>
          </a:p>
          <a:p>
            <a:r>
              <a:rPr lang="en-US" sz="2000" dirty="0"/>
              <a:t>      }    </a:t>
            </a:r>
          </a:p>
          <a:p>
            <a:r>
              <a:rPr lang="en-US" sz="2000" dirty="0"/>
              <a:t>  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 </a:t>
            </a:r>
          </a:p>
          <a:p>
            <a:r>
              <a:rPr lang="en-US" sz="2000" dirty="0"/>
              <a:t>      { 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ArrayIndexOutOfBounds</a:t>
            </a:r>
            <a:r>
              <a:rPr lang="en-US" sz="2000" dirty="0"/>
              <a:t> Exception occurs");  </a:t>
            </a:r>
          </a:p>
          <a:p>
            <a:r>
              <a:rPr lang="en-US" sz="2000" dirty="0"/>
              <a:t>       }   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       catch(Exception e)  </a:t>
            </a:r>
          </a:p>
          <a:p>
            <a:r>
              <a:rPr lang="en-US" sz="2000" dirty="0"/>
              <a:t>       { 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System.out.println</a:t>
            </a:r>
            <a:r>
              <a:rPr lang="en-US" sz="2000" dirty="0"/>
              <a:t>("Parent Exception occurs");  </a:t>
            </a:r>
          </a:p>
          <a:p>
            <a:r>
              <a:rPr lang="en-US" sz="2000" dirty="0"/>
              <a:t>       }            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code");  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316128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5384"/>
            <a:ext cx="9720072" cy="1499616"/>
          </a:xfrm>
        </p:spPr>
        <p:txBody>
          <a:bodyPr/>
          <a:lstStyle/>
          <a:p>
            <a:r>
              <a:rPr lang="en-US" dirty="0" smtClean="0"/>
              <a:t>Example of nested try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040" y="55399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NestedTry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[5];   </a:t>
            </a:r>
          </a:p>
          <a:p>
            <a:r>
              <a:rPr lang="en-US" dirty="0"/>
              <a:t>  try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try</a:t>
            </a:r>
          </a:p>
          <a:p>
            <a:r>
              <a:rPr lang="en-US" dirty="0"/>
              <a:t>      {    </a:t>
            </a:r>
          </a:p>
          <a:p>
            <a:r>
              <a:rPr lang="en-US" dirty="0"/>
              <a:t>        a[5]=30/0;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  </a:t>
            </a:r>
          </a:p>
          <a:p>
            <a:r>
              <a:rPr lang="en-US" dirty="0"/>
              <a:t>      { 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("Arithmetic Exception occurs");  </a:t>
            </a:r>
          </a:p>
          <a:p>
            <a:r>
              <a:rPr lang="en-US" dirty="0"/>
              <a:t>      }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7960" y="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try 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(a[10]); </a:t>
            </a:r>
          </a:p>
          <a:p>
            <a:r>
              <a:rPr lang="en-US" dirty="0"/>
              <a:t>      }    </a:t>
            </a:r>
          </a:p>
          <a:p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  </a:t>
            </a:r>
          </a:p>
          <a:p>
            <a:r>
              <a:rPr lang="en-US" dirty="0"/>
              <a:t>      { 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ArrayIndexOutOfBounds</a:t>
            </a:r>
            <a:r>
              <a:rPr lang="en-US" dirty="0"/>
              <a:t> Exception occurs");  </a:t>
            </a:r>
          </a:p>
          <a:p>
            <a:r>
              <a:rPr lang="en-US" dirty="0"/>
              <a:t>       } 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   catch(Exception e)  </a:t>
            </a:r>
          </a:p>
          <a:p>
            <a:r>
              <a:rPr lang="en-US" dirty="0"/>
              <a:t>       {  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("Parent Exception occurs");  </a:t>
            </a:r>
          </a:p>
          <a:p>
            <a:r>
              <a:rPr lang="en-US" dirty="0"/>
              <a:t>       }             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("rest of the code");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4" y="4923640"/>
            <a:ext cx="7759065" cy="15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9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48640"/>
            <a:ext cx="11597640" cy="1499616"/>
          </a:xfrm>
        </p:spPr>
        <p:txBody>
          <a:bodyPr>
            <a:normAutofit/>
          </a:bodyPr>
          <a:lstStyle/>
          <a:p>
            <a:r>
              <a:rPr lang="en-US" sz="3600" dirty="0"/>
              <a:t>Java program to handle many exceptions with single try-catch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" y="18196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SingleTryCatch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public static void main (String   </a:t>
            </a:r>
            <a:r>
              <a:rPr lang="en-US" sz="2000" dirty="0" err="1"/>
              <a:t>args</a:t>
            </a:r>
            <a:r>
              <a:rPr lang="en-US" sz="2000" dirty="0"/>
              <a:t>[ ] )</a:t>
            </a:r>
          </a:p>
          <a:p>
            <a:r>
              <a:rPr lang="en-US" sz="2000" dirty="0"/>
              <a:t>     {</a:t>
            </a:r>
          </a:p>
          <a:p>
            <a:r>
              <a:rPr lang="en-US" sz="2000" dirty="0"/>
              <a:t>           Scanner scan = new Scanner(System.in);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scan.nextInt</a:t>
            </a:r>
            <a:r>
              <a:rPr lang="en-US" sz="2000" dirty="0"/>
              <a:t>();</a:t>
            </a:r>
          </a:p>
          <a:p>
            <a:r>
              <a:rPr lang="en-US" sz="2000" dirty="0"/>
              <a:t>  	    </a:t>
            </a:r>
            <a:r>
              <a:rPr lang="en-US" sz="2000" dirty="0" err="1"/>
              <a:t>int</a:t>
            </a:r>
            <a:r>
              <a:rPr lang="en-US" sz="2000" dirty="0"/>
              <a:t> j;</a:t>
            </a:r>
          </a:p>
          <a:p>
            <a:r>
              <a:rPr lang="en-US" sz="2000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080" y="39469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switch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    case 0 : 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zero = 0; </a:t>
            </a:r>
          </a:p>
          <a:p>
            <a:r>
              <a:rPr lang="en-US" dirty="0"/>
              <a:t>		j = 92/ zero; </a:t>
            </a:r>
          </a:p>
          <a:p>
            <a:r>
              <a:rPr lang="en-US" dirty="0"/>
              <a:t>         	break;</a:t>
            </a:r>
          </a:p>
          <a:p>
            <a:r>
              <a:rPr lang="en-US" dirty="0"/>
              <a:t>           case 1 : 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b[ ] = null; </a:t>
            </a:r>
          </a:p>
          <a:p>
            <a:r>
              <a:rPr lang="en-US" dirty="0"/>
              <a:t>		j = b[0] ; 	</a:t>
            </a:r>
          </a:p>
          <a:p>
            <a:r>
              <a:rPr lang="en-US" dirty="0"/>
              <a:t>             break;</a:t>
            </a:r>
          </a:p>
          <a:p>
            <a:r>
              <a:rPr lang="en-US" dirty="0"/>
              <a:t>        default:</a:t>
            </a:r>
          </a:p>
          <a:p>
            <a:r>
              <a:rPr lang="en-US" dirty="0"/>
              <a:t>	       </a:t>
            </a:r>
            <a:r>
              <a:rPr lang="en-US" dirty="0" err="1"/>
              <a:t>System.out.print</a:t>
            </a:r>
            <a:r>
              <a:rPr lang="en-US" dirty="0"/>
              <a:t>("No exception");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</a:t>
            </a:r>
          </a:p>
          <a:p>
            <a:r>
              <a:rPr lang="en-US" dirty="0"/>
              <a:t>{ 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/>
              <a:t>());  </a:t>
            </a:r>
          </a:p>
          <a:p>
            <a:r>
              <a:rPr lang="en-US" dirty="0" smtClean="0"/>
              <a:t>//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//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 </a:t>
            </a:r>
            <a:endParaRPr lang="en-US" dirty="0" smtClean="0"/>
          </a:p>
          <a:p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19E9D-557D-4627-A036-06532AF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 handling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1EB0E-1824-4C00-9030-EED49B5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Exception Handling is a mechanism to handle runtime errors such as:</a:t>
            </a:r>
          </a:p>
          <a:p>
            <a:pPr marL="516636" lvl="1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ClassNotFoundException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</a:p>
          <a:p>
            <a:pPr marL="459486" lvl="1" indent="-28575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</a:p>
          <a:p>
            <a:pPr marL="459486" lvl="1" indent="-28575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SQLException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</a:p>
          <a:p>
            <a:pPr marL="459486" lvl="1" indent="-28575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emoteException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etc.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4687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 of </a:t>
            </a:r>
            <a:r>
              <a:rPr lang="en-US" dirty="0" err="1" smtClean="0"/>
              <a:t>Nptel</a:t>
            </a:r>
            <a:r>
              <a:rPr lang="en-US" dirty="0" smtClean="0"/>
              <a:t> assignment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6" y="2693247"/>
            <a:ext cx="7293864" cy="23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871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87680"/>
            <a:ext cx="11399520" cy="1499616"/>
          </a:xfrm>
        </p:spPr>
        <p:txBody>
          <a:bodyPr>
            <a:normAutofit/>
          </a:bodyPr>
          <a:lstStyle/>
          <a:p>
            <a:r>
              <a:rPr lang="en-US" sz="3600" dirty="0"/>
              <a:t>Java program to handle many exceptions with single try-catch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" y="18196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SingleTryCatch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public static void main (String   </a:t>
            </a:r>
            <a:r>
              <a:rPr lang="en-US" sz="2000" dirty="0" err="1"/>
              <a:t>args</a:t>
            </a:r>
            <a:r>
              <a:rPr lang="en-US" sz="2000" dirty="0"/>
              <a:t>[ ] )</a:t>
            </a:r>
          </a:p>
          <a:p>
            <a:r>
              <a:rPr lang="en-US" sz="2000" dirty="0"/>
              <a:t>     {</a:t>
            </a:r>
          </a:p>
          <a:p>
            <a:r>
              <a:rPr lang="en-US" sz="2000" dirty="0"/>
              <a:t>           Scanner scan = new Scanner(System.in);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scan.nextInt</a:t>
            </a:r>
            <a:r>
              <a:rPr lang="en-US" sz="2000" dirty="0"/>
              <a:t>();</a:t>
            </a:r>
          </a:p>
          <a:p>
            <a:r>
              <a:rPr lang="en-US" sz="2000" dirty="0"/>
              <a:t>  	    </a:t>
            </a:r>
            <a:r>
              <a:rPr lang="en-US" sz="2000" dirty="0" err="1"/>
              <a:t>int</a:t>
            </a:r>
            <a:r>
              <a:rPr lang="en-US" sz="2000" dirty="0"/>
              <a:t> j;</a:t>
            </a:r>
          </a:p>
          <a:p>
            <a:r>
              <a:rPr lang="en-US" sz="2000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93992" y="445008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switch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    case 0 : 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zero = 0; </a:t>
            </a:r>
          </a:p>
          <a:p>
            <a:r>
              <a:rPr lang="en-US" dirty="0"/>
              <a:t>		j = 92/ zero; </a:t>
            </a:r>
          </a:p>
          <a:p>
            <a:r>
              <a:rPr lang="en-US" dirty="0"/>
              <a:t>         	break;</a:t>
            </a:r>
          </a:p>
          <a:p>
            <a:r>
              <a:rPr lang="en-US" dirty="0"/>
              <a:t>           case 1 : 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b[ ] = null; </a:t>
            </a:r>
          </a:p>
          <a:p>
            <a:r>
              <a:rPr lang="en-US" dirty="0"/>
              <a:t>		j = b[0] ; 	</a:t>
            </a:r>
          </a:p>
          <a:p>
            <a:r>
              <a:rPr lang="en-US" dirty="0"/>
              <a:t>             break;</a:t>
            </a:r>
          </a:p>
          <a:p>
            <a:r>
              <a:rPr lang="en-US" dirty="0"/>
              <a:t>        default:</a:t>
            </a:r>
          </a:p>
          <a:p>
            <a:r>
              <a:rPr lang="en-US" dirty="0"/>
              <a:t>	       </a:t>
            </a:r>
            <a:r>
              <a:rPr lang="en-US" dirty="0" err="1"/>
              <a:t>System.out.print</a:t>
            </a:r>
            <a:r>
              <a:rPr lang="en-US" dirty="0"/>
              <a:t>("No exception");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</a:t>
            </a:r>
          </a:p>
          <a:p>
            <a:r>
              <a:rPr lang="en-US" dirty="0"/>
              <a:t>{ </a:t>
            </a:r>
            <a:endParaRPr lang="en-US" dirty="0" smtClean="0"/>
          </a:p>
          <a:p>
            <a:r>
              <a:rPr lang="en-US" dirty="0"/>
              <a:t> //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  </a:t>
            </a:r>
          </a:p>
          <a:p>
            <a:r>
              <a:rPr lang="en-US" dirty="0" smtClean="0"/>
              <a:t> </a:t>
            </a:r>
            <a:r>
              <a:rPr lang="en-US" dirty="0"/>
              <a:t>//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//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 }}}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4681978"/>
            <a:ext cx="6285161" cy="18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print handled exceptions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2484899"/>
            <a:ext cx="2343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(e</a:t>
            </a:r>
            <a:r>
              <a:rPr lang="en-US" sz="2000" dirty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90" y="2326725"/>
            <a:ext cx="6351270" cy="987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3485" y="3853934"/>
            <a:ext cx="2142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e.printStackTrace</a:t>
            </a:r>
            <a:r>
              <a:rPr lang="en-US" sz="2000" dirty="0"/>
              <a:t>();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3785372"/>
            <a:ext cx="6351270" cy="1234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184" y="5972640"/>
            <a:ext cx="3778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e.getMessage</a:t>
            </a:r>
            <a:r>
              <a:rPr lang="en-US" sz="2000" dirty="0"/>
              <a:t>());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47" y="5220278"/>
            <a:ext cx="5364593" cy="15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/ 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75392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we have already defined, exception classes such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already set to trigger on pre-defined conditions such as when you divide a number by zero it triggers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we can create our own exception class and throw that exception using throw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known as user-defined or custom exceptions. </a:t>
            </a:r>
          </a:p>
        </p:txBody>
      </p:sp>
    </p:spTree>
    <p:extLst>
      <p:ext uri="{BB962C8B-B14F-4D97-AF65-F5344CB8AC3E}">
        <p14:creationId xmlns:p14="http://schemas.microsoft.com/office/powerpoint/2010/main" val="2590293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623" y="3981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MyException</a:t>
            </a:r>
            <a:r>
              <a:rPr lang="en-US" sz="2400" dirty="0"/>
              <a:t> extends Exception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String s1;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MyException</a:t>
            </a:r>
            <a:r>
              <a:rPr lang="en-US" sz="2400" dirty="0"/>
              <a:t>(String s2)</a:t>
            </a:r>
          </a:p>
          <a:p>
            <a:r>
              <a:rPr lang="en-US" sz="2400" dirty="0"/>
              <a:t>  { </a:t>
            </a:r>
          </a:p>
          <a:p>
            <a:r>
              <a:rPr lang="en-US" sz="2400" dirty="0"/>
              <a:t>    s1=s2;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String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return("user defined exception:"+s1);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61088" y="39811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smtClean="0"/>
              <a:t>Main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try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throw new </a:t>
            </a:r>
            <a:r>
              <a:rPr lang="en-US" sz="2400" dirty="0" err="1"/>
              <a:t>MyException</a:t>
            </a:r>
            <a:r>
              <a:rPr lang="en-US" sz="2400" dirty="0"/>
              <a:t>("my exception");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    catch(</a:t>
            </a:r>
            <a:r>
              <a:rPr lang="en-US" sz="2400" dirty="0" err="1"/>
              <a:t>MyException</a:t>
            </a:r>
            <a:r>
              <a:rPr lang="en-US" sz="2400" dirty="0"/>
              <a:t> e)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(e);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e.toString</a:t>
            </a:r>
            <a:r>
              <a:rPr lang="en-US" sz="2400" dirty="0"/>
              <a:t>());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95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623" y="3981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MyException</a:t>
            </a:r>
            <a:r>
              <a:rPr lang="en-US" sz="2400" dirty="0"/>
              <a:t> extends Exception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String s1;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MyException</a:t>
            </a:r>
            <a:r>
              <a:rPr lang="en-US" sz="2400" dirty="0"/>
              <a:t>(String s2)</a:t>
            </a:r>
          </a:p>
          <a:p>
            <a:r>
              <a:rPr lang="en-US" sz="2400" dirty="0"/>
              <a:t>  { </a:t>
            </a:r>
          </a:p>
          <a:p>
            <a:r>
              <a:rPr lang="en-US" sz="2400" dirty="0"/>
              <a:t>    s1=s2;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String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return("user defined exception:"+s1);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16117" y="21345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smtClean="0"/>
              <a:t>Main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try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throw new </a:t>
            </a:r>
            <a:r>
              <a:rPr lang="en-US" sz="2400" dirty="0" err="1"/>
              <a:t>MyException</a:t>
            </a:r>
            <a:r>
              <a:rPr lang="en-US" sz="2400" dirty="0"/>
              <a:t>("my exception");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    catch(</a:t>
            </a:r>
            <a:r>
              <a:rPr lang="en-US" sz="2400" dirty="0" err="1"/>
              <a:t>MyException</a:t>
            </a:r>
            <a:r>
              <a:rPr lang="en-US" sz="2400" dirty="0"/>
              <a:t> e)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(e);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e.toString</a:t>
            </a:r>
            <a:r>
              <a:rPr lang="en-US" sz="2400" dirty="0"/>
              <a:t>());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07" y="5476430"/>
            <a:ext cx="6270885" cy="11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C4B4A3-DFA6-4E74-8D29-495519CF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java exception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9F61-D003-40A1-B51D-EB5DE83D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java.lang.Throwable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is the root class of Java Exception hierarchy which is inherited by two subclasses: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 Exception and Error. </a:t>
            </a:r>
          </a:p>
        </p:txBody>
      </p:sp>
    </p:spTree>
    <p:extLst>
      <p:ext uri="{BB962C8B-B14F-4D97-AF65-F5344CB8AC3E}">
        <p14:creationId xmlns:p14="http://schemas.microsoft.com/office/powerpoint/2010/main" val="1113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35529-A0FE-4482-8DBC-212D7BDF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77497"/>
            <a:ext cx="7217492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1570A23-531E-4196-927D-EBFFA7AF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1955205"/>
            <a:ext cx="3581400" cy="43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4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27B50-DE8C-4936-AE71-87A9094E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6DEEF-E726-472A-B859-1C58AEDE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There are mainly two types of exceptions: checked and unchecked.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Here, an error is considered as the unchecked exception.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According to Oracle, there are three types of exceptions: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Checked Exception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Unchecked Exception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ts val="1575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Error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9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CC67C-A0BC-402F-BE78-90D5DD63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checked and unchecked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A2E2EB-E736-4B44-89EF-2E8AD969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404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1) Checked Exception</a:t>
            </a:r>
            <a:endParaRPr lang="en-IN" sz="1600" b="1" dirty="0">
              <a:solidFill>
                <a:schemeClr val="accent2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classes which directly inherit Throwable class except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RuntimeException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and Error are known as checked exceptions e.g.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SQLException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etc. </a:t>
            </a:r>
            <a:r>
              <a:rPr lang="en-US" sz="16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Checked exceptions are checked at compile-time.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2) Unchecked Exception</a:t>
            </a:r>
            <a:endParaRPr lang="en-IN" sz="1600" b="1" dirty="0">
              <a:solidFill>
                <a:schemeClr val="accent2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classes which inherit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RuntimeException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are known as unchecked exceptions e.g.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ArithmeticException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NullPointerException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ArrayIndexOutOfBoundsException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etc. </a:t>
            </a:r>
            <a:r>
              <a:rPr lang="en-US" sz="16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Unchecked exceptions are not checked at compile-time, but they are checked at runtime.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3) Error</a:t>
            </a:r>
            <a:endParaRPr lang="en-IN" sz="1600" b="1" dirty="0">
              <a:solidFill>
                <a:schemeClr val="accent2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Error is irrecoverable e.g.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OutOfMemoryError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VirtualMachineError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AssertionError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etc.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6464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65980AE-4E6F-4C53-B06B-ECDA33F6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 keywords</a:t>
            </a:r>
            <a:endParaRPr lang="en-IN" dirty="0"/>
          </a:p>
        </p:txBody>
      </p:sp>
      <p:pic>
        <p:nvPicPr>
          <p:cNvPr id="1026" name="Picture 23">
            <a:extLst>
              <a:ext uri="{FF2B5EF4-FFF2-40B4-BE49-F238E27FC236}">
                <a16:creationId xmlns="" xmlns:a16="http://schemas.microsoft.com/office/drawing/2014/main" id="{02058C11-70EB-4E58-93FF-673C603D5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8" y="2138612"/>
            <a:ext cx="9837061" cy="429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53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</TotalTime>
  <Words>2330</Words>
  <Application>Microsoft Office PowerPoint</Application>
  <PresentationFormat>Widescreen</PresentationFormat>
  <Paragraphs>616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Cambria</vt:lpstr>
      <vt:lpstr>Courier New</vt:lpstr>
      <vt:lpstr>Helvetica</vt:lpstr>
      <vt:lpstr>Mangal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EXCEPTION HANDLING IN JAVA</vt:lpstr>
      <vt:lpstr>Exception handling</vt:lpstr>
      <vt:lpstr>What is an exception ?</vt:lpstr>
      <vt:lpstr>What is an exception handling ?</vt:lpstr>
      <vt:lpstr>Hierarchy of java exception classes</vt:lpstr>
      <vt:lpstr>PowerPoint Presentation</vt:lpstr>
      <vt:lpstr>Types of java exceptions</vt:lpstr>
      <vt:lpstr>Difference between checked and unchecked</vt:lpstr>
      <vt:lpstr>Java exception keywords</vt:lpstr>
      <vt:lpstr>Exception handling concept</vt:lpstr>
      <vt:lpstr>Java try-catch block</vt:lpstr>
      <vt:lpstr>PowerPoint Presentation</vt:lpstr>
      <vt:lpstr>Java try-catch block</vt:lpstr>
      <vt:lpstr>Java try-catch block</vt:lpstr>
      <vt:lpstr>Flowchart of finally block execution</vt:lpstr>
      <vt:lpstr>Why use java finally</vt:lpstr>
      <vt:lpstr>Example without exception handling</vt:lpstr>
      <vt:lpstr>Example With try-catch block</vt:lpstr>
      <vt:lpstr>Example with try-catch-finally block</vt:lpstr>
      <vt:lpstr>Common scenarios of java exceptions</vt:lpstr>
      <vt:lpstr>Common scenarios of java exceptions</vt:lpstr>
      <vt:lpstr>Common scenarios of java exceptions</vt:lpstr>
      <vt:lpstr>Common scenarios of java exceptions</vt:lpstr>
      <vt:lpstr>Java multi catch block</vt:lpstr>
      <vt:lpstr>Points to remember about multi catch block</vt:lpstr>
      <vt:lpstr>Example 1 of multi catch block</vt:lpstr>
      <vt:lpstr>Example 1 of multi catch block</vt:lpstr>
      <vt:lpstr>Example 2 of multi catch block</vt:lpstr>
      <vt:lpstr>Example 2 of multi catch block</vt:lpstr>
      <vt:lpstr>Example 3 of multi catch block</vt:lpstr>
      <vt:lpstr>Example 3 of multi catch block</vt:lpstr>
      <vt:lpstr>Solution to example 3</vt:lpstr>
      <vt:lpstr>Solution to example 3</vt:lpstr>
      <vt:lpstr>Example 4 of multi catch block</vt:lpstr>
      <vt:lpstr>Example 4 of multi catch block</vt:lpstr>
      <vt:lpstr>Java nested try block</vt:lpstr>
      <vt:lpstr>Example of nested try</vt:lpstr>
      <vt:lpstr>Example of nested try</vt:lpstr>
      <vt:lpstr>Java program to handle many exceptions with single try-catch block</vt:lpstr>
      <vt:lpstr>Expected output of Nptel assignment</vt:lpstr>
      <vt:lpstr>Java program to handle many exceptions with single try-catch block</vt:lpstr>
      <vt:lpstr>Ways to print handled exceptions</vt:lpstr>
      <vt:lpstr>User defined / custom exceptions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dimplebohra@outlook.com</dc:creator>
  <cp:lastModifiedBy>RBI</cp:lastModifiedBy>
  <cp:revision>16</cp:revision>
  <dcterms:created xsi:type="dcterms:W3CDTF">2020-10-20T14:34:32Z</dcterms:created>
  <dcterms:modified xsi:type="dcterms:W3CDTF">2020-10-27T15:10:47Z</dcterms:modified>
</cp:coreProperties>
</file>