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7433" autoAdjust="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861C5-073C-40BC-B85B-FD396E2BA4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1EA1-FA9A-4F5E-A045-4F261031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rapper-classes-java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class means that once an object is created, we cannot change its content. In Java, all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wrapper 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(like Integer, Boolean, Byte, Short) and String class is immutable.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1EA1-FA9A-4F5E-A045-4F26103165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61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4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5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0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452026" cy="2858729"/>
          </a:xfrm>
        </p:spPr>
        <p:txBody>
          <a:bodyPr/>
          <a:lstStyle/>
          <a:p>
            <a:r>
              <a:rPr lang="en-US" dirty="0" smtClean="0"/>
              <a:t>Final keyword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Dimple </a:t>
            </a:r>
            <a:r>
              <a:rPr lang="en-US" dirty="0" err="1" smtClean="0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1" y="4926729"/>
            <a:ext cx="8031462" cy="1370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46207" y="99240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TestFinal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 final </a:t>
            </a:r>
            <a:r>
              <a:rPr lang="en-US" dirty="0" err="1"/>
              <a:t>int</a:t>
            </a:r>
            <a:r>
              <a:rPr lang="en-US" dirty="0"/>
              <a:t> MAX=99;</a:t>
            </a:r>
          </a:p>
          <a:p>
            <a:r>
              <a:rPr lang="en-US" dirty="0"/>
              <a:t>  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(MAX);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{  </a:t>
            </a:r>
          </a:p>
          <a:p>
            <a:r>
              <a:rPr lang="en-US" dirty="0"/>
              <a:t>      </a:t>
            </a:r>
            <a:r>
              <a:rPr lang="en-US" dirty="0" err="1"/>
              <a:t>TestFinal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=new  </a:t>
            </a:r>
            <a:r>
              <a:rPr lang="en-US" dirty="0" err="1"/>
              <a:t>TestFinal</a:t>
            </a:r>
            <a:r>
              <a:rPr lang="en-US" dirty="0"/>
              <a:t>();  </a:t>
            </a:r>
          </a:p>
          <a:p>
            <a:r>
              <a:rPr lang="en-US" dirty="0"/>
              <a:t>      </a:t>
            </a:r>
            <a:r>
              <a:rPr lang="en-US" dirty="0" err="1"/>
              <a:t>obj.myMethod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4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9097" y="58589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TestFinal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 final </a:t>
            </a:r>
            <a:r>
              <a:rPr lang="en-US" dirty="0" err="1"/>
              <a:t>int</a:t>
            </a:r>
            <a:r>
              <a:rPr lang="en-US" dirty="0"/>
              <a:t> MAX;</a:t>
            </a:r>
          </a:p>
          <a:p>
            <a:r>
              <a:rPr lang="en-US" dirty="0"/>
              <a:t>   </a:t>
            </a:r>
            <a:r>
              <a:rPr lang="en-US" dirty="0" err="1"/>
              <a:t>TestFinal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MAX=100;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(MAX);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{  </a:t>
            </a:r>
          </a:p>
          <a:p>
            <a:r>
              <a:rPr lang="en-US" dirty="0"/>
              <a:t>      </a:t>
            </a:r>
            <a:r>
              <a:rPr lang="en-US" dirty="0" err="1"/>
              <a:t>TestFinal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=new  </a:t>
            </a:r>
            <a:r>
              <a:rPr lang="en-US" dirty="0" err="1"/>
              <a:t>TestFinal</a:t>
            </a:r>
            <a:r>
              <a:rPr lang="en-US" dirty="0"/>
              <a:t>();  </a:t>
            </a:r>
          </a:p>
          <a:p>
            <a:r>
              <a:rPr lang="en-US" dirty="0"/>
              <a:t>      </a:t>
            </a:r>
            <a:r>
              <a:rPr lang="en-US" dirty="0" err="1"/>
              <a:t>obj.myMethod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98" y="5504689"/>
            <a:ext cx="6260844" cy="11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2207" y="2761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TestFinal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 final </a:t>
            </a:r>
            <a:r>
              <a:rPr lang="en-US" dirty="0" err="1"/>
              <a:t>int</a:t>
            </a:r>
            <a:r>
              <a:rPr lang="en-US" dirty="0"/>
              <a:t> MAX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err="1"/>
              <a:t>TestFinal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MAX=100;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(MAX);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{  </a:t>
            </a:r>
          </a:p>
          <a:p>
            <a:r>
              <a:rPr lang="en-US" dirty="0"/>
              <a:t>      </a:t>
            </a:r>
            <a:r>
              <a:rPr lang="en-US" dirty="0" err="1"/>
              <a:t>TestFinal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=new  </a:t>
            </a:r>
            <a:r>
              <a:rPr lang="en-US" dirty="0" err="1"/>
              <a:t>TestFinal</a:t>
            </a:r>
            <a:r>
              <a:rPr lang="en-US" dirty="0"/>
              <a:t>();  </a:t>
            </a:r>
          </a:p>
          <a:p>
            <a:r>
              <a:rPr lang="en-US" dirty="0"/>
              <a:t>      </a:t>
            </a:r>
            <a:r>
              <a:rPr lang="en-US" dirty="0" err="1"/>
              <a:t>obj.myMethod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2" y="5631487"/>
            <a:ext cx="6260844" cy="11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252" y="929147"/>
            <a:ext cx="9234948" cy="1128253"/>
          </a:xfrm>
        </p:spPr>
        <p:txBody>
          <a:bodyPr/>
          <a:lstStyle/>
          <a:p>
            <a:r>
              <a:rPr lang="en-US" dirty="0" smtClean="0"/>
              <a:t>When to use blank 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Lets </a:t>
            </a:r>
            <a:r>
              <a:rPr lang="en-US" sz="2800" dirty="0"/>
              <a:t>say we have a employee class which is having a field called </a:t>
            </a:r>
            <a:r>
              <a:rPr lang="en-US" sz="2800" dirty="0" err="1"/>
              <a:t>EmpID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Since </a:t>
            </a:r>
            <a:r>
              <a:rPr lang="en-US" sz="2800" dirty="0" err="1"/>
              <a:t>EmpID</a:t>
            </a:r>
            <a:r>
              <a:rPr lang="en-US" sz="2800" dirty="0"/>
              <a:t> should not be changed once the employee is appointed, we can declare it as a final variable in a class but we cannot initialize </a:t>
            </a:r>
            <a:r>
              <a:rPr lang="en-US" sz="2800" dirty="0" err="1"/>
              <a:t>EmpID</a:t>
            </a:r>
            <a:r>
              <a:rPr lang="en-US" sz="2800" dirty="0"/>
              <a:t> in advance for all the employees. </a:t>
            </a:r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such case we can declare </a:t>
            </a:r>
            <a:r>
              <a:rPr lang="en-US" sz="2800" dirty="0" err="1"/>
              <a:t>EmpID</a:t>
            </a:r>
            <a:r>
              <a:rPr lang="en-US" sz="2800" dirty="0"/>
              <a:t> variable as blank final and we initialize this value during object </a:t>
            </a:r>
            <a:r>
              <a:rPr lang="en-US" sz="2800" dirty="0" smtClean="0"/>
              <a:t>creation.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6426" y="91357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EmployeeData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EmployeeData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("Employee ID is:"+</a:t>
            </a:r>
            <a:r>
              <a:rPr lang="en-US" dirty="0" err="1"/>
              <a:t>empid</a:t>
            </a:r>
            <a:r>
              <a:rPr lang="en-US" dirty="0"/>
              <a:t>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{  </a:t>
            </a:r>
          </a:p>
          <a:p>
            <a:r>
              <a:rPr lang="en-US" dirty="0"/>
              <a:t>      </a:t>
            </a:r>
            <a:r>
              <a:rPr lang="en-US" dirty="0" err="1"/>
              <a:t>EmployeeData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=new  </a:t>
            </a:r>
            <a:r>
              <a:rPr lang="en-US" dirty="0" err="1"/>
              <a:t>EmployeeData</a:t>
            </a:r>
            <a:r>
              <a:rPr lang="en-US" dirty="0"/>
              <a:t> (685);  </a:t>
            </a:r>
          </a:p>
          <a:p>
            <a:r>
              <a:rPr lang="en-US" dirty="0"/>
              <a:t>      </a:t>
            </a:r>
            <a:r>
              <a:rPr lang="en-US" dirty="0" err="1"/>
              <a:t>obj.myMethod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2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26464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EmployeeData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EmployeeData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("Employee ID is:"+</a:t>
            </a:r>
            <a:r>
              <a:rPr lang="en-US" dirty="0" err="1"/>
              <a:t>empid</a:t>
            </a:r>
            <a:r>
              <a:rPr lang="en-US" dirty="0"/>
              <a:t>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{  </a:t>
            </a:r>
          </a:p>
          <a:p>
            <a:r>
              <a:rPr lang="en-US" dirty="0"/>
              <a:t>      </a:t>
            </a:r>
            <a:r>
              <a:rPr lang="en-US" dirty="0" err="1"/>
              <a:t>EmployeeData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=new  </a:t>
            </a:r>
            <a:r>
              <a:rPr lang="en-US" dirty="0" err="1"/>
              <a:t>EmployeeData</a:t>
            </a:r>
            <a:r>
              <a:rPr lang="en-US" dirty="0"/>
              <a:t> (685);  </a:t>
            </a:r>
          </a:p>
          <a:p>
            <a:r>
              <a:rPr lang="en-US" dirty="0"/>
              <a:t>      </a:t>
            </a:r>
            <a:r>
              <a:rPr lang="en-US" dirty="0" err="1"/>
              <a:t>obj.myMethod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1" y="5619960"/>
            <a:ext cx="7964503" cy="12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8169" y="1047135"/>
            <a:ext cx="6430296" cy="349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Example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static final </a:t>
            </a:r>
            <a:r>
              <a:rPr lang="en-US" dirty="0" err="1"/>
              <a:t>int</a:t>
            </a:r>
            <a:r>
              <a:rPr lang="en-US" dirty="0"/>
              <a:t> ROLL_NO;</a:t>
            </a:r>
          </a:p>
          <a:p>
            <a:r>
              <a:rPr lang="en-US" dirty="0"/>
              <a:t>   static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  ROLL_NO=32;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Example.</a:t>
            </a:r>
            <a:r>
              <a:rPr lang="en-US" dirty="0" err="1"/>
              <a:t>ROLL_NO</a:t>
            </a:r>
            <a:r>
              <a:rPr lang="en-US" dirty="0"/>
              <a:t>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7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8169" y="1047135"/>
            <a:ext cx="6430296" cy="349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Example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static final </a:t>
            </a:r>
            <a:r>
              <a:rPr lang="en-US" dirty="0" err="1"/>
              <a:t>int</a:t>
            </a:r>
            <a:r>
              <a:rPr lang="en-US" dirty="0"/>
              <a:t> ROLL_NO;</a:t>
            </a:r>
          </a:p>
          <a:p>
            <a:r>
              <a:rPr lang="en-US" dirty="0"/>
              <a:t>   static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  ROLL_NO=32;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Example.</a:t>
            </a:r>
            <a:r>
              <a:rPr lang="en-US" dirty="0" err="1"/>
              <a:t>ROLL_NO</a:t>
            </a:r>
            <a:r>
              <a:rPr lang="en-US" dirty="0"/>
              <a:t>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53" y="4896465"/>
            <a:ext cx="8499787" cy="14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When a method is declared with final keyword, it is called a final method.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final method cannot be overridden. </a:t>
            </a:r>
            <a:endParaRPr lang="en-US" sz="2800" dirty="0" smtClean="0"/>
          </a:p>
          <a:p>
            <a:pPr algn="just"/>
            <a:r>
              <a:rPr lang="en-US" sz="2800" dirty="0" smtClean="0"/>
              <a:t>Which </a:t>
            </a:r>
            <a:r>
              <a:rPr lang="en-US" sz="2800" dirty="0"/>
              <a:t>means even though a sub class can call the final method of parent class without any issues but it cannot override it.</a:t>
            </a:r>
          </a:p>
          <a:p>
            <a:pPr algn="just"/>
            <a:r>
              <a:rPr lang="en-US" sz="2800" dirty="0" smtClean="0"/>
              <a:t>We </a:t>
            </a:r>
            <a:r>
              <a:rPr lang="en-US" sz="2800" dirty="0"/>
              <a:t>must declare methods with final keyword for which we required to follow the same implementation throughout all the derived classes. </a:t>
            </a:r>
          </a:p>
        </p:txBody>
      </p:sp>
    </p:spTree>
    <p:extLst>
      <p:ext uri="{BB962C8B-B14F-4D97-AF65-F5344CB8AC3E}">
        <p14:creationId xmlns:p14="http://schemas.microsoft.com/office/powerpoint/2010/main" val="3092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787" y="4390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final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("XYZ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class ABC extends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super.demo</a:t>
            </a:r>
            <a:r>
              <a:rPr lang="en-US" dirty="0"/>
              <a:t>();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("ABC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ABC </a:t>
            </a:r>
            <a:r>
              <a:rPr lang="en-US" dirty="0" err="1"/>
              <a:t>obj</a:t>
            </a:r>
            <a:r>
              <a:rPr lang="en-US" dirty="0"/>
              <a:t>= new ABC();  </a:t>
            </a:r>
          </a:p>
          <a:p>
            <a:r>
              <a:rPr lang="en-US" dirty="0"/>
              <a:t>      </a:t>
            </a:r>
            <a:r>
              <a:rPr lang="en-US" dirty="0" err="1"/>
              <a:t>obj.demo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4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keyword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/>
              <a:t>In the Java programming language, the final keyword is used in several contexts to define an entity that can only be assigned once.</a:t>
            </a:r>
            <a:endParaRPr lang="en-US" sz="2800" dirty="0" smtClean="0"/>
          </a:p>
          <a:p>
            <a:pPr algn="just">
              <a:lnSpc>
                <a:spcPct val="160000"/>
              </a:lnSpc>
            </a:pPr>
            <a:r>
              <a:rPr lang="en-US" sz="2800" dirty="0" smtClean="0"/>
              <a:t>Final </a:t>
            </a:r>
            <a:r>
              <a:rPr lang="en-US" sz="2800" dirty="0"/>
              <a:t>keyword can be used along with variables, methods and classes</a:t>
            </a:r>
            <a:r>
              <a:rPr lang="en-US" sz="2400" dirty="0"/>
              <a:t>.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800" dirty="0"/>
              <a:t>1) final variable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800" dirty="0"/>
              <a:t>2) final method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800" dirty="0"/>
              <a:t>3) final </a:t>
            </a:r>
            <a:r>
              <a:rPr lang="en-US" sz="2800" dirty="0" smtClean="0"/>
              <a:t>class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0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787" y="4390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final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("XYZ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class ABC extends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super.demo</a:t>
            </a:r>
            <a:r>
              <a:rPr lang="en-US" dirty="0"/>
              <a:t>();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("ABC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ABC </a:t>
            </a:r>
            <a:r>
              <a:rPr lang="en-US" dirty="0" err="1"/>
              <a:t>obj</a:t>
            </a:r>
            <a:r>
              <a:rPr lang="en-US" dirty="0"/>
              <a:t>= new ABC();  </a:t>
            </a:r>
          </a:p>
          <a:p>
            <a:r>
              <a:rPr lang="en-US" dirty="0"/>
              <a:t>      </a:t>
            </a:r>
            <a:r>
              <a:rPr lang="en-US" dirty="0" err="1"/>
              <a:t>obj.demo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" y="5625269"/>
            <a:ext cx="4886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final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("XYZ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class ABC extends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ABC </a:t>
            </a:r>
            <a:r>
              <a:rPr lang="en-US" dirty="0" err="1"/>
              <a:t>obj</a:t>
            </a:r>
            <a:r>
              <a:rPr lang="en-US" dirty="0"/>
              <a:t>= new ABC();  </a:t>
            </a:r>
          </a:p>
          <a:p>
            <a:r>
              <a:rPr lang="en-US" dirty="0"/>
              <a:t>      </a:t>
            </a:r>
            <a:r>
              <a:rPr lang="en-US" dirty="0" err="1"/>
              <a:t>obj.demo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final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("XYZ Class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class ABC extends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 ABC </a:t>
            </a:r>
            <a:r>
              <a:rPr lang="en-US" dirty="0" err="1"/>
              <a:t>obj</a:t>
            </a:r>
            <a:r>
              <a:rPr lang="en-US" dirty="0"/>
              <a:t>= new ABC();  </a:t>
            </a:r>
          </a:p>
          <a:p>
            <a:r>
              <a:rPr lang="en-US" dirty="0"/>
              <a:t>      </a:t>
            </a:r>
            <a:r>
              <a:rPr lang="en-US" dirty="0" err="1"/>
              <a:t>obj.demo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37" y="5513660"/>
            <a:ext cx="5988460" cy="12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13505"/>
            <a:ext cx="9404723" cy="1400530"/>
          </a:xfrm>
        </p:spPr>
        <p:txBody>
          <a:bodyPr/>
          <a:lstStyle/>
          <a:p>
            <a:r>
              <a:rPr lang="en-US" dirty="0" smtClean="0"/>
              <a:t>Final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212261"/>
            <a:ext cx="9538141" cy="526228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When a class is declared with final keyword, it is called a final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final class cannot be extended(inherited). </a:t>
            </a:r>
            <a:endParaRPr lang="en-US" sz="2800" dirty="0" smtClean="0"/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are two uses of a final class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One </a:t>
            </a:r>
            <a:r>
              <a:rPr lang="en-US" sz="2800" dirty="0"/>
              <a:t>is definitely to prevent inheritance, as final classes cannot be extended. </a:t>
            </a:r>
            <a:endParaRPr lang="en-US" sz="2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other use of final with classes is to </a:t>
            </a:r>
            <a:r>
              <a:rPr lang="en-US" sz="2800" dirty="0" smtClean="0"/>
              <a:t>create an immutable </a:t>
            </a:r>
            <a:r>
              <a:rPr lang="en-US" sz="2800" dirty="0" smtClean="0"/>
              <a:t>class.</a:t>
            </a:r>
          </a:p>
          <a:p>
            <a:pPr marL="0" indent="0" algn="just">
              <a:buNone/>
            </a:pPr>
            <a:r>
              <a:rPr lang="en-US" sz="2800" dirty="0" smtClean="0"/>
              <a:t>For </a:t>
            </a:r>
            <a:r>
              <a:rPr lang="en-US" sz="2800" dirty="0"/>
              <a:t>example, all Wrapper Classes like Integer</a:t>
            </a:r>
            <a:r>
              <a:rPr lang="en-US" sz="2800" dirty="0" smtClean="0"/>
              <a:t>, Float etc</a:t>
            </a:r>
            <a:r>
              <a:rPr lang="en-US" sz="2800" dirty="0"/>
              <a:t>. </a:t>
            </a:r>
            <a:r>
              <a:rPr lang="en-US" sz="2800" dirty="0" smtClean="0"/>
              <a:t>and String class are </a:t>
            </a:r>
            <a:r>
              <a:rPr lang="en-US" sz="2800" dirty="0"/>
              <a:t>final </a:t>
            </a:r>
            <a:r>
              <a:rPr lang="en-US" sz="2800" dirty="0" smtClean="0"/>
              <a:t>classes  and are immutable too.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6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0257" y="44417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final class XYZ</a:t>
            </a:r>
          </a:p>
          <a:p>
            <a:r>
              <a:rPr lang="en-US" dirty="0"/>
              <a:t>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x=10;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class ABC1 extends XYZ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void demo()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("My Method");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{  </a:t>
            </a:r>
          </a:p>
          <a:p>
            <a:r>
              <a:rPr lang="en-US" dirty="0"/>
              <a:t>      ABC </a:t>
            </a:r>
            <a:r>
              <a:rPr lang="en-US" dirty="0" err="1"/>
              <a:t>obj</a:t>
            </a:r>
            <a:r>
              <a:rPr lang="en-US" dirty="0"/>
              <a:t>= new ABC(); </a:t>
            </a:r>
          </a:p>
          <a:p>
            <a:r>
              <a:rPr lang="en-US" dirty="0"/>
              <a:t>      </a:t>
            </a:r>
            <a:r>
              <a:rPr lang="en-US" dirty="0" err="1"/>
              <a:t>obj.demo</a:t>
            </a:r>
            <a:r>
              <a:rPr lang="en-US" dirty="0"/>
              <a:t>();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2" y="4793225"/>
            <a:ext cx="4990515" cy="171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nal keywor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08" y="1987057"/>
            <a:ext cx="5395220" cy="39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8052" y="875763"/>
            <a:ext cx="689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 OF FINAL KEYWORD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0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453" y="1889158"/>
            <a:ext cx="10820400" cy="280246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92D050"/>
                </a:solidFill>
              </a:rPr>
              <a:t>Thank you!!!</a:t>
            </a:r>
            <a:endParaRPr lang="en-US" sz="8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Final </a:t>
            </a:r>
            <a:r>
              <a:rPr lang="en-US" sz="2800" dirty="0"/>
              <a:t>variables are nothing but constants. </a:t>
            </a:r>
            <a:endParaRPr lang="en-US" sz="2800" dirty="0" smtClean="0"/>
          </a:p>
          <a:p>
            <a:pPr algn="just"/>
            <a:r>
              <a:rPr lang="en-US" sz="2800" dirty="0" smtClean="0"/>
              <a:t>We </a:t>
            </a:r>
            <a:r>
              <a:rPr lang="en-US" sz="2800" dirty="0"/>
              <a:t>cannot change the value of a final variable once it is </a:t>
            </a:r>
            <a:r>
              <a:rPr lang="en-US" sz="2800" dirty="0" smtClean="0"/>
              <a:t>initialized.</a:t>
            </a:r>
          </a:p>
          <a:p>
            <a:pPr algn="just"/>
            <a:r>
              <a:rPr lang="en-US" sz="2800" dirty="0"/>
              <a:t>It is good practice to represent final variables in all uppercase, using underscore to separate words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If final variable is not initialized then it is called as Blank Final Variable.</a:t>
            </a:r>
          </a:p>
          <a:p>
            <a:pPr algn="just"/>
            <a:r>
              <a:rPr lang="en-US" sz="2800" dirty="0" smtClean="0"/>
              <a:t>Final variables can be static as well.</a:t>
            </a:r>
          </a:p>
        </p:txBody>
      </p:sp>
    </p:spTree>
    <p:extLst>
      <p:ext uri="{BB962C8B-B14F-4D97-AF65-F5344CB8AC3E}">
        <p14:creationId xmlns:p14="http://schemas.microsoft.com/office/powerpoint/2010/main" val="28056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48" y="2052919"/>
            <a:ext cx="10972800" cy="4052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final </a:t>
            </a:r>
            <a:r>
              <a:rPr lang="en-US" sz="2800" dirty="0" err="1"/>
              <a:t>int</a:t>
            </a:r>
            <a:r>
              <a:rPr lang="en-US" sz="2800" dirty="0"/>
              <a:t> THRESHOLD = </a:t>
            </a:r>
            <a:r>
              <a:rPr lang="en-US" sz="2800" dirty="0" smtClean="0"/>
              <a:t>5;			//a </a:t>
            </a:r>
            <a:r>
              <a:rPr lang="en-US" sz="2800" dirty="0"/>
              <a:t>final </a:t>
            </a:r>
            <a:r>
              <a:rPr lang="en-US" sz="2800" dirty="0" smtClean="0"/>
              <a:t>variable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/>
              <a:t>final </a:t>
            </a:r>
            <a:r>
              <a:rPr lang="en-US" sz="2800" dirty="0" err="1"/>
              <a:t>int</a:t>
            </a:r>
            <a:r>
              <a:rPr lang="en-US" sz="2800" dirty="0"/>
              <a:t> THRESHOLD</a:t>
            </a:r>
            <a:r>
              <a:rPr lang="en-US" sz="2800" dirty="0" smtClean="0"/>
              <a:t>;				// </a:t>
            </a:r>
            <a:r>
              <a:rPr lang="en-US" sz="2800" dirty="0"/>
              <a:t>a blank final </a:t>
            </a:r>
            <a:r>
              <a:rPr lang="en-US" sz="2800" dirty="0" smtClean="0"/>
              <a:t>variable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/>
              <a:t>static final double PI = </a:t>
            </a:r>
            <a:r>
              <a:rPr lang="en-US" sz="2800" dirty="0" smtClean="0"/>
              <a:t>3.14;	// </a:t>
            </a:r>
            <a:r>
              <a:rPr lang="en-US" sz="2800" dirty="0"/>
              <a:t>a final static variable </a:t>
            </a:r>
            <a:r>
              <a:rPr lang="en-US" sz="2800" dirty="0" smtClean="0"/>
              <a:t>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/>
              <a:t>static final double PI</a:t>
            </a:r>
            <a:r>
              <a:rPr lang="en-US" sz="2800" dirty="0" smtClean="0"/>
              <a:t>; 			// </a:t>
            </a:r>
            <a:r>
              <a:rPr lang="en-US" sz="2800" dirty="0"/>
              <a:t>a  blank final </a:t>
            </a:r>
            <a:r>
              <a:rPr lang="en-US" sz="2800" dirty="0" smtClean="0"/>
              <a:t>static 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83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We must initialize a final variable, otherwise compiler will throw compile-time </a:t>
            </a:r>
            <a:r>
              <a:rPr lang="en-US" sz="2400" dirty="0" smtClean="0"/>
              <a:t>error.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There are three ways to initialize a final variable 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You </a:t>
            </a:r>
            <a:r>
              <a:rPr lang="en-US" sz="2400" dirty="0"/>
              <a:t>can initialize a final variable when it is declared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Below </a:t>
            </a:r>
            <a:r>
              <a:rPr lang="en-US" sz="2400" dirty="0"/>
              <a:t>are the two ways to initialize a blank final </a:t>
            </a:r>
            <a:r>
              <a:rPr lang="en-US" sz="2400" dirty="0" smtClean="0"/>
              <a:t>variable:-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 blank final variable can be initialized inside </a:t>
            </a:r>
            <a:r>
              <a:rPr lang="en-US" sz="2400" dirty="0" smtClean="0"/>
              <a:t>constructor or </a:t>
            </a:r>
            <a:r>
              <a:rPr lang="en-US" sz="2400" dirty="0"/>
              <a:t> </a:t>
            </a:r>
            <a:r>
              <a:rPr lang="en-US" sz="2400" dirty="0" smtClean="0"/>
              <a:t>inside instance initializer block. If </a:t>
            </a:r>
            <a:r>
              <a:rPr lang="en-US" sz="2400" dirty="0"/>
              <a:t>you have more than one constructor in your class then it must be initialized in all of them, otherwise compile time error will be thrown.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blank final static variable can be initialized inside static block.</a:t>
            </a:r>
          </a:p>
        </p:txBody>
      </p:sp>
    </p:spTree>
    <p:extLst>
      <p:ext uri="{BB962C8B-B14F-4D97-AF65-F5344CB8AC3E}">
        <p14:creationId xmlns:p14="http://schemas.microsoft.com/office/powerpoint/2010/main" val="33854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509" y="145044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Test  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direct initialize </a:t>
            </a:r>
          </a:p>
          <a:p>
            <a:r>
              <a:rPr lang="en-US" dirty="0"/>
              <a:t>    final </a:t>
            </a:r>
            <a:r>
              <a:rPr lang="en-US" dirty="0" err="1"/>
              <a:t>int</a:t>
            </a:r>
            <a:r>
              <a:rPr lang="en-US" dirty="0"/>
              <a:t> THRESHOLD = 5;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// a blank final variable </a:t>
            </a:r>
          </a:p>
          <a:p>
            <a:r>
              <a:rPr lang="en-US" dirty="0">
                <a:solidFill>
                  <a:srgbClr val="FFFF00"/>
                </a:solidFill>
              </a:rPr>
              <a:t>    final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CAPACITY;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// another blank final variable </a:t>
            </a:r>
          </a:p>
          <a:p>
            <a:r>
              <a:rPr lang="en-US" dirty="0">
                <a:solidFill>
                  <a:srgbClr val="00B0F0"/>
                </a:solidFill>
              </a:rPr>
              <a:t>    final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 MINIMUM;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  <a:r>
              <a:rPr lang="en-US" dirty="0" smtClean="0"/>
              <a:t>     </a:t>
            </a:r>
            <a:endParaRPr lang="en-US" dirty="0"/>
          </a:p>
          <a:p>
            <a:r>
              <a:rPr lang="en-US" dirty="0">
                <a:solidFill>
                  <a:srgbClr val="99FF33"/>
                </a:solidFill>
              </a:rPr>
              <a:t>    // a  blank final static  variable </a:t>
            </a:r>
          </a:p>
          <a:p>
            <a:r>
              <a:rPr lang="en-US" dirty="0">
                <a:solidFill>
                  <a:srgbClr val="99FF33"/>
                </a:solidFill>
              </a:rPr>
              <a:t>    static final double EULERCONSTANT; </a:t>
            </a:r>
          </a:p>
          <a:p>
            <a:r>
              <a:rPr lang="en-US" dirty="0">
                <a:solidFill>
                  <a:srgbClr val="99FF33"/>
                </a:solidFill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595716"/>
            <a:ext cx="6096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// instance initializer block for  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{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CAPACITY </a:t>
            </a:r>
            <a:r>
              <a:rPr lang="en-US" b="1" dirty="0">
                <a:solidFill>
                  <a:srgbClr val="FFFF00"/>
                </a:solidFill>
              </a:rPr>
              <a:t>= 25; </a:t>
            </a:r>
          </a:p>
          <a:p>
            <a:r>
              <a:rPr lang="en-US" b="1" dirty="0">
                <a:solidFill>
                  <a:srgbClr val="FFFF00"/>
                </a:solidFill>
              </a:rPr>
              <a:t>    } </a:t>
            </a:r>
          </a:p>
          <a:p>
            <a:r>
              <a:rPr lang="en-US" dirty="0"/>
              <a:t>    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  </a:t>
            </a:r>
            <a:r>
              <a:rPr lang="en-US" sz="2000" b="1" dirty="0">
                <a:solidFill>
                  <a:srgbClr val="99FF33"/>
                </a:solidFill>
              </a:rPr>
              <a:t>// static initializer block for  </a:t>
            </a:r>
          </a:p>
          <a:p>
            <a:endParaRPr lang="en-US" sz="2000" b="1" dirty="0" smtClean="0">
              <a:solidFill>
                <a:srgbClr val="99FF33"/>
              </a:solidFill>
            </a:endParaRPr>
          </a:p>
          <a:p>
            <a:r>
              <a:rPr lang="en-US" sz="2000" b="1" dirty="0" smtClean="0">
                <a:solidFill>
                  <a:srgbClr val="99FF33"/>
                </a:solidFill>
              </a:rPr>
              <a:t>  Static</a:t>
            </a:r>
          </a:p>
          <a:p>
            <a:r>
              <a:rPr lang="en-US" sz="2000" b="1" dirty="0">
                <a:solidFill>
                  <a:srgbClr val="99FF33"/>
                </a:solidFill>
              </a:rPr>
              <a:t> </a:t>
            </a:r>
            <a:r>
              <a:rPr lang="en-US" sz="2000" b="1" dirty="0" smtClean="0">
                <a:solidFill>
                  <a:srgbClr val="99FF33"/>
                </a:solidFill>
              </a:rPr>
              <a:t>  { </a:t>
            </a:r>
            <a:endParaRPr lang="en-US" sz="2000" b="1" dirty="0">
              <a:solidFill>
                <a:srgbClr val="99FF33"/>
              </a:solidFill>
            </a:endParaRPr>
          </a:p>
          <a:p>
            <a:r>
              <a:rPr lang="en-US" sz="2000" b="1" dirty="0">
                <a:solidFill>
                  <a:srgbClr val="99FF33"/>
                </a:solidFill>
              </a:rPr>
              <a:t>        EULERCONSTANT = 2.3; </a:t>
            </a:r>
          </a:p>
          <a:p>
            <a:r>
              <a:rPr lang="en-US" sz="2000" b="1" dirty="0">
                <a:solidFill>
                  <a:srgbClr val="99FF33"/>
                </a:solidFill>
              </a:rPr>
              <a:t>    }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// constructor for initializing MINIMUM </a:t>
            </a: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   public Test()  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    { 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        MINIMUM = -1; 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    } 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  </a:t>
            </a:r>
            <a:r>
              <a:rPr lang="en-US" sz="2000" b="1" dirty="0" smtClean="0">
                <a:solidFill>
                  <a:srgbClr val="00B0F0"/>
                </a:solidFill>
              </a:rPr>
              <a:t>} 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smtClean="0"/>
              <a:t>We </a:t>
            </a:r>
            <a:r>
              <a:rPr lang="en-US" sz="2800" dirty="0"/>
              <a:t>cannot change the value of a final variable once assigned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/>
              <a:t>Hence </a:t>
            </a:r>
            <a:r>
              <a:rPr lang="en-US" sz="2800" dirty="0"/>
              <a:t>final variables must be used only for the values that we want to remain constant throughout the execution of program.</a:t>
            </a:r>
          </a:p>
        </p:txBody>
      </p:sp>
    </p:spTree>
    <p:extLst>
      <p:ext uri="{BB962C8B-B14F-4D97-AF65-F5344CB8AC3E}">
        <p14:creationId xmlns:p14="http://schemas.microsoft.com/office/powerpoint/2010/main" val="15218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3908" y="1169385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TestFinal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final </a:t>
            </a:r>
            <a:r>
              <a:rPr lang="en-US" sz="2000" dirty="0" err="1"/>
              <a:t>int</a:t>
            </a:r>
            <a:r>
              <a:rPr lang="en-US" sz="2000" dirty="0"/>
              <a:t> MAX=99;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myMethod</a:t>
            </a:r>
            <a:r>
              <a:rPr lang="en-US" sz="2000" dirty="0"/>
              <a:t>()</a:t>
            </a:r>
          </a:p>
          <a:p>
            <a:r>
              <a:rPr lang="en-US" sz="2000" dirty="0"/>
              <a:t>   {  </a:t>
            </a:r>
          </a:p>
          <a:p>
            <a:r>
              <a:rPr lang="en-US" sz="2000" dirty="0"/>
              <a:t>      MAX=101;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  {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TestFinal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=new  </a:t>
            </a:r>
            <a:r>
              <a:rPr lang="en-US" sz="2000" dirty="0" err="1"/>
              <a:t>TestFinal</a:t>
            </a:r>
            <a:r>
              <a:rPr lang="en-US" sz="2000" dirty="0"/>
              <a:t>();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obj.myMethod</a:t>
            </a:r>
            <a:r>
              <a:rPr lang="en-US" sz="2000" dirty="0"/>
              <a:t>();  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4347" y="5647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TestFinal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final </a:t>
            </a:r>
            <a:r>
              <a:rPr lang="en-US" sz="2000" dirty="0" err="1"/>
              <a:t>int</a:t>
            </a:r>
            <a:r>
              <a:rPr lang="en-US" sz="2000" dirty="0"/>
              <a:t> MAX=99;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myMethod</a:t>
            </a:r>
            <a:r>
              <a:rPr lang="en-US" sz="2000" dirty="0"/>
              <a:t>()</a:t>
            </a:r>
          </a:p>
          <a:p>
            <a:r>
              <a:rPr lang="en-US" sz="2000" dirty="0"/>
              <a:t>   {  </a:t>
            </a:r>
          </a:p>
          <a:p>
            <a:r>
              <a:rPr lang="en-US" sz="2000" dirty="0"/>
              <a:t>      MAX=101;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  {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TestFinal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=new  </a:t>
            </a:r>
            <a:r>
              <a:rPr lang="en-US" sz="2000" dirty="0" err="1"/>
              <a:t>TestFinal</a:t>
            </a:r>
            <a:r>
              <a:rPr lang="en-US" sz="2000" dirty="0"/>
              <a:t>();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obj.myMethod</a:t>
            </a:r>
            <a:r>
              <a:rPr lang="en-US" sz="2000" dirty="0"/>
              <a:t>();  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5007611"/>
            <a:ext cx="8570349" cy="14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1070</Words>
  <Application>Microsoft Office PowerPoint</Application>
  <PresentationFormat>Widescreen</PresentationFormat>
  <Paragraphs>319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Final keyword in java</vt:lpstr>
      <vt:lpstr>FINAL keyword</vt:lpstr>
      <vt:lpstr>Final variable</vt:lpstr>
      <vt:lpstr>Examples of final variable</vt:lpstr>
      <vt:lpstr>Initializing a final variable</vt:lpstr>
      <vt:lpstr>PowerPoint Presentation</vt:lpstr>
      <vt:lpstr>When to use final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use blank final variable</vt:lpstr>
      <vt:lpstr>PowerPoint Presentation</vt:lpstr>
      <vt:lpstr>PowerPoint Presentation</vt:lpstr>
      <vt:lpstr>PowerPoint Presentation</vt:lpstr>
      <vt:lpstr>PowerPoint Presentation</vt:lpstr>
      <vt:lpstr>Final method</vt:lpstr>
      <vt:lpstr>PowerPoint Presentation</vt:lpstr>
      <vt:lpstr>PowerPoint Presentation</vt:lpstr>
      <vt:lpstr>PowerPoint Presentation</vt:lpstr>
      <vt:lpstr>PowerPoint Presentation</vt:lpstr>
      <vt:lpstr>Final class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keyword in java</dc:title>
  <dc:creator>RBI</dc:creator>
  <cp:lastModifiedBy>RBI</cp:lastModifiedBy>
  <cp:revision>12</cp:revision>
  <dcterms:created xsi:type="dcterms:W3CDTF">2020-09-24T16:30:09Z</dcterms:created>
  <dcterms:modified xsi:type="dcterms:W3CDTF">2020-09-25T09:54:28Z</dcterms:modified>
</cp:coreProperties>
</file>