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3842" autoAdjust="0"/>
  </p:normalViewPr>
  <p:slideViewPr>
    <p:cSldViewPr snapToGrid="0">
      <p:cViewPr varScale="1">
        <p:scale>
          <a:sx n="67" d="100"/>
          <a:sy n="67" d="100"/>
        </p:scale>
        <p:origin x="13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EDAA0-EE86-48E9-8DF3-E5489CDDAB85}"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50C95-F1AB-4A1E-A2A6-D44DADADC80D}" type="slidenum">
              <a:rPr lang="en-IN" smtClean="0"/>
              <a:t>‹#›</a:t>
            </a:fld>
            <a:endParaRPr lang="en-IN"/>
          </a:p>
        </p:txBody>
      </p:sp>
    </p:spTree>
    <p:extLst>
      <p:ext uri="{BB962C8B-B14F-4D97-AF65-F5344CB8AC3E}">
        <p14:creationId xmlns:p14="http://schemas.microsoft.com/office/powerpoint/2010/main" val="63791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In a real scenario, an interface is defined by someone else, but its implementation is provided by different implementation providers. Moreover, it is used by someone else. The implementation part is hidden by the user who uses the interface.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66050C95-F1AB-4A1E-A2A6-D44DADADC80D}" type="slidenum">
              <a:rPr lang="en-IN" smtClean="0"/>
              <a:t>8</a:t>
            </a:fld>
            <a:endParaRPr lang="en-IN"/>
          </a:p>
        </p:txBody>
      </p:sp>
    </p:spTree>
    <p:extLst>
      <p:ext uri="{BB962C8B-B14F-4D97-AF65-F5344CB8AC3E}">
        <p14:creationId xmlns:p14="http://schemas.microsoft.com/office/powerpoint/2010/main" val="499599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66048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41348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1537018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5866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218460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5A8FB-07E9-4479-8D41-2F0219A046E9}" type="datetimeFigureOut">
              <a:rPr lang="en-IN" smtClean="0"/>
              <a:t>13-10-2020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815289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15A8FB-07E9-4479-8D41-2F0219A046E9}" type="datetimeFigureOut">
              <a:rPr lang="en-IN" smtClean="0"/>
              <a:t>13-10-2020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297388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874470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1486053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47085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401320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5A8FB-07E9-4479-8D41-2F0219A046E9}"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173770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237959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5A8FB-07E9-4479-8D41-2F0219A046E9}" type="datetimeFigureOut">
              <a:rPr lang="en-IN" smtClean="0"/>
              <a:t>13-10-2020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1047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5A8FB-07E9-4479-8D41-2F0219A046E9}" type="datetimeFigureOut">
              <a:rPr lang="en-IN" smtClean="0"/>
              <a:t>13-10-2020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2378154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615A8FB-07E9-4479-8D41-2F0219A046E9}" type="datetimeFigureOut">
              <a:rPr lang="en-IN" smtClean="0"/>
              <a:t>13-10-2020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212062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20895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15A8FB-07E9-4479-8D41-2F0219A046E9}"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F7983-BFFF-406F-BBC6-93D9AB06D407}" type="slidenum">
              <a:rPr lang="en-IN" smtClean="0"/>
              <a:t>‹#›</a:t>
            </a:fld>
            <a:endParaRPr lang="en-IN"/>
          </a:p>
        </p:txBody>
      </p:sp>
    </p:spTree>
    <p:extLst>
      <p:ext uri="{BB962C8B-B14F-4D97-AF65-F5344CB8AC3E}">
        <p14:creationId xmlns:p14="http://schemas.microsoft.com/office/powerpoint/2010/main" val="346732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615A8FB-07E9-4479-8D41-2F0219A046E9}" type="datetimeFigureOut">
              <a:rPr lang="en-IN" smtClean="0"/>
              <a:t>13-10-2020</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70F7983-BFFF-406F-BBC6-93D9AB06D407}" type="slidenum">
              <a:rPr lang="en-IN" smtClean="0"/>
              <a:t>‹#›</a:t>
            </a:fld>
            <a:endParaRPr lang="en-IN"/>
          </a:p>
        </p:txBody>
      </p:sp>
    </p:spTree>
    <p:extLst>
      <p:ext uri="{BB962C8B-B14F-4D97-AF65-F5344CB8AC3E}">
        <p14:creationId xmlns:p14="http://schemas.microsoft.com/office/powerpoint/2010/main" val="25558720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EAB2C-83EF-403F-B5E9-17D737DBBBD2}"/>
              </a:ext>
            </a:extLst>
          </p:cNvPr>
          <p:cNvPicPr>
            <a:picLocks noChangeAspect="1"/>
          </p:cNvPicPr>
          <p:nvPr/>
        </p:nvPicPr>
        <p:blipFill rotWithShape="1">
          <a:blip r:embed="rId2"/>
          <a:srcRect t="12791"/>
          <a:stretch/>
        </p:blipFill>
        <p:spPr>
          <a:xfrm>
            <a:off x="20" y="9535"/>
            <a:ext cx="12191980" cy="6857990"/>
          </a:xfrm>
          <a:prstGeom prst="rect">
            <a:avLst/>
          </a:prstGeom>
        </p:spPr>
      </p:pic>
      <p:sp>
        <p:nvSpPr>
          <p:cNvPr id="2" name="Title 1">
            <a:extLst>
              <a:ext uri="{FF2B5EF4-FFF2-40B4-BE49-F238E27FC236}">
                <a16:creationId xmlns:a16="http://schemas.microsoft.com/office/drawing/2014/main" id="{56B9B0DD-C4D1-49FC-857E-98A8A257D3F6}"/>
              </a:ext>
            </a:extLst>
          </p:cNvPr>
          <p:cNvSpPr>
            <a:spLocks noGrp="1"/>
          </p:cNvSpPr>
          <p:nvPr>
            <p:ph type="ctrTitle"/>
          </p:nvPr>
        </p:nvSpPr>
        <p:spPr>
          <a:xfrm>
            <a:off x="6591301" y="3428999"/>
            <a:ext cx="5282762" cy="1636987"/>
          </a:xfrm>
        </p:spPr>
        <p:txBody>
          <a:bodyPr>
            <a:normAutofit/>
          </a:bodyPr>
          <a:lstStyle/>
          <a:p>
            <a:r>
              <a:rPr lang="en-US" sz="4000" b="1" dirty="0"/>
              <a:t>Interface in JAVA</a:t>
            </a:r>
            <a:endParaRPr lang="en-IN" sz="4000" b="1" dirty="0"/>
          </a:p>
        </p:txBody>
      </p:sp>
      <p:sp>
        <p:nvSpPr>
          <p:cNvPr id="3" name="Subtitle 2">
            <a:extLst>
              <a:ext uri="{FF2B5EF4-FFF2-40B4-BE49-F238E27FC236}">
                <a16:creationId xmlns:a16="http://schemas.microsoft.com/office/drawing/2014/main" id="{A2F14AE8-C973-4C94-B67D-91E29BED81DD}"/>
              </a:ext>
            </a:extLst>
          </p:cNvPr>
          <p:cNvSpPr>
            <a:spLocks noGrp="1"/>
          </p:cNvSpPr>
          <p:nvPr>
            <p:ph type="subTitle" idx="1"/>
          </p:nvPr>
        </p:nvSpPr>
        <p:spPr>
          <a:xfrm>
            <a:off x="7782910" y="5242675"/>
            <a:ext cx="4330262" cy="683284"/>
          </a:xfrm>
        </p:spPr>
        <p:txBody>
          <a:bodyPr>
            <a:normAutofit/>
          </a:bodyPr>
          <a:lstStyle/>
          <a:p>
            <a:r>
              <a:rPr lang="en-US" sz="2000" dirty="0">
                <a:solidFill>
                  <a:schemeClr val="tx1"/>
                </a:solidFill>
              </a:rPr>
              <a:t>Prepared By: Dimple Bohra</a:t>
            </a:r>
            <a:endParaRPr lang="en-IN" sz="2000" dirty="0">
              <a:solidFill>
                <a:schemeClr val="tx1"/>
              </a:solidFill>
            </a:endParaRPr>
          </a:p>
        </p:txBody>
      </p:sp>
    </p:spTree>
    <p:extLst>
      <p:ext uri="{BB962C8B-B14F-4D97-AF65-F5344CB8AC3E}">
        <p14:creationId xmlns:p14="http://schemas.microsoft.com/office/powerpoint/2010/main" val="1855972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D3821F-254C-4306-8DE4-E4F2C3F3AF19}"/>
              </a:ext>
            </a:extLst>
          </p:cNvPr>
          <p:cNvSpPr txBox="1"/>
          <p:nvPr/>
        </p:nvSpPr>
        <p:spPr>
          <a:xfrm>
            <a:off x="361950" y="0"/>
            <a:ext cx="6096000" cy="7109639"/>
          </a:xfrm>
          <a:prstGeom prst="rect">
            <a:avLst/>
          </a:prstGeom>
          <a:noFill/>
        </p:spPr>
        <p:txBody>
          <a:bodyPr wrap="square">
            <a:spAutoFit/>
          </a:bodyPr>
          <a:lstStyle/>
          <a:p>
            <a:r>
              <a:rPr lang="en-IN" sz="2400" b="1" dirty="0">
                <a:solidFill>
                  <a:srgbClr val="7030A0"/>
                </a:solidFill>
              </a:rPr>
              <a:t>//Interface declaration: by first user  </a:t>
            </a:r>
          </a:p>
          <a:p>
            <a:r>
              <a:rPr lang="en-IN" sz="2400" dirty="0"/>
              <a:t>interface Drawable</a:t>
            </a:r>
          </a:p>
          <a:p>
            <a:r>
              <a:rPr lang="en-IN" sz="2400" dirty="0"/>
              <a:t>{  </a:t>
            </a:r>
          </a:p>
          <a:p>
            <a:r>
              <a:rPr lang="en-IN" sz="2400" dirty="0"/>
              <a:t>void draw();  </a:t>
            </a:r>
          </a:p>
          <a:p>
            <a:r>
              <a:rPr lang="en-IN" sz="2400" dirty="0"/>
              <a:t>}  </a:t>
            </a:r>
          </a:p>
          <a:p>
            <a:r>
              <a:rPr lang="en-IN" sz="2400" b="1" dirty="0">
                <a:solidFill>
                  <a:srgbClr val="7030A0"/>
                </a:solidFill>
              </a:rPr>
              <a:t>//Implementation: by second user  </a:t>
            </a:r>
          </a:p>
          <a:p>
            <a:r>
              <a:rPr lang="en-IN" sz="2400" dirty="0"/>
              <a:t>class Rectangle implements Drawable</a:t>
            </a:r>
          </a:p>
          <a:p>
            <a:r>
              <a:rPr lang="en-IN" sz="2400" dirty="0"/>
              <a:t>{  </a:t>
            </a:r>
          </a:p>
          <a:p>
            <a:r>
              <a:rPr lang="en-IN" sz="2400" dirty="0"/>
              <a:t>public void draw()</a:t>
            </a:r>
          </a:p>
          <a:p>
            <a:r>
              <a:rPr lang="en-IN" sz="2400" dirty="0"/>
              <a:t>{</a:t>
            </a:r>
          </a:p>
          <a:p>
            <a:r>
              <a:rPr lang="en-IN" sz="2400" dirty="0" err="1"/>
              <a:t>System.out.println</a:t>
            </a:r>
            <a:r>
              <a:rPr lang="en-IN" sz="2400" dirty="0"/>
              <a:t>("drawing rectangle");</a:t>
            </a:r>
          </a:p>
          <a:p>
            <a:r>
              <a:rPr lang="en-IN" sz="2400" dirty="0"/>
              <a:t>}  }</a:t>
            </a:r>
          </a:p>
          <a:p>
            <a:r>
              <a:rPr lang="en-IN" sz="2400" dirty="0"/>
              <a:t>class Circle implements Drawable</a:t>
            </a:r>
          </a:p>
          <a:p>
            <a:r>
              <a:rPr lang="en-IN" sz="2400" dirty="0"/>
              <a:t>{  </a:t>
            </a:r>
          </a:p>
          <a:p>
            <a:r>
              <a:rPr lang="en-IN" sz="2400" dirty="0"/>
              <a:t>public void draw()</a:t>
            </a:r>
          </a:p>
          <a:p>
            <a:r>
              <a:rPr lang="en-IN" sz="2400" dirty="0"/>
              <a:t>{</a:t>
            </a:r>
          </a:p>
          <a:p>
            <a:r>
              <a:rPr lang="en-IN" sz="2400" dirty="0" err="1"/>
              <a:t>System.out.println</a:t>
            </a:r>
            <a:r>
              <a:rPr lang="en-IN" sz="2400" dirty="0"/>
              <a:t>("drawing circle");</a:t>
            </a:r>
          </a:p>
          <a:p>
            <a:r>
              <a:rPr lang="en-IN" sz="2400" dirty="0"/>
              <a:t>}  }</a:t>
            </a:r>
          </a:p>
          <a:p>
            <a:endParaRPr lang="en-IN" sz="2400" dirty="0"/>
          </a:p>
        </p:txBody>
      </p:sp>
      <p:sp>
        <p:nvSpPr>
          <p:cNvPr id="9" name="TextBox 8">
            <a:extLst>
              <a:ext uri="{FF2B5EF4-FFF2-40B4-BE49-F238E27FC236}">
                <a16:creationId xmlns:a16="http://schemas.microsoft.com/office/drawing/2014/main" id="{0B2DF908-CB81-48C2-9EE0-F0340DA31517}"/>
              </a:ext>
            </a:extLst>
          </p:cNvPr>
          <p:cNvSpPr txBox="1"/>
          <p:nvPr/>
        </p:nvSpPr>
        <p:spPr>
          <a:xfrm>
            <a:off x="6200775" y="99149"/>
            <a:ext cx="6096000" cy="3046988"/>
          </a:xfrm>
          <a:prstGeom prst="rect">
            <a:avLst/>
          </a:prstGeom>
          <a:noFill/>
        </p:spPr>
        <p:txBody>
          <a:bodyPr wrap="square">
            <a:spAutoFit/>
          </a:bodyPr>
          <a:lstStyle/>
          <a:p>
            <a:r>
              <a:rPr lang="en-IN" sz="2400" b="1" dirty="0">
                <a:solidFill>
                  <a:srgbClr val="7030A0"/>
                </a:solidFill>
              </a:rPr>
              <a:t>//Using interface: by third user  </a:t>
            </a:r>
          </a:p>
          <a:p>
            <a:r>
              <a:rPr lang="en-IN" sz="2400" dirty="0"/>
              <a:t>class TestInterface1</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a:t>Drawable d=new Circle();  </a:t>
            </a:r>
          </a:p>
          <a:p>
            <a:r>
              <a:rPr lang="en-IN" sz="2400" dirty="0" err="1"/>
              <a:t>d.draw</a:t>
            </a:r>
            <a:r>
              <a:rPr lang="en-IN" sz="2400" dirty="0"/>
              <a:t>();  </a:t>
            </a:r>
          </a:p>
          <a:p>
            <a:r>
              <a:rPr lang="en-IN" sz="2400" dirty="0"/>
              <a:t>}} </a:t>
            </a:r>
          </a:p>
        </p:txBody>
      </p:sp>
    </p:spTree>
    <p:extLst>
      <p:ext uri="{BB962C8B-B14F-4D97-AF65-F5344CB8AC3E}">
        <p14:creationId xmlns:p14="http://schemas.microsoft.com/office/powerpoint/2010/main" val="342608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D3821F-254C-4306-8DE4-E4F2C3F3AF19}"/>
              </a:ext>
            </a:extLst>
          </p:cNvPr>
          <p:cNvSpPr txBox="1"/>
          <p:nvPr/>
        </p:nvSpPr>
        <p:spPr>
          <a:xfrm>
            <a:off x="361950" y="0"/>
            <a:ext cx="6096000" cy="7109639"/>
          </a:xfrm>
          <a:prstGeom prst="rect">
            <a:avLst/>
          </a:prstGeom>
          <a:noFill/>
        </p:spPr>
        <p:txBody>
          <a:bodyPr wrap="square">
            <a:spAutoFit/>
          </a:bodyPr>
          <a:lstStyle/>
          <a:p>
            <a:r>
              <a:rPr lang="en-IN" sz="2400" b="1" dirty="0">
                <a:solidFill>
                  <a:srgbClr val="7030A0"/>
                </a:solidFill>
              </a:rPr>
              <a:t>//Interface declaration: by first user  </a:t>
            </a:r>
          </a:p>
          <a:p>
            <a:r>
              <a:rPr lang="en-IN" sz="2400" dirty="0"/>
              <a:t>interface Drawable</a:t>
            </a:r>
          </a:p>
          <a:p>
            <a:r>
              <a:rPr lang="en-IN" sz="2400" dirty="0"/>
              <a:t>{  </a:t>
            </a:r>
          </a:p>
          <a:p>
            <a:r>
              <a:rPr lang="en-IN" sz="2400" dirty="0"/>
              <a:t>void draw();  </a:t>
            </a:r>
          </a:p>
          <a:p>
            <a:r>
              <a:rPr lang="en-IN" sz="2400" dirty="0"/>
              <a:t>}  </a:t>
            </a:r>
          </a:p>
          <a:p>
            <a:r>
              <a:rPr lang="en-IN" sz="2400" b="1" dirty="0">
                <a:solidFill>
                  <a:srgbClr val="7030A0"/>
                </a:solidFill>
              </a:rPr>
              <a:t>//Implementation: by second user  </a:t>
            </a:r>
          </a:p>
          <a:p>
            <a:r>
              <a:rPr lang="en-IN" sz="2400" dirty="0"/>
              <a:t>class Rectangle implements Drawable</a:t>
            </a:r>
          </a:p>
          <a:p>
            <a:r>
              <a:rPr lang="en-IN" sz="2400" dirty="0"/>
              <a:t>{  </a:t>
            </a:r>
          </a:p>
          <a:p>
            <a:r>
              <a:rPr lang="en-IN" sz="2400" dirty="0"/>
              <a:t>public void draw()</a:t>
            </a:r>
          </a:p>
          <a:p>
            <a:r>
              <a:rPr lang="en-IN" sz="2400" dirty="0"/>
              <a:t>{</a:t>
            </a:r>
          </a:p>
          <a:p>
            <a:r>
              <a:rPr lang="en-IN" sz="2400" dirty="0" err="1"/>
              <a:t>System.out.println</a:t>
            </a:r>
            <a:r>
              <a:rPr lang="en-IN" sz="2400" dirty="0"/>
              <a:t>("drawing rectangle");</a:t>
            </a:r>
          </a:p>
          <a:p>
            <a:r>
              <a:rPr lang="en-IN" sz="2400" dirty="0"/>
              <a:t>}  }</a:t>
            </a:r>
          </a:p>
          <a:p>
            <a:r>
              <a:rPr lang="en-IN" sz="2400" dirty="0"/>
              <a:t>class Circle implements Drawable</a:t>
            </a:r>
          </a:p>
          <a:p>
            <a:r>
              <a:rPr lang="en-IN" sz="2400" dirty="0"/>
              <a:t>{  </a:t>
            </a:r>
          </a:p>
          <a:p>
            <a:r>
              <a:rPr lang="en-IN" sz="2400" dirty="0"/>
              <a:t>public void draw()</a:t>
            </a:r>
          </a:p>
          <a:p>
            <a:r>
              <a:rPr lang="en-IN" sz="2400" dirty="0"/>
              <a:t>{</a:t>
            </a:r>
          </a:p>
          <a:p>
            <a:r>
              <a:rPr lang="en-IN" sz="2400" dirty="0" err="1"/>
              <a:t>System.out.println</a:t>
            </a:r>
            <a:r>
              <a:rPr lang="en-IN" sz="2400" dirty="0"/>
              <a:t>("drawing circle");</a:t>
            </a:r>
          </a:p>
          <a:p>
            <a:r>
              <a:rPr lang="en-IN" sz="2400" dirty="0"/>
              <a:t>}  }</a:t>
            </a:r>
          </a:p>
          <a:p>
            <a:endParaRPr lang="en-IN" sz="2400" dirty="0"/>
          </a:p>
        </p:txBody>
      </p:sp>
      <p:sp>
        <p:nvSpPr>
          <p:cNvPr id="9" name="TextBox 8">
            <a:extLst>
              <a:ext uri="{FF2B5EF4-FFF2-40B4-BE49-F238E27FC236}">
                <a16:creationId xmlns:a16="http://schemas.microsoft.com/office/drawing/2014/main" id="{0B2DF908-CB81-48C2-9EE0-F0340DA31517}"/>
              </a:ext>
            </a:extLst>
          </p:cNvPr>
          <p:cNvSpPr txBox="1"/>
          <p:nvPr/>
        </p:nvSpPr>
        <p:spPr>
          <a:xfrm>
            <a:off x="6200775" y="99149"/>
            <a:ext cx="6096000" cy="3046988"/>
          </a:xfrm>
          <a:prstGeom prst="rect">
            <a:avLst/>
          </a:prstGeom>
          <a:noFill/>
        </p:spPr>
        <p:txBody>
          <a:bodyPr wrap="square">
            <a:spAutoFit/>
          </a:bodyPr>
          <a:lstStyle/>
          <a:p>
            <a:r>
              <a:rPr lang="en-IN" sz="2400" b="1" dirty="0">
                <a:solidFill>
                  <a:srgbClr val="7030A0"/>
                </a:solidFill>
              </a:rPr>
              <a:t>//Using interface: by third user  </a:t>
            </a:r>
          </a:p>
          <a:p>
            <a:r>
              <a:rPr lang="en-IN" sz="2400" dirty="0"/>
              <a:t>class TestInterface1</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a:t>Drawable d=new Circle();  </a:t>
            </a:r>
          </a:p>
          <a:p>
            <a:r>
              <a:rPr lang="en-IN" sz="2400" dirty="0" err="1"/>
              <a:t>d.draw</a:t>
            </a:r>
            <a:r>
              <a:rPr lang="en-IN" sz="2400" dirty="0"/>
              <a:t>();  </a:t>
            </a:r>
          </a:p>
          <a:p>
            <a:r>
              <a:rPr lang="en-IN" sz="2400" dirty="0"/>
              <a:t>}} </a:t>
            </a:r>
          </a:p>
        </p:txBody>
      </p:sp>
      <p:pic>
        <p:nvPicPr>
          <p:cNvPr id="3" name="Picture 2">
            <a:extLst>
              <a:ext uri="{FF2B5EF4-FFF2-40B4-BE49-F238E27FC236}">
                <a16:creationId xmlns:a16="http://schemas.microsoft.com/office/drawing/2014/main" id="{753D94BE-C022-4772-B91C-BB87501907D2}"/>
              </a:ext>
            </a:extLst>
          </p:cNvPr>
          <p:cNvPicPr>
            <a:picLocks noChangeAspect="1"/>
          </p:cNvPicPr>
          <p:nvPr/>
        </p:nvPicPr>
        <p:blipFill>
          <a:blip r:embed="rId2"/>
          <a:stretch>
            <a:fillRect/>
          </a:stretch>
        </p:blipFill>
        <p:spPr>
          <a:xfrm>
            <a:off x="4943475" y="4181475"/>
            <a:ext cx="7124700" cy="1485900"/>
          </a:xfrm>
          <a:prstGeom prst="rect">
            <a:avLst/>
          </a:prstGeom>
        </p:spPr>
      </p:pic>
    </p:spTree>
    <p:extLst>
      <p:ext uri="{BB962C8B-B14F-4D97-AF65-F5344CB8AC3E}">
        <p14:creationId xmlns:p14="http://schemas.microsoft.com/office/powerpoint/2010/main" val="209037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6D9C0A-8987-4702-8F70-57C259570A70}"/>
              </a:ext>
            </a:extLst>
          </p:cNvPr>
          <p:cNvSpPr txBox="1"/>
          <p:nvPr/>
        </p:nvSpPr>
        <p:spPr>
          <a:xfrm>
            <a:off x="590550" y="757238"/>
            <a:ext cx="4533900" cy="6001643"/>
          </a:xfrm>
          <a:prstGeom prst="rect">
            <a:avLst/>
          </a:prstGeom>
          <a:noFill/>
        </p:spPr>
        <p:txBody>
          <a:bodyPr wrap="square">
            <a:spAutoFit/>
          </a:bodyPr>
          <a:lstStyle/>
          <a:p>
            <a:r>
              <a:rPr lang="en-IN" sz="2400" dirty="0"/>
              <a:t>interface Bank</a:t>
            </a:r>
          </a:p>
          <a:p>
            <a:r>
              <a:rPr lang="en-IN" sz="2400" dirty="0"/>
              <a:t>{  </a:t>
            </a:r>
          </a:p>
          <a:p>
            <a:r>
              <a:rPr lang="en-IN" sz="2400" dirty="0"/>
              <a:t>float </a:t>
            </a:r>
            <a:r>
              <a:rPr lang="en-IN" sz="2400" dirty="0" err="1"/>
              <a:t>rateOfInterest</a:t>
            </a:r>
            <a:r>
              <a:rPr lang="en-IN" sz="2400" dirty="0"/>
              <a:t>();  </a:t>
            </a:r>
          </a:p>
          <a:p>
            <a:r>
              <a:rPr lang="en-IN" sz="2400" dirty="0"/>
              <a:t>}  </a:t>
            </a:r>
          </a:p>
          <a:p>
            <a:r>
              <a:rPr lang="en-IN" sz="2400" dirty="0"/>
              <a:t>class SBI implements Bank</a:t>
            </a:r>
          </a:p>
          <a:p>
            <a:r>
              <a:rPr lang="en-IN" sz="2400" dirty="0"/>
              <a:t>{  </a:t>
            </a:r>
          </a:p>
          <a:p>
            <a:r>
              <a:rPr lang="en-IN" sz="2400" dirty="0"/>
              <a:t>public float </a:t>
            </a:r>
            <a:r>
              <a:rPr lang="en-IN" sz="2400" dirty="0" err="1"/>
              <a:t>rateOfInterest</a:t>
            </a:r>
            <a:r>
              <a:rPr lang="en-IN" sz="2400" dirty="0"/>
              <a:t>()</a:t>
            </a:r>
          </a:p>
          <a:p>
            <a:r>
              <a:rPr lang="en-IN" sz="2400" dirty="0"/>
              <a:t>{</a:t>
            </a:r>
          </a:p>
          <a:p>
            <a:r>
              <a:rPr lang="en-IN" sz="2400" dirty="0"/>
              <a:t>return 9.15f;</a:t>
            </a:r>
          </a:p>
          <a:p>
            <a:r>
              <a:rPr lang="en-IN" sz="2400" dirty="0"/>
              <a:t>} }  </a:t>
            </a:r>
          </a:p>
          <a:p>
            <a:r>
              <a:rPr lang="en-IN" sz="2400" dirty="0"/>
              <a:t>class PNB implements Bank</a:t>
            </a:r>
          </a:p>
          <a:p>
            <a:r>
              <a:rPr lang="en-IN" sz="2400" dirty="0"/>
              <a:t>{  </a:t>
            </a:r>
          </a:p>
          <a:p>
            <a:r>
              <a:rPr lang="en-IN" sz="2400" dirty="0"/>
              <a:t>public float </a:t>
            </a:r>
            <a:r>
              <a:rPr lang="en-IN" sz="2400" dirty="0" err="1"/>
              <a:t>rateOfInterest</a:t>
            </a:r>
            <a:r>
              <a:rPr lang="en-IN" sz="2400" dirty="0"/>
              <a:t>()</a:t>
            </a:r>
          </a:p>
          <a:p>
            <a:r>
              <a:rPr lang="en-IN" sz="2400" dirty="0"/>
              <a:t>{</a:t>
            </a:r>
          </a:p>
          <a:p>
            <a:r>
              <a:rPr lang="en-IN" sz="2400" dirty="0"/>
              <a:t>return 9.7f;</a:t>
            </a:r>
          </a:p>
          <a:p>
            <a:r>
              <a:rPr lang="en-IN" sz="2400" dirty="0"/>
              <a:t>} }  </a:t>
            </a:r>
          </a:p>
        </p:txBody>
      </p:sp>
      <p:sp>
        <p:nvSpPr>
          <p:cNvPr id="6" name="Title 1">
            <a:extLst>
              <a:ext uri="{FF2B5EF4-FFF2-40B4-BE49-F238E27FC236}">
                <a16:creationId xmlns:a16="http://schemas.microsoft.com/office/drawing/2014/main" id="{EE82A15F-BE39-4FF3-9C34-8E16133B8FE0}"/>
              </a:ext>
            </a:extLst>
          </p:cNvPr>
          <p:cNvSpPr>
            <a:spLocks noGrp="1"/>
          </p:cNvSpPr>
          <p:nvPr>
            <p:ph type="title"/>
          </p:nvPr>
        </p:nvSpPr>
        <p:spPr>
          <a:xfrm>
            <a:off x="0" y="-292100"/>
            <a:ext cx="10515600" cy="1325563"/>
          </a:xfrm>
        </p:spPr>
        <p:txBody>
          <a:bodyPr/>
          <a:lstStyle/>
          <a:p>
            <a:r>
              <a:rPr lang="en-US" dirty="0"/>
              <a:t>Interface example </a:t>
            </a:r>
            <a:endParaRPr lang="en-IN" dirty="0"/>
          </a:p>
        </p:txBody>
      </p:sp>
      <p:sp>
        <p:nvSpPr>
          <p:cNvPr id="8" name="TextBox 7">
            <a:extLst>
              <a:ext uri="{FF2B5EF4-FFF2-40B4-BE49-F238E27FC236}">
                <a16:creationId xmlns:a16="http://schemas.microsoft.com/office/drawing/2014/main" id="{E1C2D52B-48CC-486C-9277-8D51E3852CC6}"/>
              </a:ext>
            </a:extLst>
          </p:cNvPr>
          <p:cNvSpPr txBox="1"/>
          <p:nvPr/>
        </p:nvSpPr>
        <p:spPr>
          <a:xfrm>
            <a:off x="5257800" y="828198"/>
            <a:ext cx="6219824" cy="2677656"/>
          </a:xfrm>
          <a:prstGeom prst="rect">
            <a:avLst/>
          </a:prstGeom>
          <a:noFill/>
        </p:spPr>
        <p:txBody>
          <a:bodyPr wrap="square">
            <a:spAutoFit/>
          </a:bodyPr>
          <a:lstStyle/>
          <a:p>
            <a:r>
              <a:rPr lang="en-IN" sz="2400" dirty="0"/>
              <a:t>class TestInterface2</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a:t>Bank b=new SBI();  </a:t>
            </a:r>
          </a:p>
          <a:p>
            <a:r>
              <a:rPr lang="en-IN" sz="2400" dirty="0" err="1"/>
              <a:t>System.out.println</a:t>
            </a:r>
            <a:r>
              <a:rPr lang="en-IN" sz="2400" dirty="0"/>
              <a:t>("ROI: "+</a:t>
            </a:r>
            <a:r>
              <a:rPr lang="en-IN" sz="2400" dirty="0" err="1"/>
              <a:t>b.rateOfInterest</a:t>
            </a:r>
            <a:r>
              <a:rPr lang="en-IN" sz="2400" dirty="0"/>
              <a:t>());  </a:t>
            </a:r>
          </a:p>
          <a:p>
            <a:r>
              <a:rPr lang="en-IN" sz="2400" dirty="0"/>
              <a:t>} }  </a:t>
            </a:r>
          </a:p>
        </p:txBody>
      </p:sp>
    </p:spTree>
    <p:extLst>
      <p:ext uri="{BB962C8B-B14F-4D97-AF65-F5344CB8AC3E}">
        <p14:creationId xmlns:p14="http://schemas.microsoft.com/office/powerpoint/2010/main" val="291752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6D9C0A-8987-4702-8F70-57C259570A70}"/>
              </a:ext>
            </a:extLst>
          </p:cNvPr>
          <p:cNvSpPr txBox="1"/>
          <p:nvPr/>
        </p:nvSpPr>
        <p:spPr>
          <a:xfrm>
            <a:off x="590550" y="757238"/>
            <a:ext cx="4533900" cy="6001643"/>
          </a:xfrm>
          <a:prstGeom prst="rect">
            <a:avLst/>
          </a:prstGeom>
          <a:noFill/>
        </p:spPr>
        <p:txBody>
          <a:bodyPr wrap="square">
            <a:spAutoFit/>
          </a:bodyPr>
          <a:lstStyle/>
          <a:p>
            <a:r>
              <a:rPr lang="en-IN" sz="2400" dirty="0"/>
              <a:t>interface Bank</a:t>
            </a:r>
          </a:p>
          <a:p>
            <a:r>
              <a:rPr lang="en-IN" sz="2400" dirty="0"/>
              <a:t>{  </a:t>
            </a:r>
          </a:p>
          <a:p>
            <a:r>
              <a:rPr lang="en-IN" sz="2400" dirty="0"/>
              <a:t>float </a:t>
            </a:r>
            <a:r>
              <a:rPr lang="en-IN" sz="2400" dirty="0" err="1"/>
              <a:t>rateOfInterest</a:t>
            </a:r>
            <a:r>
              <a:rPr lang="en-IN" sz="2400" dirty="0"/>
              <a:t>();  </a:t>
            </a:r>
          </a:p>
          <a:p>
            <a:r>
              <a:rPr lang="en-IN" sz="2400" dirty="0"/>
              <a:t>}  </a:t>
            </a:r>
          </a:p>
          <a:p>
            <a:r>
              <a:rPr lang="en-IN" sz="2400" dirty="0"/>
              <a:t>class SBI implements Bank</a:t>
            </a:r>
          </a:p>
          <a:p>
            <a:r>
              <a:rPr lang="en-IN" sz="2400" dirty="0"/>
              <a:t>{  </a:t>
            </a:r>
          </a:p>
          <a:p>
            <a:r>
              <a:rPr lang="en-IN" sz="2400" dirty="0"/>
              <a:t>public float </a:t>
            </a:r>
            <a:r>
              <a:rPr lang="en-IN" sz="2400" dirty="0" err="1"/>
              <a:t>rateOfInterest</a:t>
            </a:r>
            <a:r>
              <a:rPr lang="en-IN" sz="2400" dirty="0"/>
              <a:t>()</a:t>
            </a:r>
          </a:p>
          <a:p>
            <a:r>
              <a:rPr lang="en-IN" sz="2400" dirty="0"/>
              <a:t>{</a:t>
            </a:r>
          </a:p>
          <a:p>
            <a:r>
              <a:rPr lang="en-IN" sz="2400" dirty="0"/>
              <a:t>return 9.15f;</a:t>
            </a:r>
          </a:p>
          <a:p>
            <a:r>
              <a:rPr lang="en-IN" sz="2400" dirty="0"/>
              <a:t>} }  </a:t>
            </a:r>
          </a:p>
          <a:p>
            <a:r>
              <a:rPr lang="en-IN" sz="2400" dirty="0"/>
              <a:t>class PNB implements Bank</a:t>
            </a:r>
          </a:p>
          <a:p>
            <a:r>
              <a:rPr lang="en-IN" sz="2400" dirty="0"/>
              <a:t>{  </a:t>
            </a:r>
          </a:p>
          <a:p>
            <a:r>
              <a:rPr lang="en-IN" sz="2400" dirty="0"/>
              <a:t>public float </a:t>
            </a:r>
            <a:r>
              <a:rPr lang="en-IN" sz="2400" dirty="0" err="1"/>
              <a:t>rateOfInterest</a:t>
            </a:r>
            <a:r>
              <a:rPr lang="en-IN" sz="2400" dirty="0"/>
              <a:t>()</a:t>
            </a:r>
          </a:p>
          <a:p>
            <a:r>
              <a:rPr lang="en-IN" sz="2400" dirty="0"/>
              <a:t>{</a:t>
            </a:r>
          </a:p>
          <a:p>
            <a:r>
              <a:rPr lang="en-IN" sz="2400" dirty="0"/>
              <a:t>return 9.7f;</a:t>
            </a:r>
          </a:p>
          <a:p>
            <a:r>
              <a:rPr lang="en-IN" sz="2400" dirty="0"/>
              <a:t>} }  </a:t>
            </a:r>
          </a:p>
        </p:txBody>
      </p:sp>
      <p:sp>
        <p:nvSpPr>
          <p:cNvPr id="6" name="Title 1">
            <a:extLst>
              <a:ext uri="{FF2B5EF4-FFF2-40B4-BE49-F238E27FC236}">
                <a16:creationId xmlns:a16="http://schemas.microsoft.com/office/drawing/2014/main" id="{EE82A15F-BE39-4FF3-9C34-8E16133B8FE0}"/>
              </a:ext>
            </a:extLst>
          </p:cNvPr>
          <p:cNvSpPr>
            <a:spLocks noGrp="1"/>
          </p:cNvSpPr>
          <p:nvPr>
            <p:ph type="title"/>
          </p:nvPr>
        </p:nvSpPr>
        <p:spPr>
          <a:xfrm>
            <a:off x="0" y="-292100"/>
            <a:ext cx="10515600" cy="1325563"/>
          </a:xfrm>
        </p:spPr>
        <p:txBody>
          <a:bodyPr/>
          <a:lstStyle/>
          <a:p>
            <a:r>
              <a:rPr lang="en-US" dirty="0"/>
              <a:t>Interface example </a:t>
            </a:r>
            <a:endParaRPr lang="en-IN" dirty="0"/>
          </a:p>
        </p:txBody>
      </p:sp>
      <p:sp>
        <p:nvSpPr>
          <p:cNvPr id="8" name="TextBox 7">
            <a:extLst>
              <a:ext uri="{FF2B5EF4-FFF2-40B4-BE49-F238E27FC236}">
                <a16:creationId xmlns:a16="http://schemas.microsoft.com/office/drawing/2014/main" id="{E1C2D52B-48CC-486C-9277-8D51E3852CC6}"/>
              </a:ext>
            </a:extLst>
          </p:cNvPr>
          <p:cNvSpPr txBox="1"/>
          <p:nvPr/>
        </p:nvSpPr>
        <p:spPr>
          <a:xfrm>
            <a:off x="5257800" y="828198"/>
            <a:ext cx="6219824" cy="2677656"/>
          </a:xfrm>
          <a:prstGeom prst="rect">
            <a:avLst/>
          </a:prstGeom>
          <a:noFill/>
        </p:spPr>
        <p:txBody>
          <a:bodyPr wrap="square">
            <a:spAutoFit/>
          </a:bodyPr>
          <a:lstStyle/>
          <a:p>
            <a:r>
              <a:rPr lang="en-IN" sz="2400" dirty="0"/>
              <a:t>class TestInterface2</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a:t>Bank b=new SBI();  </a:t>
            </a:r>
          </a:p>
          <a:p>
            <a:r>
              <a:rPr lang="en-IN" sz="2400" dirty="0" err="1"/>
              <a:t>System.out.println</a:t>
            </a:r>
            <a:r>
              <a:rPr lang="en-IN" sz="2400" dirty="0"/>
              <a:t>("ROI: "+</a:t>
            </a:r>
            <a:r>
              <a:rPr lang="en-IN" sz="2400" dirty="0" err="1"/>
              <a:t>b.rateOfInterest</a:t>
            </a:r>
            <a:r>
              <a:rPr lang="en-IN" sz="2400" dirty="0"/>
              <a:t>());  </a:t>
            </a:r>
          </a:p>
          <a:p>
            <a:r>
              <a:rPr lang="en-IN" sz="2400" dirty="0"/>
              <a:t>} }  </a:t>
            </a:r>
          </a:p>
        </p:txBody>
      </p:sp>
      <p:pic>
        <p:nvPicPr>
          <p:cNvPr id="3" name="Picture 2">
            <a:extLst>
              <a:ext uri="{FF2B5EF4-FFF2-40B4-BE49-F238E27FC236}">
                <a16:creationId xmlns:a16="http://schemas.microsoft.com/office/drawing/2014/main" id="{022C4B1F-8EEA-4941-ADF8-9BCAF3441CC2}"/>
              </a:ext>
            </a:extLst>
          </p:cNvPr>
          <p:cNvPicPr>
            <a:picLocks noChangeAspect="1"/>
          </p:cNvPicPr>
          <p:nvPr/>
        </p:nvPicPr>
        <p:blipFill>
          <a:blip r:embed="rId2"/>
          <a:stretch>
            <a:fillRect/>
          </a:stretch>
        </p:blipFill>
        <p:spPr>
          <a:xfrm>
            <a:off x="4633912" y="4005262"/>
            <a:ext cx="7281863" cy="1502914"/>
          </a:xfrm>
          <a:prstGeom prst="rect">
            <a:avLst/>
          </a:prstGeom>
        </p:spPr>
      </p:pic>
    </p:spTree>
    <p:extLst>
      <p:ext uri="{BB962C8B-B14F-4D97-AF65-F5344CB8AC3E}">
        <p14:creationId xmlns:p14="http://schemas.microsoft.com/office/powerpoint/2010/main" val="116296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3DC0-D647-4ECD-9593-94A37537B17C}"/>
              </a:ext>
            </a:extLst>
          </p:cNvPr>
          <p:cNvSpPr>
            <a:spLocks noGrp="1"/>
          </p:cNvSpPr>
          <p:nvPr>
            <p:ph type="title"/>
          </p:nvPr>
        </p:nvSpPr>
        <p:spPr/>
        <p:txBody>
          <a:bodyPr/>
          <a:lstStyle/>
          <a:p>
            <a:r>
              <a:rPr lang="en-US" dirty="0"/>
              <a:t>Multiple Inheritance in Java by Interface</a:t>
            </a:r>
            <a:endParaRPr lang="en-IN" dirty="0"/>
          </a:p>
        </p:txBody>
      </p:sp>
      <p:sp>
        <p:nvSpPr>
          <p:cNvPr id="3" name="Content Placeholder 2">
            <a:extLst>
              <a:ext uri="{FF2B5EF4-FFF2-40B4-BE49-F238E27FC236}">
                <a16:creationId xmlns:a16="http://schemas.microsoft.com/office/drawing/2014/main" id="{B3AD0E65-0B71-4115-81A6-C54B63E81B4D}"/>
              </a:ext>
            </a:extLst>
          </p:cNvPr>
          <p:cNvSpPr>
            <a:spLocks noGrp="1"/>
          </p:cNvSpPr>
          <p:nvPr>
            <p:ph idx="1"/>
          </p:nvPr>
        </p:nvSpPr>
        <p:spPr/>
        <p:txBody>
          <a:bodyPr>
            <a:normAutofit/>
          </a:bodyPr>
          <a:lstStyle/>
          <a:p>
            <a:pPr algn="just">
              <a:tabLst>
                <a:tab pos="1552575" algn="l"/>
              </a:tabLst>
            </a:pPr>
            <a:r>
              <a:rPr lang="en-US" sz="2400" dirty="0">
                <a:solidFill>
                  <a:srgbClr val="000000"/>
                </a:solidFill>
                <a:effectLst/>
                <a:ea typeface="Times New Roman" panose="02020603050405020304" pitchFamily="18" charset="0"/>
              </a:rPr>
              <a:t>If a class implements multiple interfaces, or an interface extends multiple interfaces, it is known as multiple inheritance.</a:t>
            </a:r>
            <a:endParaRPr lang="en-IN" sz="2400" dirty="0">
              <a:effectLst/>
              <a:ea typeface="Times New Roman" panose="02020603050405020304" pitchFamily="18" charset="0"/>
            </a:endParaRPr>
          </a:p>
          <a:p>
            <a:pPr marL="0" indent="0" algn="just">
              <a:buNone/>
            </a:pPr>
            <a:endParaRPr lang="en-IN" sz="2400" dirty="0"/>
          </a:p>
        </p:txBody>
      </p:sp>
      <p:pic>
        <p:nvPicPr>
          <p:cNvPr id="4" name="Picture 3">
            <a:extLst>
              <a:ext uri="{FF2B5EF4-FFF2-40B4-BE49-F238E27FC236}">
                <a16:creationId xmlns:a16="http://schemas.microsoft.com/office/drawing/2014/main" id="{A47E008F-8335-480A-AAFC-91CAAC1C4F43}"/>
              </a:ext>
            </a:extLst>
          </p:cNvPr>
          <p:cNvPicPr/>
          <p:nvPr/>
        </p:nvPicPr>
        <p:blipFill>
          <a:blip r:embed="rId2"/>
          <a:stretch>
            <a:fillRect/>
          </a:stretch>
        </p:blipFill>
        <p:spPr>
          <a:xfrm>
            <a:off x="2690812" y="3429000"/>
            <a:ext cx="6810375" cy="3019424"/>
          </a:xfrm>
          <a:prstGeom prst="rect">
            <a:avLst/>
          </a:prstGeom>
        </p:spPr>
      </p:pic>
    </p:spTree>
    <p:extLst>
      <p:ext uri="{BB962C8B-B14F-4D97-AF65-F5344CB8AC3E}">
        <p14:creationId xmlns:p14="http://schemas.microsoft.com/office/powerpoint/2010/main" val="402785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A33C8D-AA6B-4B1D-A138-BDEA59084F7A}"/>
              </a:ext>
            </a:extLst>
          </p:cNvPr>
          <p:cNvSpPr txBox="1"/>
          <p:nvPr/>
        </p:nvSpPr>
        <p:spPr>
          <a:xfrm>
            <a:off x="523875" y="845820"/>
            <a:ext cx="6096000" cy="3416320"/>
          </a:xfrm>
          <a:prstGeom prst="rect">
            <a:avLst/>
          </a:prstGeom>
          <a:noFill/>
        </p:spPr>
        <p:txBody>
          <a:bodyPr wrap="square">
            <a:spAutoFit/>
          </a:bodyPr>
          <a:lstStyle/>
          <a:p>
            <a:r>
              <a:rPr lang="en-IN" sz="2400" dirty="0"/>
              <a:t>interface Printable</a:t>
            </a:r>
          </a:p>
          <a:p>
            <a:r>
              <a:rPr lang="en-IN" sz="2400" dirty="0"/>
              <a:t>{  </a:t>
            </a:r>
          </a:p>
          <a:p>
            <a:r>
              <a:rPr lang="en-IN" sz="2400" dirty="0"/>
              <a:t>void print();  </a:t>
            </a:r>
          </a:p>
          <a:p>
            <a:r>
              <a:rPr lang="en-IN" sz="2400" dirty="0"/>
              <a:t>}  </a:t>
            </a:r>
          </a:p>
          <a:p>
            <a:r>
              <a:rPr lang="en-IN" sz="2400" dirty="0"/>
              <a:t>interface Showable</a:t>
            </a:r>
          </a:p>
          <a:p>
            <a:r>
              <a:rPr lang="en-IN" sz="2400" dirty="0"/>
              <a:t>{  </a:t>
            </a:r>
          </a:p>
          <a:p>
            <a:r>
              <a:rPr lang="en-IN" sz="2400" dirty="0"/>
              <a:t>void show();  </a:t>
            </a:r>
          </a:p>
          <a:p>
            <a:r>
              <a:rPr lang="en-IN" sz="2400" dirty="0"/>
              <a:t>}  </a:t>
            </a:r>
          </a:p>
          <a:p>
            <a:endParaRPr lang="en-IN" sz="2400" dirty="0"/>
          </a:p>
        </p:txBody>
      </p:sp>
      <p:sp>
        <p:nvSpPr>
          <p:cNvPr id="6" name="Title 1">
            <a:extLst>
              <a:ext uri="{FF2B5EF4-FFF2-40B4-BE49-F238E27FC236}">
                <a16:creationId xmlns:a16="http://schemas.microsoft.com/office/drawing/2014/main" id="{CC4CF1DA-785E-44B5-8E77-3EA42200AAE5}"/>
              </a:ext>
            </a:extLst>
          </p:cNvPr>
          <p:cNvSpPr>
            <a:spLocks noGrp="1"/>
          </p:cNvSpPr>
          <p:nvPr>
            <p:ph type="title"/>
          </p:nvPr>
        </p:nvSpPr>
        <p:spPr>
          <a:xfrm>
            <a:off x="-3067050" y="-292101"/>
            <a:ext cx="10515600" cy="1325563"/>
          </a:xfrm>
        </p:spPr>
        <p:txBody>
          <a:bodyPr/>
          <a:lstStyle/>
          <a:p>
            <a:r>
              <a:rPr lang="en-US" dirty="0"/>
              <a:t>Interface example </a:t>
            </a:r>
            <a:endParaRPr lang="en-IN" dirty="0"/>
          </a:p>
        </p:txBody>
      </p:sp>
      <p:sp>
        <p:nvSpPr>
          <p:cNvPr id="8" name="TextBox 7">
            <a:extLst>
              <a:ext uri="{FF2B5EF4-FFF2-40B4-BE49-F238E27FC236}">
                <a16:creationId xmlns:a16="http://schemas.microsoft.com/office/drawing/2014/main" id="{DA0ABB0A-D828-4CD1-8841-39D3070BB119}"/>
              </a:ext>
            </a:extLst>
          </p:cNvPr>
          <p:cNvSpPr txBox="1"/>
          <p:nvPr/>
        </p:nvSpPr>
        <p:spPr>
          <a:xfrm>
            <a:off x="4600576" y="370681"/>
            <a:ext cx="7067549" cy="6370975"/>
          </a:xfrm>
          <a:prstGeom prst="rect">
            <a:avLst/>
          </a:prstGeom>
          <a:noFill/>
        </p:spPr>
        <p:txBody>
          <a:bodyPr wrap="square">
            <a:spAutoFit/>
          </a:bodyPr>
          <a:lstStyle/>
          <a:p>
            <a:r>
              <a:rPr lang="en-IN" sz="2400" dirty="0"/>
              <a:t>class TestInterface3 implements Printable, Showable</a:t>
            </a:r>
          </a:p>
          <a:p>
            <a:r>
              <a:rPr lang="en-IN" sz="2400" dirty="0"/>
              <a:t>{  </a:t>
            </a:r>
          </a:p>
          <a:p>
            <a:r>
              <a:rPr lang="en-IN" sz="2400" dirty="0"/>
              <a:t>public void print()</a:t>
            </a:r>
          </a:p>
          <a:p>
            <a:r>
              <a:rPr lang="en-IN" sz="2400" dirty="0"/>
              <a:t>{</a:t>
            </a:r>
          </a:p>
          <a:p>
            <a:r>
              <a:rPr lang="en-IN" sz="2400" dirty="0" err="1"/>
              <a:t>System.out.println</a:t>
            </a:r>
            <a:r>
              <a:rPr lang="en-IN" sz="2400" dirty="0"/>
              <a:t>("Welcome");</a:t>
            </a:r>
          </a:p>
          <a:p>
            <a:r>
              <a:rPr lang="en-IN" sz="2400" dirty="0"/>
              <a:t>}  </a:t>
            </a:r>
          </a:p>
          <a:p>
            <a:r>
              <a:rPr lang="en-IN" sz="2400" dirty="0"/>
              <a:t>public void show()</a:t>
            </a:r>
          </a:p>
          <a:p>
            <a:r>
              <a:rPr lang="en-IN" sz="2400" dirty="0"/>
              <a:t>{</a:t>
            </a:r>
          </a:p>
          <a:p>
            <a:r>
              <a:rPr lang="en-IN" sz="2400" dirty="0" err="1"/>
              <a:t>System.out.println</a:t>
            </a:r>
            <a:r>
              <a:rPr lang="en-IN" sz="2400" dirty="0"/>
              <a:t>("Back");</a:t>
            </a:r>
          </a:p>
          <a:p>
            <a:r>
              <a:rPr lang="en-IN" sz="2400" dirty="0"/>
              <a:t>}  </a:t>
            </a:r>
          </a:p>
          <a:p>
            <a:r>
              <a:rPr lang="en-IN" sz="2400" dirty="0"/>
              <a:t> public static void main(String </a:t>
            </a:r>
            <a:r>
              <a:rPr lang="en-IN" sz="2400" dirty="0" err="1"/>
              <a:t>args</a:t>
            </a:r>
            <a:r>
              <a:rPr lang="en-IN" sz="2400" dirty="0"/>
              <a:t>[])</a:t>
            </a:r>
          </a:p>
          <a:p>
            <a:r>
              <a:rPr lang="en-IN" sz="2400" dirty="0"/>
              <a:t>{  </a:t>
            </a:r>
          </a:p>
          <a:p>
            <a:r>
              <a:rPr lang="en-IN" sz="2400" dirty="0"/>
              <a:t>TestInterface3 </a:t>
            </a:r>
            <a:r>
              <a:rPr lang="en-IN" sz="2400" dirty="0" err="1"/>
              <a:t>obj</a:t>
            </a:r>
            <a:r>
              <a:rPr lang="en-IN" sz="2400" dirty="0"/>
              <a:t> = new TestInterface3();  </a:t>
            </a:r>
          </a:p>
          <a:p>
            <a:r>
              <a:rPr lang="en-IN" sz="2400" dirty="0" err="1"/>
              <a:t>obj.print</a:t>
            </a:r>
            <a:r>
              <a:rPr lang="en-IN" sz="2400" dirty="0"/>
              <a:t>();  </a:t>
            </a:r>
          </a:p>
          <a:p>
            <a:r>
              <a:rPr lang="en-IN" sz="2400" dirty="0" err="1"/>
              <a:t>obj.show</a:t>
            </a:r>
            <a:r>
              <a:rPr lang="en-IN" sz="2400" dirty="0"/>
              <a:t>();  </a:t>
            </a:r>
          </a:p>
          <a:p>
            <a:r>
              <a:rPr lang="en-IN" sz="2400" dirty="0"/>
              <a:t> }  </a:t>
            </a:r>
          </a:p>
          <a:p>
            <a:r>
              <a:rPr lang="en-IN" sz="2400" dirty="0"/>
              <a:t>} </a:t>
            </a:r>
          </a:p>
        </p:txBody>
      </p:sp>
    </p:spTree>
    <p:extLst>
      <p:ext uri="{BB962C8B-B14F-4D97-AF65-F5344CB8AC3E}">
        <p14:creationId xmlns:p14="http://schemas.microsoft.com/office/powerpoint/2010/main" val="259928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A33C8D-AA6B-4B1D-A138-BDEA59084F7A}"/>
              </a:ext>
            </a:extLst>
          </p:cNvPr>
          <p:cNvSpPr txBox="1"/>
          <p:nvPr/>
        </p:nvSpPr>
        <p:spPr>
          <a:xfrm>
            <a:off x="523875" y="845820"/>
            <a:ext cx="6096000" cy="2862322"/>
          </a:xfrm>
          <a:prstGeom prst="rect">
            <a:avLst/>
          </a:prstGeom>
          <a:noFill/>
        </p:spPr>
        <p:txBody>
          <a:bodyPr wrap="square">
            <a:spAutoFit/>
          </a:bodyPr>
          <a:lstStyle/>
          <a:p>
            <a:r>
              <a:rPr lang="en-IN" sz="2000" dirty="0"/>
              <a:t>interface Printable</a:t>
            </a:r>
          </a:p>
          <a:p>
            <a:r>
              <a:rPr lang="en-IN" sz="2000" dirty="0"/>
              <a:t>{  </a:t>
            </a:r>
          </a:p>
          <a:p>
            <a:r>
              <a:rPr lang="en-IN" sz="2000" dirty="0"/>
              <a:t>void print();  </a:t>
            </a:r>
          </a:p>
          <a:p>
            <a:r>
              <a:rPr lang="en-IN" sz="2000" dirty="0"/>
              <a:t>}  </a:t>
            </a:r>
          </a:p>
          <a:p>
            <a:r>
              <a:rPr lang="en-IN" sz="2000" dirty="0"/>
              <a:t>interface Showable</a:t>
            </a:r>
          </a:p>
          <a:p>
            <a:r>
              <a:rPr lang="en-IN" sz="2000" dirty="0"/>
              <a:t>{  </a:t>
            </a:r>
          </a:p>
          <a:p>
            <a:r>
              <a:rPr lang="en-IN" sz="2000" dirty="0"/>
              <a:t>void show();  </a:t>
            </a:r>
          </a:p>
          <a:p>
            <a:r>
              <a:rPr lang="en-IN" sz="2000" dirty="0"/>
              <a:t>}  </a:t>
            </a:r>
          </a:p>
          <a:p>
            <a:endParaRPr lang="en-IN" sz="2000" dirty="0"/>
          </a:p>
        </p:txBody>
      </p:sp>
      <p:sp>
        <p:nvSpPr>
          <p:cNvPr id="6" name="Title 1">
            <a:extLst>
              <a:ext uri="{FF2B5EF4-FFF2-40B4-BE49-F238E27FC236}">
                <a16:creationId xmlns:a16="http://schemas.microsoft.com/office/drawing/2014/main" id="{CC4CF1DA-785E-44B5-8E77-3EA42200AAE5}"/>
              </a:ext>
            </a:extLst>
          </p:cNvPr>
          <p:cNvSpPr>
            <a:spLocks noGrp="1"/>
          </p:cNvSpPr>
          <p:nvPr>
            <p:ph type="title"/>
          </p:nvPr>
        </p:nvSpPr>
        <p:spPr>
          <a:xfrm>
            <a:off x="-3238500" y="-479743"/>
            <a:ext cx="10515600" cy="1325563"/>
          </a:xfrm>
        </p:spPr>
        <p:txBody>
          <a:bodyPr/>
          <a:lstStyle/>
          <a:p>
            <a:r>
              <a:rPr lang="en-US" dirty="0"/>
              <a:t>Interface example </a:t>
            </a:r>
            <a:endParaRPr lang="en-IN" dirty="0"/>
          </a:p>
        </p:txBody>
      </p:sp>
      <p:sp>
        <p:nvSpPr>
          <p:cNvPr id="8" name="TextBox 7">
            <a:extLst>
              <a:ext uri="{FF2B5EF4-FFF2-40B4-BE49-F238E27FC236}">
                <a16:creationId xmlns:a16="http://schemas.microsoft.com/office/drawing/2014/main" id="{DA0ABB0A-D828-4CD1-8841-39D3070BB119}"/>
              </a:ext>
            </a:extLst>
          </p:cNvPr>
          <p:cNvSpPr txBox="1"/>
          <p:nvPr/>
        </p:nvSpPr>
        <p:spPr>
          <a:xfrm>
            <a:off x="5033964" y="369887"/>
            <a:ext cx="7067549" cy="4524315"/>
          </a:xfrm>
          <a:prstGeom prst="rect">
            <a:avLst/>
          </a:prstGeom>
          <a:noFill/>
        </p:spPr>
        <p:txBody>
          <a:bodyPr wrap="square">
            <a:spAutoFit/>
          </a:bodyPr>
          <a:lstStyle/>
          <a:p>
            <a:r>
              <a:rPr lang="en-IN" dirty="0"/>
              <a:t>class TestInterface3 implements Printable, Showable</a:t>
            </a:r>
          </a:p>
          <a:p>
            <a:r>
              <a:rPr lang="en-IN" dirty="0"/>
              <a:t>{  </a:t>
            </a:r>
          </a:p>
          <a:p>
            <a:r>
              <a:rPr lang="en-IN" dirty="0"/>
              <a:t>public void print()</a:t>
            </a:r>
          </a:p>
          <a:p>
            <a:r>
              <a:rPr lang="en-IN" dirty="0"/>
              <a:t>{</a:t>
            </a:r>
          </a:p>
          <a:p>
            <a:r>
              <a:rPr lang="en-IN" dirty="0" err="1"/>
              <a:t>System.out.println</a:t>
            </a:r>
            <a:r>
              <a:rPr lang="en-IN" dirty="0"/>
              <a:t>("Welcome");</a:t>
            </a:r>
          </a:p>
          <a:p>
            <a:r>
              <a:rPr lang="en-IN" dirty="0"/>
              <a:t>}  </a:t>
            </a:r>
          </a:p>
          <a:p>
            <a:r>
              <a:rPr lang="en-IN" dirty="0"/>
              <a:t>public void show()</a:t>
            </a:r>
          </a:p>
          <a:p>
            <a:r>
              <a:rPr lang="en-IN" dirty="0"/>
              <a:t>{</a:t>
            </a:r>
          </a:p>
          <a:p>
            <a:r>
              <a:rPr lang="en-IN" dirty="0" err="1"/>
              <a:t>System.out.println</a:t>
            </a:r>
            <a:r>
              <a:rPr lang="en-IN" dirty="0"/>
              <a:t>("Back");</a:t>
            </a:r>
          </a:p>
          <a:p>
            <a:r>
              <a:rPr lang="en-IN" dirty="0"/>
              <a:t>}  </a:t>
            </a:r>
          </a:p>
          <a:p>
            <a:r>
              <a:rPr lang="en-IN" dirty="0"/>
              <a:t> public static void main(String </a:t>
            </a:r>
            <a:r>
              <a:rPr lang="en-IN" dirty="0" err="1"/>
              <a:t>args</a:t>
            </a:r>
            <a:r>
              <a:rPr lang="en-IN" dirty="0"/>
              <a:t>[])</a:t>
            </a:r>
          </a:p>
          <a:p>
            <a:r>
              <a:rPr lang="en-IN" dirty="0"/>
              <a:t>{  </a:t>
            </a:r>
          </a:p>
          <a:p>
            <a:r>
              <a:rPr lang="en-IN" dirty="0"/>
              <a:t>TestInterface3 </a:t>
            </a:r>
            <a:r>
              <a:rPr lang="en-IN" dirty="0" err="1"/>
              <a:t>obj</a:t>
            </a:r>
            <a:r>
              <a:rPr lang="en-IN" dirty="0"/>
              <a:t> = new TestInterface3();  </a:t>
            </a:r>
          </a:p>
          <a:p>
            <a:r>
              <a:rPr lang="en-IN" dirty="0" err="1"/>
              <a:t>obj.print</a:t>
            </a:r>
            <a:r>
              <a:rPr lang="en-IN" dirty="0"/>
              <a:t>();  </a:t>
            </a:r>
          </a:p>
          <a:p>
            <a:r>
              <a:rPr lang="en-IN" dirty="0" err="1"/>
              <a:t>obj.show</a:t>
            </a:r>
            <a:r>
              <a:rPr lang="en-IN" dirty="0"/>
              <a:t>();  </a:t>
            </a:r>
          </a:p>
          <a:p>
            <a:r>
              <a:rPr lang="en-IN" dirty="0"/>
              <a:t> } } </a:t>
            </a:r>
          </a:p>
        </p:txBody>
      </p:sp>
      <p:pic>
        <p:nvPicPr>
          <p:cNvPr id="3" name="Picture 2">
            <a:extLst>
              <a:ext uri="{FF2B5EF4-FFF2-40B4-BE49-F238E27FC236}">
                <a16:creationId xmlns:a16="http://schemas.microsoft.com/office/drawing/2014/main" id="{4C57630D-89E9-401B-A1A6-2658952C6466}"/>
              </a:ext>
            </a:extLst>
          </p:cNvPr>
          <p:cNvPicPr>
            <a:picLocks noChangeAspect="1"/>
          </p:cNvPicPr>
          <p:nvPr/>
        </p:nvPicPr>
        <p:blipFill>
          <a:blip r:embed="rId2"/>
          <a:stretch>
            <a:fillRect/>
          </a:stretch>
        </p:blipFill>
        <p:spPr>
          <a:xfrm>
            <a:off x="1681162" y="4809867"/>
            <a:ext cx="7153275" cy="1743075"/>
          </a:xfrm>
          <a:prstGeom prst="rect">
            <a:avLst/>
          </a:prstGeom>
        </p:spPr>
      </p:pic>
    </p:spTree>
    <p:extLst>
      <p:ext uri="{BB962C8B-B14F-4D97-AF65-F5344CB8AC3E}">
        <p14:creationId xmlns:p14="http://schemas.microsoft.com/office/powerpoint/2010/main" val="414294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D0A6C5-ABEF-4721-9CFB-D9AC9DAAF6D8}"/>
              </a:ext>
            </a:extLst>
          </p:cNvPr>
          <p:cNvSpPr txBox="1"/>
          <p:nvPr/>
        </p:nvSpPr>
        <p:spPr>
          <a:xfrm>
            <a:off x="5191125" y="305068"/>
            <a:ext cx="6096000" cy="6247864"/>
          </a:xfrm>
          <a:prstGeom prst="rect">
            <a:avLst/>
          </a:prstGeom>
          <a:noFill/>
        </p:spPr>
        <p:txBody>
          <a:bodyPr wrap="square">
            <a:spAutoFit/>
          </a:bodyPr>
          <a:lstStyle/>
          <a:p>
            <a:r>
              <a:rPr lang="en-IN" sz="2000" dirty="0"/>
              <a:t>interface Printable</a:t>
            </a:r>
          </a:p>
          <a:p>
            <a:r>
              <a:rPr lang="en-IN" sz="2000" dirty="0"/>
              <a:t>{  </a:t>
            </a:r>
          </a:p>
          <a:p>
            <a:r>
              <a:rPr lang="en-IN" sz="2000" dirty="0"/>
              <a:t>void print();  </a:t>
            </a:r>
          </a:p>
          <a:p>
            <a:r>
              <a:rPr lang="en-IN" sz="2000" dirty="0"/>
              <a:t>}  </a:t>
            </a:r>
          </a:p>
          <a:p>
            <a:r>
              <a:rPr lang="en-IN" sz="2000" dirty="0"/>
              <a:t>interface Showable</a:t>
            </a:r>
          </a:p>
          <a:p>
            <a:r>
              <a:rPr lang="en-IN" sz="2000" dirty="0"/>
              <a:t>{  </a:t>
            </a:r>
          </a:p>
          <a:p>
            <a:r>
              <a:rPr lang="en-IN" sz="2000" dirty="0"/>
              <a:t>void print();  </a:t>
            </a:r>
          </a:p>
          <a:p>
            <a:r>
              <a:rPr lang="en-IN" sz="2000" dirty="0"/>
              <a:t>}  </a:t>
            </a:r>
          </a:p>
          <a:p>
            <a:r>
              <a:rPr lang="en-IN" sz="2000" dirty="0"/>
              <a:t>class TestInterface4 implements Printable, Showable</a:t>
            </a:r>
          </a:p>
          <a:p>
            <a:r>
              <a:rPr lang="en-IN" sz="2000" dirty="0"/>
              <a:t>{  </a:t>
            </a:r>
          </a:p>
          <a:p>
            <a:r>
              <a:rPr lang="en-IN" sz="2000" dirty="0"/>
              <a:t>public void print()</a:t>
            </a:r>
          </a:p>
          <a:p>
            <a:r>
              <a:rPr lang="en-IN" sz="2000" dirty="0"/>
              <a:t>{</a:t>
            </a:r>
          </a:p>
          <a:p>
            <a:r>
              <a:rPr lang="en-IN" sz="2000" dirty="0" err="1"/>
              <a:t>System.out.println</a:t>
            </a:r>
            <a:r>
              <a:rPr lang="en-IN" sz="2000" dirty="0"/>
              <a:t>("Hello D10A");</a:t>
            </a:r>
          </a:p>
          <a:p>
            <a:r>
              <a:rPr lang="en-IN" sz="2000" dirty="0"/>
              <a:t>}  </a:t>
            </a:r>
          </a:p>
          <a:p>
            <a:r>
              <a:rPr lang="en-IN" sz="2000" dirty="0"/>
              <a:t>public static void main(String </a:t>
            </a:r>
            <a:r>
              <a:rPr lang="en-IN" sz="2000" dirty="0" err="1"/>
              <a:t>args</a:t>
            </a:r>
            <a:r>
              <a:rPr lang="en-IN" sz="2000" dirty="0"/>
              <a:t>[])</a:t>
            </a:r>
          </a:p>
          <a:p>
            <a:r>
              <a:rPr lang="en-IN" sz="2000" dirty="0"/>
              <a:t>{  </a:t>
            </a:r>
          </a:p>
          <a:p>
            <a:r>
              <a:rPr lang="en-IN" sz="2000" dirty="0"/>
              <a:t>TestInterface4 </a:t>
            </a:r>
            <a:r>
              <a:rPr lang="en-IN" sz="2000" dirty="0" err="1"/>
              <a:t>obj</a:t>
            </a:r>
            <a:r>
              <a:rPr lang="en-IN" sz="2000" dirty="0"/>
              <a:t> = new TestInterface4();  </a:t>
            </a:r>
          </a:p>
          <a:p>
            <a:r>
              <a:rPr lang="en-IN" sz="2000" dirty="0" err="1"/>
              <a:t>obj.print</a:t>
            </a:r>
            <a:r>
              <a:rPr lang="en-IN" sz="2000" dirty="0"/>
              <a:t>();  </a:t>
            </a:r>
          </a:p>
          <a:p>
            <a:r>
              <a:rPr lang="en-IN" sz="2000" dirty="0"/>
              <a:t> }  </a:t>
            </a:r>
          </a:p>
          <a:p>
            <a:r>
              <a:rPr lang="en-IN" sz="2000" dirty="0"/>
              <a:t>}  </a:t>
            </a:r>
          </a:p>
        </p:txBody>
      </p:sp>
      <p:sp>
        <p:nvSpPr>
          <p:cNvPr id="6" name="Title 1">
            <a:extLst>
              <a:ext uri="{FF2B5EF4-FFF2-40B4-BE49-F238E27FC236}">
                <a16:creationId xmlns:a16="http://schemas.microsoft.com/office/drawing/2014/main" id="{F40190CC-DA16-4E8E-A9A8-B93E35D7CE67}"/>
              </a:ext>
            </a:extLst>
          </p:cNvPr>
          <p:cNvSpPr>
            <a:spLocks noGrp="1"/>
          </p:cNvSpPr>
          <p:nvPr>
            <p:ph type="title"/>
          </p:nvPr>
        </p:nvSpPr>
        <p:spPr>
          <a:xfrm>
            <a:off x="-2838450" y="-357714"/>
            <a:ext cx="10515600" cy="1325563"/>
          </a:xfrm>
        </p:spPr>
        <p:txBody>
          <a:bodyPr/>
          <a:lstStyle/>
          <a:p>
            <a:r>
              <a:rPr lang="en-US" dirty="0"/>
              <a:t>Interface example </a:t>
            </a:r>
            <a:endParaRPr lang="en-IN" dirty="0"/>
          </a:p>
        </p:txBody>
      </p:sp>
    </p:spTree>
    <p:extLst>
      <p:ext uri="{BB962C8B-B14F-4D97-AF65-F5344CB8AC3E}">
        <p14:creationId xmlns:p14="http://schemas.microsoft.com/office/powerpoint/2010/main" val="15385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D0A6C5-ABEF-4721-9CFB-D9AC9DAAF6D8}"/>
              </a:ext>
            </a:extLst>
          </p:cNvPr>
          <p:cNvSpPr txBox="1"/>
          <p:nvPr/>
        </p:nvSpPr>
        <p:spPr>
          <a:xfrm>
            <a:off x="676275" y="566678"/>
            <a:ext cx="6096000" cy="2862322"/>
          </a:xfrm>
          <a:prstGeom prst="rect">
            <a:avLst/>
          </a:prstGeom>
          <a:noFill/>
        </p:spPr>
        <p:txBody>
          <a:bodyPr wrap="square">
            <a:spAutoFit/>
          </a:bodyPr>
          <a:lstStyle/>
          <a:p>
            <a:r>
              <a:rPr lang="en-IN" sz="2000" dirty="0"/>
              <a:t>interface Printable</a:t>
            </a:r>
          </a:p>
          <a:p>
            <a:r>
              <a:rPr lang="en-IN" sz="2000" dirty="0"/>
              <a:t>{  </a:t>
            </a:r>
          </a:p>
          <a:p>
            <a:r>
              <a:rPr lang="en-IN" sz="2000" dirty="0"/>
              <a:t>void print();  </a:t>
            </a:r>
          </a:p>
          <a:p>
            <a:r>
              <a:rPr lang="en-IN" sz="2000" dirty="0"/>
              <a:t>}  </a:t>
            </a:r>
          </a:p>
          <a:p>
            <a:r>
              <a:rPr lang="en-IN" sz="2000" dirty="0"/>
              <a:t>interface Showable</a:t>
            </a:r>
          </a:p>
          <a:p>
            <a:r>
              <a:rPr lang="en-IN" sz="2000" dirty="0"/>
              <a:t>{  </a:t>
            </a:r>
          </a:p>
          <a:p>
            <a:r>
              <a:rPr lang="en-IN" sz="2000" dirty="0"/>
              <a:t>void print();  </a:t>
            </a:r>
          </a:p>
          <a:p>
            <a:r>
              <a:rPr lang="en-IN" sz="2000" dirty="0"/>
              <a:t>}  </a:t>
            </a:r>
          </a:p>
          <a:p>
            <a:endParaRPr lang="en-IN" sz="2000" dirty="0"/>
          </a:p>
        </p:txBody>
      </p:sp>
      <p:sp>
        <p:nvSpPr>
          <p:cNvPr id="4" name="TextBox 3">
            <a:extLst>
              <a:ext uri="{FF2B5EF4-FFF2-40B4-BE49-F238E27FC236}">
                <a16:creationId xmlns:a16="http://schemas.microsoft.com/office/drawing/2014/main" id="{8753FF0C-3029-4532-9985-F0F32A8CED00}"/>
              </a:ext>
            </a:extLst>
          </p:cNvPr>
          <p:cNvSpPr txBox="1"/>
          <p:nvPr/>
        </p:nvSpPr>
        <p:spPr>
          <a:xfrm>
            <a:off x="4972050" y="274291"/>
            <a:ext cx="6096000" cy="3785652"/>
          </a:xfrm>
          <a:prstGeom prst="rect">
            <a:avLst/>
          </a:prstGeom>
          <a:noFill/>
        </p:spPr>
        <p:txBody>
          <a:bodyPr wrap="square">
            <a:spAutoFit/>
          </a:bodyPr>
          <a:lstStyle/>
          <a:p>
            <a:r>
              <a:rPr lang="en-IN" sz="2000" dirty="0"/>
              <a:t>class TestInterface4 implements Printable, Showable</a:t>
            </a:r>
          </a:p>
          <a:p>
            <a:r>
              <a:rPr lang="en-IN" sz="2000" dirty="0"/>
              <a:t>{  </a:t>
            </a:r>
          </a:p>
          <a:p>
            <a:r>
              <a:rPr lang="en-IN" sz="2000" dirty="0"/>
              <a:t>public void print()</a:t>
            </a:r>
          </a:p>
          <a:p>
            <a:r>
              <a:rPr lang="en-IN" sz="2000" dirty="0"/>
              <a:t>{</a:t>
            </a:r>
          </a:p>
          <a:p>
            <a:r>
              <a:rPr lang="en-IN" sz="2000" dirty="0" err="1"/>
              <a:t>System.out.println</a:t>
            </a:r>
            <a:r>
              <a:rPr lang="en-IN" sz="2000" dirty="0"/>
              <a:t>("Hello D10A");</a:t>
            </a:r>
          </a:p>
          <a:p>
            <a:r>
              <a:rPr lang="en-IN" sz="2000" dirty="0"/>
              <a:t>}  </a:t>
            </a:r>
          </a:p>
          <a:p>
            <a:r>
              <a:rPr lang="en-IN" sz="2000" dirty="0"/>
              <a:t>public static void main(String </a:t>
            </a:r>
            <a:r>
              <a:rPr lang="en-IN" sz="2000" dirty="0" err="1"/>
              <a:t>args</a:t>
            </a:r>
            <a:r>
              <a:rPr lang="en-IN" sz="2000" dirty="0"/>
              <a:t>[])</a:t>
            </a:r>
          </a:p>
          <a:p>
            <a:r>
              <a:rPr lang="en-IN" sz="2000" dirty="0"/>
              <a:t>{  </a:t>
            </a:r>
          </a:p>
          <a:p>
            <a:r>
              <a:rPr lang="en-IN" sz="2000" dirty="0"/>
              <a:t>TestInterface4 </a:t>
            </a:r>
            <a:r>
              <a:rPr lang="en-IN" sz="2000" dirty="0" err="1"/>
              <a:t>obj</a:t>
            </a:r>
            <a:r>
              <a:rPr lang="en-IN" sz="2000" dirty="0"/>
              <a:t> = new TestInterface4();  </a:t>
            </a:r>
          </a:p>
          <a:p>
            <a:r>
              <a:rPr lang="en-IN" sz="2000" dirty="0" err="1"/>
              <a:t>obj.print</a:t>
            </a:r>
            <a:r>
              <a:rPr lang="en-IN" sz="2000" dirty="0"/>
              <a:t>();  </a:t>
            </a:r>
          </a:p>
          <a:p>
            <a:r>
              <a:rPr lang="en-IN" sz="2000" dirty="0"/>
              <a:t> }  </a:t>
            </a:r>
          </a:p>
          <a:p>
            <a:r>
              <a:rPr lang="en-IN" sz="2000" dirty="0"/>
              <a:t>} </a:t>
            </a:r>
          </a:p>
        </p:txBody>
      </p:sp>
      <p:pic>
        <p:nvPicPr>
          <p:cNvPr id="6" name="Picture 5">
            <a:extLst>
              <a:ext uri="{FF2B5EF4-FFF2-40B4-BE49-F238E27FC236}">
                <a16:creationId xmlns:a16="http://schemas.microsoft.com/office/drawing/2014/main" id="{E50C50F8-5669-4C02-A932-7E2CDB63649A}"/>
              </a:ext>
            </a:extLst>
          </p:cNvPr>
          <p:cNvPicPr>
            <a:picLocks noChangeAspect="1"/>
          </p:cNvPicPr>
          <p:nvPr/>
        </p:nvPicPr>
        <p:blipFill>
          <a:blip r:embed="rId2"/>
          <a:stretch>
            <a:fillRect/>
          </a:stretch>
        </p:blipFill>
        <p:spPr>
          <a:xfrm>
            <a:off x="1638300" y="4572000"/>
            <a:ext cx="8244428" cy="1633537"/>
          </a:xfrm>
          <a:prstGeom prst="rect">
            <a:avLst/>
          </a:prstGeom>
        </p:spPr>
      </p:pic>
    </p:spTree>
    <p:extLst>
      <p:ext uri="{BB962C8B-B14F-4D97-AF65-F5344CB8AC3E}">
        <p14:creationId xmlns:p14="http://schemas.microsoft.com/office/powerpoint/2010/main" val="109811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6663-CA06-4246-A230-CB1DD44273FB}"/>
              </a:ext>
            </a:extLst>
          </p:cNvPr>
          <p:cNvSpPr>
            <a:spLocks noGrp="1"/>
          </p:cNvSpPr>
          <p:nvPr>
            <p:ph type="title"/>
          </p:nvPr>
        </p:nvSpPr>
        <p:spPr/>
        <p:txBody>
          <a:bodyPr/>
          <a:lstStyle/>
          <a:p>
            <a:r>
              <a:rPr lang="en-US" dirty="0"/>
              <a:t>Interface Inheritance</a:t>
            </a:r>
            <a:endParaRPr lang="en-IN" dirty="0"/>
          </a:p>
        </p:txBody>
      </p:sp>
      <p:sp>
        <p:nvSpPr>
          <p:cNvPr id="3" name="Content Placeholder 2">
            <a:extLst>
              <a:ext uri="{FF2B5EF4-FFF2-40B4-BE49-F238E27FC236}">
                <a16:creationId xmlns:a16="http://schemas.microsoft.com/office/drawing/2014/main" id="{B9CDDA66-51AD-46E4-A4B6-8FAA5327358D}"/>
              </a:ext>
            </a:extLst>
          </p:cNvPr>
          <p:cNvSpPr>
            <a:spLocks noGrp="1"/>
          </p:cNvSpPr>
          <p:nvPr>
            <p:ph idx="1"/>
          </p:nvPr>
        </p:nvSpPr>
        <p:spPr>
          <a:xfrm>
            <a:off x="838200" y="1587499"/>
            <a:ext cx="10515600" cy="4905375"/>
          </a:xfrm>
        </p:spPr>
        <p:txBody>
          <a:bodyPr>
            <a:noAutofit/>
          </a:bodyPr>
          <a:lstStyle/>
          <a:p>
            <a:pPr algn="just">
              <a:lnSpc>
                <a:spcPct val="115000"/>
              </a:lnSpc>
            </a:pPr>
            <a:r>
              <a:rPr lang="en-US" sz="2400" dirty="0">
                <a:effectLst/>
                <a:ea typeface="Arial" panose="020B0604020202020204" pitchFamily="34" charset="0"/>
              </a:rPr>
              <a:t>A class implements an interface, but one interface extends another interface.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interface Printable</a:t>
            </a:r>
          </a:p>
          <a:p>
            <a:pPr marL="0" indent="0" algn="just">
              <a:lnSpc>
                <a:spcPct val="115000"/>
              </a:lnSpc>
              <a:buNone/>
            </a:pPr>
            <a:r>
              <a:rPr lang="en-US" sz="2400" dirty="0">
                <a:effectLst/>
                <a:highlight>
                  <a:srgbClr val="FFFF00"/>
                </a:highlight>
                <a:ea typeface="Arial" panose="020B0604020202020204" pitchFamily="34" charset="0"/>
              </a:rPr>
              <a:t>{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void print();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a:t>
            </a:r>
            <a:r>
              <a:rPr lang="en-US" sz="2400" dirty="0">
                <a:effectLst/>
                <a:ea typeface="Arial" panose="020B0604020202020204" pitchFamily="34" charset="0"/>
              </a:rPr>
              <a:t>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interface Showable extends Printable</a:t>
            </a:r>
          </a:p>
          <a:p>
            <a:pPr marL="0" indent="0" algn="just">
              <a:lnSpc>
                <a:spcPct val="115000"/>
              </a:lnSpc>
              <a:buNone/>
            </a:pPr>
            <a:r>
              <a:rPr lang="en-US" sz="2400" dirty="0">
                <a:effectLst/>
                <a:highlight>
                  <a:srgbClr val="FFFF00"/>
                </a:highlight>
                <a:ea typeface="Arial" panose="020B0604020202020204" pitchFamily="34" charset="0"/>
              </a:rPr>
              <a:t>{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void show();  </a:t>
            </a:r>
            <a:endParaRPr lang="en-IN" sz="2400" dirty="0">
              <a:effectLst/>
              <a:ea typeface="Arial" panose="020B0604020202020204" pitchFamily="34" charset="0"/>
            </a:endParaRPr>
          </a:p>
          <a:p>
            <a:pPr marL="0" indent="0" algn="just">
              <a:lnSpc>
                <a:spcPct val="115000"/>
              </a:lnSpc>
              <a:buNone/>
            </a:pPr>
            <a:r>
              <a:rPr lang="en-US" sz="2400" dirty="0">
                <a:effectLst/>
                <a:highlight>
                  <a:srgbClr val="FFFF00"/>
                </a:highlight>
                <a:ea typeface="Arial" panose="020B0604020202020204" pitchFamily="34" charset="0"/>
              </a:rPr>
              <a:t>}</a:t>
            </a:r>
            <a:r>
              <a:rPr lang="en-US" sz="2400" dirty="0">
                <a:effectLst/>
                <a:ea typeface="Arial" panose="020B0604020202020204" pitchFamily="34" charset="0"/>
              </a:rPr>
              <a:t>  </a:t>
            </a:r>
            <a:endParaRPr lang="en-IN" sz="2400" dirty="0">
              <a:effectLst/>
              <a:ea typeface="Arial" panose="020B0604020202020204" pitchFamily="34" charset="0"/>
            </a:endParaRPr>
          </a:p>
          <a:p>
            <a:endParaRPr lang="en-IN" sz="2400" dirty="0"/>
          </a:p>
        </p:txBody>
      </p:sp>
    </p:spTree>
    <p:extLst>
      <p:ext uri="{BB962C8B-B14F-4D97-AF65-F5344CB8AC3E}">
        <p14:creationId xmlns:p14="http://schemas.microsoft.com/office/powerpoint/2010/main" val="387961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9546-C516-4F16-9495-43B8F6034B9D}"/>
              </a:ext>
            </a:extLst>
          </p:cNvPr>
          <p:cNvSpPr>
            <a:spLocks noGrp="1"/>
          </p:cNvSpPr>
          <p:nvPr>
            <p:ph type="title"/>
          </p:nvPr>
        </p:nvSpPr>
        <p:spPr/>
        <p:txBody>
          <a:bodyPr/>
          <a:lstStyle/>
          <a:p>
            <a:r>
              <a:rPr lang="en-US" dirty="0"/>
              <a:t>What is an interface?</a:t>
            </a:r>
            <a:endParaRPr lang="en-IN" dirty="0"/>
          </a:p>
        </p:txBody>
      </p:sp>
      <p:sp>
        <p:nvSpPr>
          <p:cNvPr id="3" name="Content Placeholder 2">
            <a:extLst>
              <a:ext uri="{FF2B5EF4-FFF2-40B4-BE49-F238E27FC236}">
                <a16:creationId xmlns:a16="http://schemas.microsoft.com/office/drawing/2014/main" id="{DBE48E33-1EC0-441C-8B40-075A1C85DB45}"/>
              </a:ext>
            </a:extLst>
          </p:cNvPr>
          <p:cNvSpPr>
            <a:spLocks noGrp="1"/>
          </p:cNvSpPr>
          <p:nvPr>
            <p:ph idx="1"/>
          </p:nvPr>
        </p:nvSpPr>
        <p:spPr/>
        <p:txBody>
          <a:bodyPr>
            <a:normAutofit lnSpcReduction="10000"/>
          </a:bodyPr>
          <a:lstStyle/>
          <a:p>
            <a:pPr algn="just"/>
            <a:r>
              <a:rPr lang="en-US" dirty="0"/>
              <a:t>An interface in java is a blueprint of a class. It has static constants and abstract methods.</a:t>
            </a:r>
          </a:p>
          <a:p>
            <a:pPr algn="just"/>
            <a:r>
              <a:rPr lang="en-US" dirty="0"/>
              <a:t>The interface in Java is a mechanism to achieve abstraction. </a:t>
            </a:r>
          </a:p>
          <a:p>
            <a:pPr algn="just"/>
            <a:r>
              <a:rPr lang="en-US" dirty="0"/>
              <a:t>There can be only abstract methods in the Java interface, not method body. </a:t>
            </a:r>
          </a:p>
          <a:p>
            <a:pPr algn="just"/>
            <a:r>
              <a:rPr lang="en-US" dirty="0"/>
              <a:t>It is used to achieve abstraction and multiple inheritance in Java.</a:t>
            </a:r>
          </a:p>
          <a:p>
            <a:pPr algn="just"/>
            <a:r>
              <a:rPr lang="en-US" dirty="0"/>
              <a:t>In other words, you can say that interfaces can have abstract methods and variables. It cannot have a method body.</a:t>
            </a:r>
          </a:p>
          <a:p>
            <a:pPr algn="just"/>
            <a:r>
              <a:rPr lang="en-US" dirty="0"/>
              <a:t>It cannot be instantiated just like the abstract class.</a:t>
            </a:r>
          </a:p>
          <a:p>
            <a:pPr algn="just"/>
            <a:endParaRPr lang="en-IN" dirty="0"/>
          </a:p>
        </p:txBody>
      </p:sp>
    </p:spTree>
    <p:extLst>
      <p:ext uri="{BB962C8B-B14F-4D97-AF65-F5344CB8AC3E}">
        <p14:creationId xmlns:p14="http://schemas.microsoft.com/office/powerpoint/2010/main" val="87753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E3CC85-1064-4E4F-B626-E02972CA555F}"/>
              </a:ext>
            </a:extLst>
          </p:cNvPr>
          <p:cNvSpPr txBox="1"/>
          <p:nvPr/>
        </p:nvSpPr>
        <p:spPr>
          <a:xfrm>
            <a:off x="676275" y="239822"/>
            <a:ext cx="6096000" cy="5909310"/>
          </a:xfrm>
          <a:prstGeom prst="rect">
            <a:avLst/>
          </a:prstGeom>
          <a:noFill/>
        </p:spPr>
        <p:txBody>
          <a:bodyPr wrap="square">
            <a:spAutoFit/>
          </a:bodyPr>
          <a:lstStyle/>
          <a:p>
            <a:r>
              <a:rPr lang="en-IN" sz="2000" b="1" dirty="0"/>
              <a:t>interface Printable</a:t>
            </a:r>
          </a:p>
          <a:p>
            <a:r>
              <a:rPr lang="en-IN" sz="2000" dirty="0"/>
              <a:t>{  </a:t>
            </a:r>
          </a:p>
          <a:p>
            <a:r>
              <a:rPr lang="en-IN" sz="2000" dirty="0"/>
              <a:t>void print();  </a:t>
            </a:r>
          </a:p>
          <a:p>
            <a:r>
              <a:rPr lang="en-IN" sz="2000" dirty="0"/>
              <a:t>}  </a:t>
            </a:r>
          </a:p>
          <a:p>
            <a:r>
              <a:rPr lang="en-IN" sz="2000" b="1" dirty="0"/>
              <a:t>interface Showable extends Printable</a:t>
            </a:r>
          </a:p>
          <a:p>
            <a:r>
              <a:rPr lang="en-IN" sz="2000" dirty="0"/>
              <a:t>{  </a:t>
            </a:r>
          </a:p>
          <a:p>
            <a:r>
              <a:rPr lang="en-IN" sz="2000" dirty="0"/>
              <a:t>void show();  </a:t>
            </a:r>
          </a:p>
          <a:p>
            <a:r>
              <a:rPr lang="en-IN" sz="2000" dirty="0"/>
              <a:t>}  </a:t>
            </a:r>
          </a:p>
          <a:p>
            <a:r>
              <a:rPr lang="en-IN" sz="2000" b="1" dirty="0"/>
              <a:t>class TestInterface5 implements Showable</a:t>
            </a:r>
          </a:p>
          <a:p>
            <a:r>
              <a:rPr lang="en-IN" sz="2000" dirty="0"/>
              <a:t>{  </a:t>
            </a:r>
          </a:p>
          <a:p>
            <a:r>
              <a:rPr lang="en-IN" sz="2000" dirty="0"/>
              <a:t>public void print()</a:t>
            </a:r>
          </a:p>
          <a:p>
            <a:r>
              <a:rPr lang="en-IN" sz="2000" dirty="0"/>
              <a:t>{</a:t>
            </a:r>
          </a:p>
          <a:p>
            <a:r>
              <a:rPr lang="en-IN" sz="2000" dirty="0" err="1"/>
              <a:t>System.out.println</a:t>
            </a:r>
            <a:r>
              <a:rPr lang="en-IN" sz="2000" dirty="0"/>
              <a:t>("WELCOME TO VESIT");</a:t>
            </a:r>
          </a:p>
          <a:p>
            <a:r>
              <a:rPr lang="en-IN" sz="2000" dirty="0"/>
              <a:t>}  </a:t>
            </a:r>
          </a:p>
          <a:p>
            <a:r>
              <a:rPr lang="en-IN" sz="2000" dirty="0"/>
              <a:t>public void show()</a:t>
            </a:r>
          </a:p>
          <a:p>
            <a:r>
              <a:rPr lang="en-IN" sz="2000" dirty="0"/>
              <a:t>{</a:t>
            </a:r>
          </a:p>
          <a:p>
            <a:r>
              <a:rPr lang="en-IN" sz="2000" dirty="0" err="1"/>
              <a:t>System.out.println</a:t>
            </a:r>
            <a:r>
              <a:rPr lang="en-IN" sz="2000" dirty="0"/>
              <a:t>("INFT DEPARTMENT");</a:t>
            </a:r>
          </a:p>
          <a:p>
            <a:r>
              <a:rPr lang="en-IN" sz="2000" dirty="0"/>
              <a:t>}  </a:t>
            </a:r>
          </a:p>
          <a:p>
            <a:endParaRPr lang="en-IN" sz="2000" dirty="0"/>
          </a:p>
        </p:txBody>
      </p:sp>
      <p:sp>
        <p:nvSpPr>
          <p:cNvPr id="7" name="TextBox 6">
            <a:extLst>
              <a:ext uri="{FF2B5EF4-FFF2-40B4-BE49-F238E27FC236}">
                <a16:creationId xmlns:a16="http://schemas.microsoft.com/office/drawing/2014/main" id="{AC02F403-6F6E-4FCB-A719-AC2475B09E99}"/>
              </a:ext>
            </a:extLst>
          </p:cNvPr>
          <p:cNvSpPr txBox="1"/>
          <p:nvPr/>
        </p:nvSpPr>
        <p:spPr>
          <a:xfrm>
            <a:off x="5962650" y="0"/>
            <a:ext cx="6096000" cy="2554545"/>
          </a:xfrm>
          <a:prstGeom prst="rect">
            <a:avLst/>
          </a:prstGeom>
          <a:noFill/>
        </p:spPr>
        <p:txBody>
          <a:bodyPr wrap="square">
            <a:spAutoFit/>
          </a:bodyPr>
          <a:lstStyle/>
          <a:p>
            <a:r>
              <a:rPr lang="en-IN" sz="2000" dirty="0"/>
              <a:t> </a:t>
            </a:r>
          </a:p>
          <a:p>
            <a:r>
              <a:rPr lang="en-IN" sz="2000" dirty="0"/>
              <a:t>public static void main(String </a:t>
            </a:r>
            <a:r>
              <a:rPr lang="en-IN" sz="2000" dirty="0" err="1"/>
              <a:t>args</a:t>
            </a:r>
            <a:r>
              <a:rPr lang="en-IN" sz="2000" dirty="0"/>
              <a:t>[])</a:t>
            </a:r>
          </a:p>
          <a:p>
            <a:r>
              <a:rPr lang="en-IN" sz="2000" dirty="0"/>
              <a:t>{  </a:t>
            </a:r>
          </a:p>
          <a:p>
            <a:r>
              <a:rPr lang="en-IN" sz="2000" dirty="0"/>
              <a:t>TestInterface5 </a:t>
            </a:r>
            <a:r>
              <a:rPr lang="en-IN" sz="2000" dirty="0" err="1"/>
              <a:t>obj</a:t>
            </a:r>
            <a:r>
              <a:rPr lang="en-IN" sz="2000" dirty="0"/>
              <a:t> = new TestInterface5();  </a:t>
            </a:r>
          </a:p>
          <a:p>
            <a:r>
              <a:rPr lang="en-IN" sz="2000" dirty="0" err="1"/>
              <a:t>obj.print</a:t>
            </a:r>
            <a:r>
              <a:rPr lang="en-IN" sz="2000" dirty="0"/>
              <a:t>();  </a:t>
            </a:r>
          </a:p>
          <a:p>
            <a:r>
              <a:rPr lang="en-IN" sz="2000" dirty="0" err="1"/>
              <a:t>obj.show</a:t>
            </a:r>
            <a:r>
              <a:rPr lang="en-IN" sz="2000" dirty="0"/>
              <a:t>();  </a:t>
            </a:r>
          </a:p>
          <a:p>
            <a:r>
              <a:rPr lang="en-IN" sz="2000" dirty="0"/>
              <a:t> }  </a:t>
            </a:r>
          </a:p>
          <a:p>
            <a:r>
              <a:rPr lang="en-IN" sz="2000" dirty="0"/>
              <a:t>} </a:t>
            </a:r>
          </a:p>
        </p:txBody>
      </p:sp>
    </p:spTree>
    <p:extLst>
      <p:ext uri="{BB962C8B-B14F-4D97-AF65-F5344CB8AC3E}">
        <p14:creationId xmlns:p14="http://schemas.microsoft.com/office/powerpoint/2010/main" val="169253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E3CC85-1064-4E4F-B626-E02972CA555F}"/>
              </a:ext>
            </a:extLst>
          </p:cNvPr>
          <p:cNvSpPr txBox="1"/>
          <p:nvPr/>
        </p:nvSpPr>
        <p:spPr>
          <a:xfrm>
            <a:off x="676275" y="239822"/>
            <a:ext cx="6096000" cy="5909310"/>
          </a:xfrm>
          <a:prstGeom prst="rect">
            <a:avLst/>
          </a:prstGeom>
          <a:noFill/>
        </p:spPr>
        <p:txBody>
          <a:bodyPr wrap="square">
            <a:spAutoFit/>
          </a:bodyPr>
          <a:lstStyle/>
          <a:p>
            <a:r>
              <a:rPr lang="en-IN" sz="2000" b="1" dirty="0"/>
              <a:t>interface Printable</a:t>
            </a:r>
          </a:p>
          <a:p>
            <a:r>
              <a:rPr lang="en-IN" sz="2000" dirty="0"/>
              <a:t>{  </a:t>
            </a:r>
          </a:p>
          <a:p>
            <a:r>
              <a:rPr lang="en-IN" sz="2000" dirty="0"/>
              <a:t>void print();  </a:t>
            </a:r>
          </a:p>
          <a:p>
            <a:r>
              <a:rPr lang="en-IN" sz="2000" dirty="0"/>
              <a:t>}  </a:t>
            </a:r>
          </a:p>
          <a:p>
            <a:r>
              <a:rPr lang="en-IN" sz="2000" b="1" dirty="0"/>
              <a:t>interface Showable extends Printable</a:t>
            </a:r>
          </a:p>
          <a:p>
            <a:r>
              <a:rPr lang="en-IN" sz="2000" dirty="0"/>
              <a:t>{  </a:t>
            </a:r>
          </a:p>
          <a:p>
            <a:r>
              <a:rPr lang="en-IN" sz="2000" dirty="0"/>
              <a:t>void show();  </a:t>
            </a:r>
          </a:p>
          <a:p>
            <a:r>
              <a:rPr lang="en-IN" sz="2000" dirty="0"/>
              <a:t>}  </a:t>
            </a:r>
          </a:p>
          <a:p>
            <a:r>
              <a:rPr lang="en-IN" sz="2000" b="1" dirty="0"/>
              <a:t>class TestInterface5 implements Showable</a:t>
            </a:r>
          </a:p>
          <a:p>
            <a:r>
              <a:rPr lang="en-IN" sz="2000" dirty="0"/>
              <a:t>{  </a:t>
            </a:r>
          </a:p>
          <a:p>
            <a:r>
              <a:rPr lang="en-IN" sz="2000" dirty="0"/>
              <a:t>public void print()</a:t>
            </a:r>
          </a:p>
          <a:p>
            <a:r>
              <a:rPr lang="en-IN" sz="2000" dirty="0"/>
              <a:t>{</a:t>
            </a:r>
          </a:p>
          <a:p>
            <a:r>
              <a:rPr lang="en-IN" sz="2000" dirty="0" err="1"/>
              <a:t>System.out.println</a:t>
            </a:r>
            <a:r>
              <a:rPr lang="en-IN" sz="2000" dirty="0"/>
              <a:t>("WELCOME TO VESIT");</a:t>
            </a:r>
          </a:p>
          <a:p>
            <a:r>
              <a:rPr lang="en-IN" sz="2000" dirty="0"/>
              <a:t>}  </a:t>
            </a:r>
          </a:p>
          <a:p>
            <a:r>
              <a:rPr lang="en-IN" sz="2000" dirty="0"/>
              <a:t>public void show()</a:t>
            </a:r>
          </a:p>
          <a:p>
            <a:r>
              <a:rPr lang="en-IN" sz="2000" dirty="0"/>
              <a:t>{</a:t>
            </a:r>
          </a:p>
          <a:p>
            <a:r>
              <a:rPr lang="en-IN" sz="2000" dirty="0" err="1"/>
              <a:t>System.out.println</a:t>
            </a:r>
            <a:r>
              <a:rPr lang="en-IN" sz="2000" dirty="0"/>
              <a:t>("INFT DEPARTMENT");</a:t>
            </a:r>
          </a:p>
          <a:p>
            <a:r>
              <a:rPr lang="en-IN" sz="2000" dirty="0"/>
              <a:t>}  </a:t>
            </a:r>
          </a:p>
          <a:p>
            <a:endParaRPr lang="en-IN" sz="2000" dirty="0"/>
          </a:p>
        </p:txBody>
      </p:sp>
      <p:sp>
        <p:nvSpPr>
          <p:cNvPr id="7" name="TextBox 6">
            <a:extLst>
              <a:ext uri="{FF2B5EF4-FFF2-40B4-BE49-F238E27FC236}">
                <a16:creationId xmlns:a16="http://schemas.microsoft.com/office/drawing/2014/main" id="{AC02F403-6F6E-4FCB-A719-AC2475B09E99}"/>
              </a:ext>
            </a:extLst>
          </p:cNvPr>
          <p:cNvSpPr txBox="1"/>
          <p:nvPr/>
        </p:nvSpPr>
        <p:spPr>
          <a:xfrm>
            <a:off x="5962650" y="0"/>
            <a:ext cx="6096000" cy="2554545"/>
          </a:xfrm>
          <a:prstGeom prst="rect">
            <a:avLst/>
          </a:prstGeom>
          <a:noFill/>
        </p:spPr>
        <p:txBody>
          <a:bodyPr wrap="square">
            <a:spAutoFit/>
          </a:bodyPr>
          <a:lstStyle/>
          <a:p>
            <a:r>
              <a:rPr lang="en-IN" sz="2000" dirty="0"/>
              <a:t> </a:t>
            </a:r>
          </a:p>
          <a:p>
            <a:r>
              <a:rPr lang="en-IN" sz="2000" dirty="0"/>
              <a:t>public static void main(String </a:t>
            </a:r>
            <a:r>
              <a:rPr lang="en-IN" sz="2000" dirty="0" err="1"/>
              <a:t>args</a:t>
            </a:r>
            <a:r>
              <a:rPr lang="en-IN" sz="2000" dirty="0"/>
              <a:t>[])</a:t>
            </a:r>
          </a:p>
          <a:p>
            <a:r>
              <a:rPr lang="en-IN" sz="2000" dirty="0"/>
              <a:t>{  </a:t>
            </a:r>
          </a:p>
          <a:p>
            <a:r>
              <a:rPr lang="en-IN" sz="2000" dirty="0"/>
              <a:t>TestInterface5 </a:t>
            </a:r>
            <a:r>
              <a:rPr lang="en-IN" sz="2000" dirty="0" err="1"/>
              <a:t>obj</a:t>
            </a:r>
            <a:r>
              <a:rPr lang="en-IN" sz="2000" dirty="0"/>
              <a:t> = new TestInterface5();  </a:t>
            </a:r>
          </a:p>
          <a:p>
            <a:r>
              <a:rPr lang="en-IN" sz="2000" dirty="0" err="1"/>
              <a:t>obj.print</a:t>
            </a:r>
            <a:r>
              <a:rPr lang="en-IN" sz="2000" dirty="0"/>
              <a:t>();  </a:t>
            </a:r>
          </a:p>
          <a:p>
            <a:r>
              <a:rPr lang="en-IN" sz="2000" dirty="0" err="1"/>
              <a:t>obj.show</a:t>
            </a:r>
            <a:r>
              <a:rPr lang="en-IN" sz="2000" dirty="0"/>
              <a:t>();  </a:t>
            </a:r>
          </a:p>
          <a:p>
            <a:r>
              <a:rPr lang="en-IN" sz="2000" dirty="0"/>
              <a:t> }  </a:t>
            </a:r>
          </a:p>
          <a:p>
            <a:r>
              <a:rPr lang="en-IN" sz="2000" dirty="0"/>
              <a:t>} </a:t>
            </a:r>
          </a:p>
        </p:txBody>
      </p:sp>
      <p:pic>
        <p:nvPicPr>
          <p:cNvPr id="3" name="Picture 2">
            <a:extLst>
              <a:ext uri="{FF2B5EF4-FFF2-40B4-BE49-F238E27FC236}">
                <a16:creationId xmlns:a16="http://schemas.microsoft.com/office/drawing/2014/main" id="{3268B464-95C0-4E60-B89A-F3C9B6B7E320}"/>
              </a:ext>
            </a:extLst>
          </p:cNvPr>
          <p:cNvPicPr>
            <a:picLocks noChangeAspect="1"/>
          </p:cNvPicPr>
          <p:nvPr/>
        </p:nvPicPr>
        <p:blipFill>
          <a:blip r:embed="rId2"/>
          <a:stretch>
            <a:fillRect/>
          </a:stretch>
        </p:blipFill>
        <p:spPr>
          <a:xfrm>
            <a:off x="5131569" y="4853135"/>
            <a:ext cx="7031856" cy="1765043"/>
          </a:xfrm>
          <a:prstGeom prst="rect">
            <a:avLst/>
          </a:prstGeom>
        </p:spPr>
      </p:pic>
    </p:spTree>
    <p:extLst>
      <p:ext uri="{BB962C8B-B14F-4D97-AF65-F5344CB8AC3E}">
        <p14:creationId xmlns:p14="http://schemas.microsoft.com/office/powerpoint/2010/main" val="3639090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0AF400-61A5-4E64-8EB9-31CE77A407C3}"/>
              </a:ext>
            </a:extLst>
          </p:cNvPr>
          <p:cNvSpPr txBox="1"/>
          <p:nvPr/>
        </p:nvSpPr>
        <p:spPr>
          <a:xfrm>
            <a:off x="828675" y="1420922"/>
            <a:ext cx="6096000" cy="4801314"/>
          </a:xfrm>
          <a:prstGeom prst="rect">
            <a:avLst/>
          </a:prstGeom>
          <a:noFill/>
        </p:spPr>
        <p:txBody>
          <a:bodyPr wrap="square">
            <a:spAutoFit/>
          </a:bodyPr>
          <a:lstStyle/>
          <a:p>
            <a:r>
              <a:rPr lang="en-IN" dirty="0"/>
              <a:t>interface Printable{  </a:t>
            </a:r>
          </a:p>
          <a:p>
            <a:r>
              <a:rPr lang="en-IN" dirty="0"/>
              <a:t>void print();  </a:t>
            </a:r>
          </a:p>
          <a:p>
            <a:r>
              <a:rPr lang="en-IN" dirty="0"/>
              <a:t>}  </a:t>
            </a:r>
          </a:p>
          <a:p>
            <a:r>
              <a:rPr lang="en-IN" dirty="0"/>
              <a:t>interface Showable extends Printable{  </a:t>
            </a:r>
          </a:p>
          <a:p>
            <a:r>
              <a:rPr lang="en-IN" dirty="0"/>
              <a:t>private void show();  </a:t>
            </a:r>
          </a:p>
          <a:p>
            <a:r>
              <a:rPr lang="en-IN" dirty="0"/>
              <a:t>}  </a:t>
            </a:r>
          </a:p>
          <a:p>
            <a:r>
              <a:rPr lang="en-IN" dirty="0"/>
              <a:t>class TestInterface5 implements Printable</a:t>
            </a:r>
          </a:p>
          <a:p>
            <a:r>
              <a:rPr lang="en-IN" dirty="0"/>
              <a:t>{  </a:t>
            </a:r>
          </a:p>
          <a:p>
            <a:r>
              <a:rPr lang="en-IN" dirty="0"/>
              <a:t>public void print()</a:t>
            </a:r>
          </a:p>
          <a:p>
            <a:r>
              <a:rPr lang="en-IN" dirty="0"/>
              <a:t>{</a:t>
            </a:r>
          </a:p>
          <a:p>
            <a:r>
              <a:rPr lang="en-IN" dirty="0" err="1"/>
              <a:t>System.out.println</a:t>
            </a:r>
            <a:r>
              <a:rPr lang="en-IN" dirty="0"/>
              <a:t>("WELCOME TO VESIT");</a:t>
            </a:r>
          </a:p>
          <a:p>
            <a:r>
              <a:rPr lang="en-IN" dirty="0"/>
              <a:t>}  </a:t>
            </a:r>
          </a:p>
          <a:p>
            <a:r>
              <a:rPr lang="en-IN" dirty="0"/>
              <a:t>public void show()</a:t>
            </a:r>
          </a:p>
          <a:p>
            <a:r>
              <a:rPr lang="en-IN" dirty="0"/>
              <a:t>{</a:t>
            </a:r>
          </a:p>
          <a:p>
            <a:r>
              <a:rPr lang="en-IN" dirty="0" err="1"/>
              <a:t>System.out.println</a:t>
            </a:r>
            <a:r>
              <a:rPr lang="en-IN" dirty="0"/>
              <a:t>("INFT DEPARTMENT");</a:t>
            </a:r>
          </a:p>
          <a:p>
            <a:r>
              <a:rPr lang="en-IN" dirty="0"/>
              <a:t>}  </a:t>
            </a:r>
          </a:p>
          <a:p>
            <a:r>
              <a:rPr lang="en-IN" dirty="0"/>
              <a:t>  </a:t>
            </a:r>
          </a:p>
        </p:txBody>
      </p:sp>
      <p:sp>
        <p:nvSpPr>
          <p:cNvPr id="7" name="TextBox 6">
            <a:extLst>
              <a:ext uri="{FF2B5EF4-FFF2-40B4-BE49-F238E27FC236}">
                <a16:creationId xmlns:a16="http://schemas.microsoft.com/office/drawing/2014/main" id="{2255D242-184F-49B7-A286-FF12109FE67E}"/>
              </a:ext>
            </a:extLst>
          </p:cNvPr>
          <p:cNvSpPr txBox="1"/>
          <p:nvPr/>
        </p:nvSpPr>
        <p:spPr>
          <a:xfrm>
            <a:off x="5791200" y="941338"/>
            <a:ext cx="6096000" cy="2308324"/>
          </a:xfrm>
          <a:prstGeom prst="rect">
            <a:avLst/>
          </a:prstGeom>
          <a:noFill/>
        </p:spPr>
        <p:txBody>
          <a:bodyPr wrap="square">
            <a:spAutoFit/>
          </a:bodyPr>
          <a:lstStyle/>
          <a:p>
            <a:endParaRPr lang="en-IN" dirty="0"/>
          </a:p>
          <a:p>
            <a:r>
              <a:rPr lang="en-IN" dirty="0"/>
              <a:t>public static void main(String </a:t>
            </a:r>
            <a:r>
              <a:rPr lang="en-IN" dirty="0" err="1"/>
              <a:t>args</a:t>
            </a:r>
            <a:r>
              <a:rPr lang="en-IN" dirty="0"/>
              <a:t>[])</a:t>
            </a:r>
          </a:p>
          <a:p>
            <a:r>
              <a:rPr lang="en-IN" dirty="0"/>
              <a:t>{  </a:t>
            </a:r>
          </a:p>
          <a:p>
            <a:r>
              <a:rPr lang="en-IN" dirty="0"/>
              <a:t>TestInterface5 </a:t>
            </a:r>
            <a:r>
              <a:rPr lang="en-IN" dirty="0" err="1"/>
              <a:t>obj</a:t>
            </a:r>
            <a:r>
              <a:rPr lang="en-IN" dirty="0"/>
              <a:t> = new TestInterface5();  </a:t>
            </a:r>
          </a:p>
          <a:p>
            <a:r>
              <a:rPr lang="en-IN" dirty="0" err="1"/>
              <a:t>obj.print</a:t>
            </a:r>
            <a:r>
              <a:rPr lang="en-IN" dirty="0"/>
              <a:t>();  </a:t>
            </a:r>
          </a:p>
          <a:p>
            <a:r>
              <a:rPr lang="en-IN" dirty="0" err="1"/>
              <a:t>obj.show</a:t>
            </a:r>
            <a:r>
              <a:rPr lang="en-IN" dirty="0"/>
              <a:t>();  </a:t>
            </a:r>
          </a:p>
          <a:p>
            <a:r>
              <a:rPr lang="en-IN" dirty="0"/>
              <a:t> }  </a:t>
            </a:r>
          </a:p>
          <a:p>
            <a:r>
              <a:rPr lang="en-IN" dirty="0"/>
              <a:t>} </a:t>
            </a:r>
          </a:p>
        </p:txBody>
      </p:sp>
    </p:spTree>
    <p:extLst>
      <p:ext uri="{BB962C8B-B14F-4D97-AF65-F5344CB8AC3E}">
        <p14:creationId xmlns:p14="http://schemas.microsoft.com/office/powerpoint/2010/main" val="320912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0AF400-61A5-4E64-8EB9-31CE77A407C3}"/>
              </a:ext>
            </a:extLst>
          </p:cNvPr>
          <p:cNvSpPr txBox="1"/>
          <p:nvPr/>
        </p:nvSpPr>
        <p:spPr>
          <a:xfrm>
            <a:off x="1028700" y="630347"/>
            <a:ext cx="6096000" cy="4801314"/>
          </a:xfrm>
          <a:prstGeom prst="rect">
            <a:avLst/>
          </a:prstGeom>
          <a:noFill/>
        </p:spPr>
        <p:txBody>
          <a:bodyPr wrap="square">
            <a:spAutoFit/>
          </a:bodyPr>
          <a:lstStyle/>
          <a:p>
            <a:r>
              <a:rPr lang="en-IN" dirty="0"/>
              <a:t>interface Printable{  </a:t>
            </a:r>
          </a:p>
          <a:p>
            <a:r>
              <a:rPr lang="en-IN" dirty="0"/>
              <a:t>void print();  </a:t>
            </a:r>
          </a:p>
          <a:p>
            <a:r>
              <a:rPr lang="en-IN" dirty="0"/>
              <a:t>}  </a:t>
            </a:r>
          </a:p>
          <a:p>
            <a:r>
              <a:rPr lang="en-IN" dirty="0"/>
              <a:t>interface Showable extends Printable{  </a:t>
            </a:r>
          </a:p>
          <a:p>
            <a:r>
              <a:rPr lang="en-IN" b="1" dirty="0"/>
              <a:t>private</a:t>
            </a:r>
            <a:r>
              <a:rPr lang="en-IN" dirty="0"/>
              <a:t> void show();  </a:t>
            </a:r>
          </a:p>
          <a:p>
            <a:r>
              <a:rPr lang="en-IN" dirty="0"/>
              <a:t>}  </a:t>
            </a:r>
          </a:p>
          <a:p>
            <a:r>
              <a:rPr lang="en-IN" dirty="0"/>
              <a:t>class TestInterface5 implements Printable</a:t>
            </a:r>
          </a:p>
          <a:p>
            <a:r>
              <a:rPr lang="en-IN" dirty="0"/>
              <a:t>{  </a:t>
            </a:r>
          </a:p>
          <a:p>
            <a:r>
              <a:rPr lang="en-IN" dirty="0"/>
              <a:t>public void print()</a:t>
            </a:r>
          </a:p>
          <a:p>
            <a:r>
              <a:rPr lang="en-IN" dirty="0"/>
              <a:t>{</a:t>
            </a:r>
          </a:p>
          <a:p>
            <a:r>
              <a:rPr lang="en-IN" dirty="0" err="1"/>
              <a:t>System.out.println</a:t>
            </a:r>
            <a:r>
              <a:rPr lang="en-IN" dirty="0"/>
              <a:t>("WELCOME TO VESIT");</a:t>
            </a:r>
          </a:p>
          <a:p>
            <a:r>
              <a:rPr lang="en-IN" dirty="0"/>
              <a:t>}  </a:t>
            </a:r>
          </a:p>
          <a:p>
            <a:r>
              <a:rPr lang="en-IN" dirty="0"/>
              <a:t>public void show()</a:t>
            </a:r>
          </a:p>
          <a:p>
            <a:r>
              <a:rPr lang="en-IN" dirty="0"/>
              <a:t>{</a:t>
            </a:r>
          </a:p>
          <a:p>
            <a:r>
              <a:rPr lang="en-IN" dirty="0" err="1"/>
              <a:t>System.out.println</a:t>
            </a:r>
            <a:r>
              <a:rPr lang="en-IN" dirty="0"/>
              <a:t>("INFT DEPARTMENT");</a:t>
            </a:r>
          </a:p>
          <a:p>
            <a:r>
              <a:rPr lang="en-IN" dirty="0"/>
              <a:t>}  </a:t>
            </a:r>
          </a:p>
          <a:p>
            <a:r>
              <a:rPr lang="en-IN" dirty="0"/>
              <a:t>  </a:t>
            </a:r>
          </a:p>
        </p:txBody>
      </p:sp>
      <p:sp>
        <p:nvSpPr>
          <p:cNvPr id="7" name="TextBox 6">
            <a:extLst>
              <a:ext uri="{FF2B5EF4-FFF2-40B4-BE49-F238E27FC236}">
                <a16:creationId xmlns:a16="http://schemas.microsoft.com/office/drawing/2014/main" id="{2255D242-184F-49B7-A286-FF12109FE67E}"/>
              </a:ext>
            </a:extLst>
          </p:cNvPr>
          <p:cNvSpPr txBox="1"/>
          <p:nvPr/>
        </p:nvSpPr>
        <p:spPr>
          <a:xfrm>
            <a:off x="5972175" y="420589"/>
            <a:ext cx="6096000" cy="2308324"/>
          </a:xfrm>
          <a:prstGeom prst="rect">
            <a:avLst/>
          </a:prstGeom>
          <a:noFill/>
        </p:spPr>
        <p:txBody>
          <a:bodyPr wrap="square">
            <a:spAutoFit/>
          </a:bodyPr>
          <a:lstStyle/>
          <a:p>
            <a:endParaRPr lang="en-IN" dirty="0"/>
          </a:p>
          <a:p>
            <a:r>
              <a:rPr lang="en-IN" dirty="0"/>
              <a:t>public static void main(String </a:t>
            </a:r>
            <a:r>
              <a:rPr lang="en-IN" dirty="0" err="1"/>
              <a:t>args</a:t>
            </a:r>
            <a:r>
              <a:rPr lang="en-IN" dirty="0"/>
              <a:t>[])</a:t>
            </a:r>
          </a:p>
          <a:p>
            <a:r>
              <a:rPr lang="en-IN" dirty="0"/>
              <a:t>{  </a:t>
            </a:r>
          </a:p>
          <a:p>
            <a:r>
              <a:rPr lang="en-IN" dirty="0"/>
              <a:t>TestInterface5 </a:t>
            </a:r>
            <a:r>
              <a:rPr lang="en-IN" dirty="0" err="1"/>
              <a:t>obj</a:t>
            </a:r>
            <a:r>
              <a:rPr lang="en-IN" dirty="0"/>
              <a:t> = new TestInterface5();  </a:t>
            </a:r>
          </a:p>
          <a:p>
            <a:r>
              <a:rPr lang="en-IN" dirty="0" err="1"/>
              <a:t>obj.print</a:t>
            </a:r>
            <a:r>
              <a:rPr lang="en-IN" dirty="0"/>
              <a:t>();  </a:t>
            </a:r>
          </a:p>
          <a:p>
            <a:r>
              <a:rPr lang="en-IN" dirty="0" err="1"/>
              <a:t>obj.show</a:t>
            </a:r>
            <a:r>
              <a:rPr lang="en-IN" dirty="0"/>
              <a:t>();  </a:t>
            </a:r>
          </a:p>
          <a:p>
            <a:r>
              <a:rPr lang="en-IN" dirty="0"/>
              <a:t> }  </a:t>
            </a:r>
          </a:p>
          <a:p>
            <a:r>
              <a:rPr lang="en-IN" dirty="0"/>
              <a:t>} </a:t>
            </a:r>
          </a:p>
        </p:txBody>
      </p:sp>
      <p:pic>
        <p:nvPicPr>
          <p:cNvPr id="3" name="Picture 2">
            <a:extLst>
              <a:ext uri="{FF2B5EF4-FFF2-40B4-BE49-F238E27FC236}">
                <a16:creationId xmlns:a16="http://schemas.microsoft.com/office/drawing/2014/main" id="{D5D9D532-34FA-406D-85E3-6C117E83E325}"/>
              </a:ext>
            </a:extLst>
          </p:cNvPr>
          <p:cNvPicPr>
            <a:picLocks noChangeAspect="1"/>
          </p:cNvPicPr>
          <p:nvPr/>
        </p:nvPicPr>
        <p:blipFill>
          <a:blip r:embed="rId2"/>
          <a:stretch>
            <a:fillRect/>
          </a:stretch>
        </p:blipFill>
        <p:spPr>
          <a:xfrm>
            <a:off x="2190750" y="4827478"/>
            <a:ext cx="7391400" cy="1809750"/>
          </a:xfrm>
          <a:prstGeom prst="rect">
            <a:avLst/>
          </a:prstGeom>
        </p:spPr>
      </p:pic>
    </p:spTree>
    <p:extLst>
      <p:ext uri="{BB962C8B-B14F-4D97-AF65-F5344CB8AC3E}">
        <p14:creationId xmlns:p14="http://schemas.microsoft.com/office/powerpoint/2010/main" val="95654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0D58-1BAE-49D2-85A5-F143077B9EFE}"/>
              </a:ext>
            </a:extLst>
          </p:cNvPr>
          <p:cNvSpPr>
            <a:spLocks noGrp="1"/>
          </p:cNvSpPr>
          <p:nvPr>
            <p:ph type="title"/>
          </p:nvPr>
        </p:nvSpPr>
        <p:spPr/>
        <p:txBody>
          <a:bodyPr>
            <a:normAutofit/>
          </a:bodyPr>
          <a:lstStyle/>
          <a:p>
            <a:r>
              <a:rPr lang="en-US" sz="7200" b="1" dirty="0">
                <a:solidFill>
                  <a:srgbClr val="FF6699"/>
                </a:solidFill>
              </a:rPr>
              <a:t>Thank You!!!</a:t>
            </a:r>
            <a:endParaRPr lang="en-IN" sz="7200" b="1" dirty="0">
              <a:solidFill>
                <a:srgbClr val="FF6699"/>
              </a:solidFill>
            </a:endParaRPr>
          </a:p>
        </p:txBody>
      </p:sp>
    </p:spTree>
    <p:extLst>
      <p:ext uri="{BB962C8B-B14F-4D97-AF65-F5344CB8AC3E}">
        <p14:creationId xmlns:p14="http://schemas.microsoft.com/office/powerpoint/2010/main" val="203054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84FD-21B2-448F-80B1-B3CCCBB5F1B3}"/>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90D2FB8A-C772-49D4-B2AB-DA4176D05148}"/>
              </a:ext>
            </a:extLst>
          </p:cNvPr>
          <p:cNvSpPr>
            <a:spLocks noGrp="1"/>
          </p:cNvSpPr>
          <p:nvPr>
            <p:ph idx="1"/>
          </p:nvPr>
        </p:nvSpPr>
        <p:spPr>
          <a:xfrm>
            <a:off x="838200" y="1825624"/>
            <a:ext cx="10515600" cy="4518025"/>
          </a:xfrm>
        </p:spPr>
        <p:txBody>
          <a:bodyPr>
            <a:noAutofit/>
          </a:bodyPr>
          <a:lstStyle/>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Like </a:t>
            </a:r>
            <a:r>
              <a:rPr lang="en-US" b="1" dirty="0">
                <a:solidFill>
                  <a:srgbClr val="000000"/>
                </a:solidFill>
                <a:effectLst/>
                <a:ea typeface="Times New Roman" panose="02020603050405020304" pitchFamily="18" charset="0"/>
                <a:cs typeface="Times New Roman" panose="02020603050405020304" pitchFamily="18" charset="0"/>
              </a:rPr>
              <a:t>abstract classes</a:t>
            </a:r>
            <a:r>
              <a:rPr lang="en-US" dirty="0">
                <a:solidFill>
                  <a:srgbClr val="000000"/>
                </a:solidFill>
                <a:effectLst/>
                <a:ea typeface="Times New Roman" panose="02020603050405020304" pitchFamily="18" charset="0"/>
                <a:cs typeface="Times New Roman" panose="02020603050405020304" pitchFamily="18" charset="0"/>
              </a:rPr>
              <a:t>, interfaces </a:t>
            </a:r>
            <a:r>
              <a:rPr lang="en-US" b="1" dirty="0">
                <a:solidFill>
                  <a:srgbClr val="000000"/>
                </a:solidFill>
                <a:effectLst/>
                <a:ea typeface="Times New Roman" panose="02020603050405020304" pitchFamily="18" charset="0"/>
                <a:cs typeface="Times New Roman" panose="02020603050405020304" pitchFamily="18" charset="0"/>
              </a:rPr>
              <a:t>cannot</a:t>
            </a:r>
            <a:r>
              <a:rPr lang="en-US" dirty="0">
                <a:solidFill>
                  <a:srgbClr val="000000"/>
                </a:solidFill>
                <a:effectLst/>
                <a:ea typeface="Times New Roman" panose="02020603050405020304" pitchFamily="18" charset="0"/>
                <a:cs typeface="Times New Roman" panose="02020603050405020304" pitchFamily="18" charset="0"/>
              </a:rPr>
              <a:t> be used to create objects </a:t>
            </a:r>
            <a:endParaRPr lang="en-IN" dirty="0">
              <a:solidFill>
                <a:srgbClr val="000000"/>
              </a:solidFill>
              <a:effectLst/>
              <a:ea typeface="Arial" panose="020B0604020202020204" pitchFamily="34" charset="0"/>
            </a:endParaRPr>
          </a:p>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Interface methods do not have a body</a:t>
            </a:r>
            <a:endParaRPr lang="en-IN" dirty="0">
              <a:solidFill>
                <a:srgbClr val="000000"/>
              </a:solidFill>
              <a:effectLst/>
              <a:ea typeface="Arial" panose="020B0604020202020204" pitchFamily="34" charset="0"/>
            </a:endParaRPr>
          </a:p>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On implementation of an interface, you must override all of its methods</a:t>
            </a:r>
            <a:endParaRPr lang="en-IN" dirty="0">
              <a:solidFill>
                <a:srgbClr val="000000"/>
              </a:solidFill>
              <a:effectLst/>
              <a:ea typeface="Arial" panose="020B0604020202020204" pitchFamily="34" charset="0"/>
            </a:endParaRPr>
          </a:p>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Interface methods are by default </a:t>
            </a:r>
            <a:r>
              <a:rPr lang="en-US" dirty="0">
                <a:solidFill>
                  <a:srgbClr val="DC143C"/>
                </a:solidFill>
                <a:effectLst/>
                <a:ea typeface="Times New Roman" panose="02020603050405020304" pitchFamily="18" charset="0"/>
                <a:cs typeface="Consolas" panose="020B0609020204030204" pitchFamily="49" charset="0"/>
              </a:rPr>
              <a:t>abstract</a:t>
            </a:r>
            <a:r>
              <a:rPr lang="en-US" dirty="0">
                <a:solidFill>
                  <a:srgbClr val="000000"/>
                </a:solidFill>
                <a:effectLst/>
                <a:ea typeface="Times New Roman" panose="02020603050405020304" pitchFamily="18" charset="0"/>
                <a:cs typeface="Times New Roman" panose="02020603050405020304" pitchFamily="18" charset="0"/>
              </a:rPr>
              <a:t> and </a:t>
            </a:r>
            <a:r>
              <a:rPr lang="en-US" dirty="0">
                <a:solidFill>
                  <a:srgbClr val="DC143C"/>
                </a:solidFill>
                <a:effectLst/>
                <a:ea typeface="Times New Roman" panose="02020603050405020304" pitchFamily="18" charset="0"/>
                <a:cs typeface="Consolas" panose="020B0609020204030204" pitchFamily="49" charset="0"/>
              </a:rPr>
              <a:t>public</a:t>
            </a:r>
            <a:endParaRPr lang="en-IN" dirty="0">
              <a:solidFill>
                <a:srgbClr val="000000"/>
              </a:solidFill>
              <a:effectLst/>
              <a:ea typeface="Arial" panose="020B0604020202020204" pitchFamily="34" charset="0"/>
            </a:endParaRPr>
          </a:p>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Interface data members are by default </a:t>
            </a:r>
            <a:r>
              <a:rPr lang="en-US" dirty="0">
                <a:solidFill>
                  <a:srgbClr val="DC143C"/>
                </a:solidFill>
                <a:effectLst/>
                <a:ea typeface="Times New Roman" panose="02020603050405020304" pitchFamily="18" charset="0"/>
                <a:cs typeface="Consolas" panose="020B0609020204030204" pitchFamily="49" charset="0"/>
              </a:rPr>
              <a:t>public</a:t>
            </a:r>
            <a:r>
              <a:rPr lang="en-US" dirty="0">
                <a:solidFill>
                  <a:srgbClr val="000000"/>
                </a:solidFill>
                <a:effectLst/>
                <a:ea typeface="Times New Roman" panose="02020603050405020304" pitchFamily="18" charset="0"/>
                <a:cs typeface="Times New Roman" panose="02020603050405020304" pitchFamily="18" charset="0"/>
              </a:rPr>
              <a:t>, </a:t>
            </a:r>
            <a:r>
              <a:rPr lang="en-US" dirty="0">
                <a:solidFill>
                  <a:srgbClr val="DC143C"/>
                </a:solidFill>
                <a:effectLst/>
                <a:ea typeface="Times New Roman" panose="02020603050405020304" pitchFamily="18" charset="0"/>
                <a:cs typeface="Consolas" panose="020B0609020204030204" pitchFamily="49" charset="0"/>
              </a:rPr>
              <a:t>static</a:t>
            </a:r>
            <a:r>
              <a:rPr lang="en-US" dirty="0">
                <a:solidFill>
                  <a:srgbClr val="000000"/>
                </a:solidFill>
                <a:effectLst/>
                <a:ea typeface="Times New Roman" panose="02020603050405020304" pitchFamily="18" charset="0"/>
                <a:cs typeface="Times New Roman" panose="02020603050405020304" pitchFamily="18" charset="0"/>
              </a:rPr>
              <a:t> and </a:t>
            </a:r>
            <a:r>
              <a:rPr lang="en-US" dirty="0">
                <a:solidFill>
                  <a:srgbClr val="DC143C"/>
                </a:solidFill>
                <a:effectLst/>
                <a:ea typeface="Times New Roman" panose="02020603050405020304" pitchFamily="18" charset="0"/>
                <a:cs typeface="Consolas" panose="020B0609020204030204" pitchFamily="49" charset="0"/>
              </a:rPr>
              <a:t>final</a:t>
            </a:r>
            <a:endParaRPr lang="en-IN" dirty="0">
              <a:solidFill>
                <a:srgbClr val="000000"/>
              </a:solidFill>
              <a:effectLst/>
              <a:ea typeface="Arial" panose="020B0604020202020204" pitchFamily="34" charset="0"/>
            </a:endParaRPr>
          </a:p>
          <a:p>
            <a:pPr algn="just">
              <a:lnSpc>
                <a:spcPct val="115000"/>
              </a:lnSpc>
              <a:buSzPts val="1000"/>
              <a:buFont typeface="Wingdings" panose="05000000000000000000" pitchFamily="2" charset="2"/>
              <a:buChar char="v"/>
              <a:tabLst>
                <a:tab pos="457200" algn="l"/>
              </a:tabLst>
            </a:pPr>
            <a:r>
              <a:rPr lang="en-US" dirty="0">
                <a:solidFill>
                  <a:srgbClr val="000000"/>
                </a:solidFill>
                <a:effectLst/>
                <a:ea typeface="Times New Roman" panose="02020603050405020304" pitchFamily="18" charset="0"/>
                <a:cs typeface="Times New Roman" panose="02020603050405020304" pitchFamily="18" charset="0"/>
              </a:rPr>
              <a:t>An interface cannot contain a constructor (as it cannot be used to create objects)</a:t>
            </a:r>
            <a:endParaRPr lang="en-IN" dirty="0">
              <a:solidFill>
                <a:srgbClr val="000000"/>
              </a:solidFill>
              <a:effectLst/>
              <a:ea typeface="Arial" panose="020B0604020202020204" pitchFamily="34" charset="0"/>
            </a:endParaRPr>
          </a:p>
          <a:p>
            <a:pPr algn="just">
              <a:buFont typeface="Wingdings" panose="05000000000000000000" pitchFamily="2" charset="2"/>
              <a:buChar char="v"/>
            </a:pPr>
            <a:endParaRPr lang="en-IN" dirty="0"/>
          </a:p>
        </p:txBody>
      </p:sp>
    </p:spTree>
    <p:extLst>
      <p:ext uri="{BB962C8B-B14F-4D97-AF65-F5344CB8AC3E}">
        <p14:creationId xmlns:p14="http://schemas.microsoft.com/office/powerpoint/2010/main" val="45943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D5F3-D12E-4CD6-91BA-E52291D6CFB2}"/>
              </a:ext>
            </a:extLst>
          </p:cNvPr>
          <p:cNvSpPr>
            <a:spLocks noGrp="1"/>
          </p:cNvSpPr>
          <p:nvPr>
            <p:ph type="title"/>
          </p:nvPr>
        </p:nvSpPr>
        <p:spPr/>
        <p:txBody>
          <a:bodyPr>
            <a:normAutofit/>
          </a:bodyPr>
          <a:lstStyle/>
          <a:p>
            <a:r>
              <a:rPr lang="en-US" sz="4400" dirty="0">
                <a:solidFill>
                  <a:srgbClr val="000000"/>
                </a:solidFill>
                <a:effectLst/>
                <a:ea typeface="Times New Roman" panose="02020603050405020304" pitchFamily="18" charset="0"/>
              </a:rPr>
              <a:t>Why And When To Use Interfaces?</a:t>
            </a:r>
            <a:br>
              <a:rPr lang="en-IN" sz="4400" dirty="0">
                <a:effectLst/>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936C0D-19AF-495F-B947-D01CF13D31A8}"/>
              </a:ext>
            </a:extLst>
          </p:cNvPr>
          <p:cNvSpPr>
            <a:spLocks noGrp="1"/>
          </p:cNvSpPr>
          <p:nvPr>
            <p:ph idx="1"/>
          </p:nvPr>
        </p:nvSpPr>
        <p:spPr/>
        <p:txBody>
          <a:bodyPr/>
          <a:lstStyle/>
          <a:p>
            <a:pPr marL="342900" indent="-342900" algn="just">
              <a:buFont typeface="+mj-lt"/>
              <a:buAutoNum type="arabicPeriod"/>
              <a:tabLst>
                <a:tab pos="619125" algn="l"/>
              </a:tabLst>
            </a:pPr>
            <a:r>
              <a:rPr lang="en-US" b="1" dirty="0">
                <a:solidFill>
                  <a:srgbClr val="000000"/>
                </a:solidFill>
                <a:effectLst/>
                <a:ea typeface="Times New Roman" panose="02020603050405020304" pitchFamily="18" charset="0"/>
              </a:rPr>
              <a:t>To achieve security </a:t>
            </a:r>
            <a:r>
              <a:rPr lang="en-US" dirty="0">
                <a:solidFill>
                  <a:srgbClr val="000000"/>
                </a:solidFill>
                <a:effectLst/>
                <a:ea typeface="Times New Roman" panose="02020603050405020304" pitchFamily="18" charset="0"/>
              </a:rPr>
              <a:t>- hide certain details and only show the important details of an object (interface).</a:t>
            </a:r>
            <a:endParaRPr lang="en-IN" dirty="0">
              <a:effectLst/>
              <a:ea typeface="Times New Roman" panose="02020603050405020304" pitchFamily="18" charset="0"/>
            </a:endParaRPr>
          </a:p>
          <a:p>
            <a:pPr marL="342900" indent="-342900" algn="just">
              <a:buFont typeface="+mj-lt"/>
              <a:buAutoNum type="arabicPeriod"/>
              <a:tabLst>
                <a:tab pos="619125" algn="l"/>
              </a:tabLst>
            </a:pPr>
            <a:r>
              <a:rPr lang="en-US" dirty="0">
                <a:solidFill>
                  <a:srgbClr val="000000"/>
                </a:solidFill>
                <a:effectLst/>
                <a:ea typeface="Times New Roman" panose="02020603050405020304" pitchFamily="18" charset="0"/>
              </a:rPr>
              <a:t>Java does not support </a:t>
            </a:r>
            <a:r>
              <a:rPr lang="en-US" b="1" dirty="0">
                <a:solidFill>
                  <a:srgbClr val="000000"/>
                </a:solidFill>
                <a:effectLst/>
                <a:ea typeface="Times New Roman" panose="02020603050405020304" pitchFamily="18" charset="0"/>
              </a:rPr>
              <a:t>"multiple inheritance" </a:t>
            </a:r>
            <a:r>
              <a:rPr lang="en-US" dirty="0">
                <a:solidFill>
                  <a:srgbClr val="000000"/>
                </a:solidFill>
                <a:effectLst/>
                <a:ea typeface="Times New Roman" panose="02020603050405020304" pitchFamily="18" charset="0"/>
              </a:rPr>
              <a:t>(a class can only inherit from one superclass). However, it can be achieved with interfaces, because the class can implement multiple interfaces. </a:t>
            </a:r>
          </a:p>
          <a:p>
            <a:pPr marL="0" indent="0" algn="just">
              <a:buNone/>
              <a:tabLst>
                <a:tab pos="619125" algn="l"/>
              </a:tabLst>
            </a:pPr>
            <a:r>
              <a:rPr lang="en-US" b="1" dirty="0">
                <a:solidFill>
                  <a:srgbClr val="000000"/>
                </a:solidFill>
                <a:effectLst/>
                <a:ea typeface="Times New Roman" panose="02020603050405020304" pitchFamily="18" charset="0"/>
              </a:rPr>
              <a:t>Note:</a:t>
            </a:r>
            <a:r>
              <a:rPr lang="en-US" dirty="0">
                <a:solidFill>
                  <a:srgbClr val="000000"/>
                </a:solidFill>
                <a:effectLst/>
                <a:ea typeface="Times New Roman" panose="02020603050405020304" pitchFamily="18" charset="0"/>
              </a:rPr>
              <a:t> To implement multiple interfaces, separate them with a comma.</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2137708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EE44-6E72-4F9B-AAE0-1CC582DEA7BA}"/>
              </a:ext>
            </a:extLst>
          </p:cNvPr>
          <p:cNvSpPr>
            <a:spLocks noGrp="1"/>
          </p:cNvSpPr>
          <p:nvPr>
            <p:ph type="title"/>
          </p:nvPr>
        </p:nvSpPr>
        <p:spPr/>
        <p:txBody>
          <a:bodyPr/>
          <a:lstStyle/>
          <a:p>
            <a:r>
              <a:rPr lang="en-US" dirty="0"/>
              <a:t>How to declare an interface?</a:t>
            </a:r>
            <a:endParaRPr lang="en-IN" dirty="0"/>
          </a:p>
        </p:txBody>
      </p:sp>
      <p:sp>
        <p:nvSpPr>
          <p:cNvPr id="3" name="Content Placeholder 2">
            <a:extLst>
              <a:ext uri="{FF2B5EF4-FFF2-40B4-BE49-F238E27FC236}">
                <a16:creationId xmlns:a16="http://schemas.microsoft.com/office/drawing/2014/main" id="{2C4A96C1-1FCB-4770-A965-AC23672AAB45}"/>
              </a:ext>
            </a:extLst>
          </p:cNvPr>
          <p:cNvSpPr>
            <a:spLocks noGrp="1"/>
          </p:cNvSpPr>
          <p:nvPr>
            <p:ph idx="1"/>
          </p:nvPr>
        </p:nvSpPr>
        <p:spPr>
          <a:xfrm>
            <a:off x="913775" y="2119443"/>
            <a:ext cx="10364452" cy="4671882"/>
          </a:xfrm>
        </p:spPr>
        <p:txBody>
          <a:bodyPr>
            <a:noAutofit/>
          </a:bodyPr>
          <a:lstStyle/>
          <a:p>
            <a:pPr algn="just">
              <a:tabLst>
                <a:tab pos="619125" algn="l"/>
              </a:tabLst>
            </a:pPr>
            <a:r>
              <a:rPr lang="en-US" dirty="0">
                <a:solidFill>
                  <a:srgbClr val="000000"/>
                </a:solidFill>
                <a:effectLst/>
                <a:ea typeface="Times New Roman" panose="02020603050405020304" pitchFamily="18" charset="0"/>
              </a:rPr>
              <a:t>An interface is declared by using the interface keyword. </a:t>
            </a:r>
          </a:p>
          <a:p>
            <a:pPr algn="just">
              <a:tabLst>
                <a:tab pos="619125" algn="l"/>
              </a:tabLst>
            </a:pPr>
            <a:r>
              <a:rPr lang="en-US" dirty="0">
                <a:solidFill>
                  <a:srgbClr val="000000"/>
                </a:solidFill>
                <a:effectLst/>
                <a:ea typeface="Times New Roman" panose="02020603050405020304" pitchFamily="18" charset="0"/>
              </a:rPr>
              <a:t>It provides total abstraction; means all the methods in an interface are declared with the empty body, and all the fields are public, static and final by default. </a:t>
            </a:r>
          </a:p>
          <a:p>
            <a:pPr algn="just">
              <a:tabLst>
                <a:tab pos="619125" algn="l"/>
              </a:tabLst>
            </a:pPr>
            <a:r>
              <a:rPr lang="en-US" dirty="0">
                <a:solidFill>
                  <a:srgbClr val="000000"/>
                </a:solidFill>
                <a:effectLst/>
                <a:ea typeface="Times New Roman" panose="02020603050405020304" pitchFamily="18" charset="0"/>
              </a:rPr>
              <a:t>A class that implements an interface must implement all the methods declared in the interface.</a:t>
            </a:r>
            <a:endParaRPr lang="en-IN" dirty="0">
              <a:effectLst/>
              <a:ea typeface="Times New Roman" panose="02020603050405020304" pitchFamily="18" charset="0"/>
            </a:endParaRPr>
          </a:p>
          <a:p>
            <a:pPr marL="0" lvl="0" indent="0" algn="just">
              <a:buNone/>
              <a:tabLst>
                <a:tab pos="457200" algn="l"/>
                <a:tab pos="619125" algn="l"/>
              </a:tabLst>
            </a:pPr>
            <a:r>
              <a:rPr lang="en-US" dirty="0">
                <a:solidFill>
                  <a:srgbClr val="000000"/>
                </a:solidFill>
                <a:effectLst/>
                <a:ea typeface="Times New Roman" panose="02020603050405020304" pitchFamily="18" charset="0"/>
              </a:rPr>
              <a:t>Syntax:       </a:t>
            </a:r>
            <a:r>
              <a:rPr lang="en-US" b="1" dirty="0">
                <a:solidFill>
                  <a:srgbClr val="7030A0"/>
                </a:solidFill>
                <a:effectLst/>
                <a:ea typeface="Times New Roman" panose="02020603050405020304" pitchFamily="18" charset="0"/>
              </a:rPr>
              <a:t>interface</a:t>
            </a:r>
            <a:r>
              <a:rPr lang="en-US" dirty="0">
                <a:solidFill>
                  <a:srgbClr val="7030A0"/>
                </a:solidFill>
                <a:effectLst/>
                <a:ea typeface="Times New Roman" panose="02020603050405020304" pitchFamily="18" charset="0"/>
              </a:rPr>
              <a:t> &lt;</a:t>
            </a:r>
            <a:r>
              <a:rPr lang="en-US" dirty="0" err="1">
                <a:solidFill>
                  <a:srgbClr val="7030A0"/>
                </a:solidFill>
                <a:effectLst/>
                <a:ea typeface="Times New Roman" panose="02020603050405020304" pitchFamily="18" charset="0"/>
              </a:rPr>
              <a:t>interface_name</a:t>
            </a:r>
            <a:r>
              <a:rPr lang="en-US" dirty="0">
                <a:solidFill>
                  <a:srgbClr val="7030A0"/>
                </a:solidFill>
                <a:effectLst/>
                <a:ea typeface="Times New Roman" panose="02020603050405020304" pitchFamily="18" charset="0"/>
              </a:rPr>
              <a:t>&gt;</a:t>
            </a:r>
          </a:p>
          <a:p>
            <a:pPr marL="0" lvl="0" indent="0" algn="just">
              <a:buNone/>
              <a:tabLst>
                <a:tab pos="457200" algn="l"/>
                <a:tab pos="619125" algn="l"/>
              </a:tabLst>
            </a:pPr>
            <a:r>
              <a:rPr lang="en-US" dirty="0">
                <a:solidFill>
                  <a:srgbClr val="7030A0"/>
                </a:solidFill>
                <a:effectLst/>
                <a:ea typeface="Times New Roman" panose="02020603050405020304" pitchFamily="18" charset="0"/>
              </a:rPr>
              <a:t>                   {  	// declare constant fields  </a:t>
            </a:r>
            <a:endParaRPr lang="en-IN" dirty="0">
              <a:solidFill>
                <a:srgbClr val="7030A0"/>
              </a:solidFill>
              <a:effectLst/>
              <a:ea typeface="Times New Roman" panose="02020603050405020304" pitchFamily="18" charset="0"/>
            </a:endParaRPr>
          </a:p>
          <a:p>
            <a:pPr marL="0" lvl="0" indent="0" algn="just">
              <a:buNone/>
              <a:tabLst>
                <a:tab pos="457200" algn="l"/>
                <a:tab pos="619125" algn="l"/>
              </a:tabLst>
            </a:pPr>
            <a:r>
              <a:rPr lang="en-US" dirty="0">
                <a:solidFill>
                  <a:srgbClr val="7030A0"/>
                </a:solidFill>
                <a:effectLst/>
                <a:ea typeface="Times New Roman" panose="02020603050405020304" pitchFamily="18" charset="0"/>
              </a:rPr>
              <a:t>    				// declare methods that are abstract by default</a:t>
            </a:r>
            <a:endParaRPr lang="en-IN" dirty="0">
              <a:solidFill>
                <a:srgbClr val="7030A0"/>
              </a:solidFill>
              <a:effectLst/>
              <a:ea typeface="Times New Roman" panose="02020603050405020304" pitchFamily="18" charset="0"/>
            </a:endParaRPr>
          </a:p>
          <a:p>
            <a:pPr marL="0" lvl="0" indent="0" algn="just">
              <a:buNone/>
              <a:tabLst>
                <a:tab pos="457200" algn="l"/>
                <a:tab pos="619125" algn="l"/>
              </a:tabLst>
            </a:pPr>
            <a:r>
              <a:rPr lang="en-US" dirty="0">
                <a:solidFill>
                  <a:srgbClr val="7030A0"/>
                </a:solidFill>
                <a:effectLst/>
                <a:ea typeface="Times New Roman" panose="02020603050405020304" pitchFamily="18" charset="0"/>
              </a:rPr>
              <a:t>			      }  </a:t>
            </a:r>
            <a:endParaRPr lang="en-IN" dirty="0">
              <a:solidFill>
                <a:srgbClr val="7030A0"/>
              </a:solidFill>
              <a:effectLst/>
              <a:ea typeface="Times New Roman" panose="02020603050405020304" pitchFamily="18" charset="0"/>
            </a:endParaRPr>
          </a:p>
          <a:p>
            <a:pPr algn="just">
              <a:tabLst>
                <a:tab pos="619125" algn="l"/>
              </a:tabLst>
            </a:pPr>
            <a:endParaRPr lang="en-IN"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4796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5AC6-2071-4C42-9A3F-5DBF18BB2D4F}"/>
              </a:ext>
            </a:extLst>
          </p:cNvPr>
          <p:cNvSpPr>
            <a:spLocks noGrp="1"/>
          </p:cNvSpPr>
          <p:nvPr>
            <p:ph type="title"/>
          </p:nvPr>
        </p:nvSpPr>
        <p:spPr/>
        <p:txBody>
          <a:bodyPr/>
          <a:lstStyle/>
          <a:p>
            <a:r>
              <a:rPr lang="en-US" dirty="0"/>
              <a:t>What happens at compile time?</a:t>
            </a:r>
            <a:endParaRPr lang="en-IN" dirty="0"/>
          </a:p>
        </p:txBody>
      </p:sp>
      <p:sp>
        <p:nvSpPr>
          <p:cNvPr id="3" name="Content Placeholder 2">
            <a:extLst>
              <a:ext uri="{FF2B5EF4-FFF2-40B4-BE49-F238E27FC236}">
                <a16:creationId xmlns:a16="http://schemas.microsoft.com/office/drawing/2014/main" id="{4301C735-AC13-41E5-9BDC-3B43F6B3F20A}"/>
              </a:ext>
            </a:extLst>
          </p:cNvPr>
          <p:cNvSpPr>
            <a:spLocks noGrp="1"/>
          </p:cNvSpPr>
          <p:nvPr>
            <p:ph idx="1"/>
          </p:nvPr>
        </p:nvSpPr>
        <p:spPr/>
        <p:txBody>
          <a:bodyPr>
            <a:normAutofit/>
          </a:bodyPr>
          <a:lstStyle/>
          <a:p>
            <a:pPr algn="just"/>
            <a:r>
              <a:rPr lang="en-IN" dirty="0">
                <a:solidFill>
                  <a:srgbClr val="000000"/>
                </a:solidFill>
                <a:effectLst/>
                <a:ea typeface="Arial" panose="020B0604020202020204" pitchFamily="34" charset="0"/>
              </a:rPr>
              <a:t>The Java compiler adds public and abstract keywords before the interface method. </a:t>
            </a:r>
          </a:p>
          <a:p>
            <a:pPr algn="just"/>
            <a:r>
              <a:rPr lang="en-IN" dirty="0">
                <a:solidFill>
                  <a:srgbClr val="000000"/>
                </a:solidFill>
                <a:effectLst/>
                <a:ea typeface="Arial" panose="020B0604020202020204" pitchFamily="34" charset="0"/>
              </a:rPr>
              <a:t>Moreover, it adds public, static and final keywords before data members.</a:t>
            </a:r>
            <a:endParaRPr lang="en-IN" dirty="0"/>
          </a:p>
        </p:txBody>
      </p:sp>
      <p:pic>
        <p:nvPicPr>
          <p:cNvPr id="5" name="Picture 4">
            <a:extLst>
              <a:ext uri="{FF2B5EF4-FFF2-40B4-BE49-F238E27FC236}">
                <a16:creationId xmlns:a16="http://schemas.microsoft.com/office/drawing/2014/main" id="{AB037AC0-361C-44EE-A1E1-8C2D017DE37F}"/>
              </a:ext>
            </a:extLst>
          </p:cNvPr>
          <p:cNvPicPr/>
          <p:nvPr/>
        </p:nvPicPr>
        <p:blipFill>
          <a:blip r:embed="rId2"/>
          <a:stretch>
            <a:fillRect/>
          </a:stretch>
        </p:blipFill>
        <p:spPr>
          <a:xfrm>
            <a:off x="2238374" y="3771899"/>
            <a:ext cx="8220075" cy="2181225"/>
          </a:xfrm>
          <a:prstGeom prst="rect">
            <a:avLst/>
          </a:prstGeom>
        </p:spPr>
      </p:pic>
    </p:spTree>
    <p:extLst>
      <p:ext uri="{BB962C8B-B14F-4D97-AF65-F5344CB8AC3E}">
        <p14:creationId xmlns:p14="http://schemas.microsoft.com/office/powerpoint/2010/main" val="88338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C6A0-F80F-4DDA-92D1-61D27042D772}"/>
              </a:ext>
            </a:extLst>
          </p:cNvPr>
          <p:cNvSpPr>
            <a:spLocks noGrp="1"/>
          </p:cNvSpPr>
          <p:nvPr>
            <p:ph type="title"/>
          </p:nvPr>
        </p:nvSpPr>
        <p:spPr/>
        <p:txBody>
          <a:bodyPr/>
          <a:lstStyle/>
          <a:p>
            <a:r>
              <a:rPr lang="en-US" dirty="0"/>
              <a:t>Relationship between class and interface</a:t>
            </a:r>
            <a:endParaRPr lang="en-IN" dirty="0"/>
          </a:p>
        </p:txBody>
      </p:sp>
      <p:pic>
        <p:nvPicPr>
          <p:cNvPr id="4" name="Picture 3">
            <a:extLst>
              <a:ext uri="{FF2B5EF4-FFF2-40B4-BE49-F238E27FC236}">
                <a16:creationId xmlns:a16="http://schemas.microsoft.com/office/drawing/2014/main" id="{B61E5FE9-0137-4CD9-8FCC-9EA3714686D4}"/>
              </a:ext>
            </a:extLst>
          </p:cNvPr>
          <p:cNvPicPr/>
          <p:nvPr/>
        </p:nvPicPr>
        <p:blipFill>
          <a:blip r:embed="rId2"/>
          <a:stretch>
            <a:fillRect/>
          </a:stretch>
        </p:blipFill>
        <p:spPr>
          <a:xfrm>
            <a:off x="2428876" y="2638425"/>
            <a:ext cx="6862762" cy="2952750"/>
          </a:xfrm>
          <a:prstGeom prst="rect">
            <a:avLst/>
          </a:prstGeom>
        </p:spPr>
      </p:pic>
    </p:spTree>
    <p:extLst>
      <p:ext uri="{BB962C8B-B14F-4D97-AF65-F5344CB8AC3E}">
        <p14:creationId xmlns:p14="http://schemas.microsoft.com/office/powerpoint/2010/main" val="181624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55F2-E040-4BE8-99A0-4A6A4160BF45}"/>
              </a:ext>
            </a:extLst>
          </p:cNvPr>
          <p:cNvSpPr>
            <a:spLocks noGrp="1"/>
          </p:cNvSpPr>
          <p:nvPr>
            <p:ph type="title"/>
          </p:nvPr>
        </p:nvSpPr>
        <p:spPr>
          <a:xfrm>
            <a:off x="0" y="-292100"/>
            <a:ext cx="10515600" cy="1325563"/>
          </a:xfrm>
        </p:spPr>
        <p:txBody>
          <a:bodyPr/>
          <a:lstStyle/>
          <a:p>
            <a:r>
              <a:rPr lang="en-US" dirty="0"/>
              <a:t>Interface example </a:t>
            </a:r>
            <a:endParaRPr lang="en-IN" dirty="0"/>
          </a:p>
        </p:txBody>
      </p:sp>
      <p:sp>
        <p:nvSpPr>
          <p:cNvPr id="5" name="TextBox 4">
            <a:extLst>
              <a:ext uri="{FF2B5EF4-FFF2-40B4-BE49-F238E27FC236}">
                <a16:creationId xmlns:a16="http://schemas.microsoft.com/office/drawing/2014/main" id="{D3CEEE66-0117-409E-83B2-A777A4B2A2FC}"/>
              </a:ext>
            </a:extLst>
          </p:cNvPr>
          <p:cNvSpPr txBox="1"/>
          <p:nvPr/>
        </p:nvSpPr>
        <p:spPr>
          <a:xfrm>
            <a:off x="3881438" y="856357"/>
            <a:ext cx="6234112" cy="6001643"/>
          </a:xfrm>
          <a:prstGeom prst="rect">
            <a:avLst/>
          </a:prstGeom>
          <a:noFill/>
        </p:spPr>
        <p:txBody>
          <a:bodyPr wrap="square">
            <a:spAutoFit/>
          </a:bodyPr>
          <a:lstStyle/>
          <a:p>
            <a:r>
              <a:rPr lang="en-IN" sz="2400" b="1" dirty="0"/>
              <a:t>interface</a:t>
            </a:r>
            <a:r>
              <a:rPr lang="en-IN" sz="2400" dirty="0"/>
              <a:t> printable</a:t>
            </a:r>
          </a:p>
          <a:p>
            <a:r>
              <a:rPr lang="en-IN" sz="2400" dirty="0"/>
              <a:t>{  </a:t>
            </a:r>
          </a:p>
          <a:p>
            <a:r>
              <a:rPr lang="en-IN" sz="2400" dirty="0"/>
              <a:t>void print();  </a:t>
            </a:r>
          </a:p>
          <a:p>
            <a:r>
              <a:rPr lang="en-IN" sz="2400" dirty="0"/>
              <a:t>}  </a:t>
            </a:r>
          </a:p>
          <a:p>
            <a:r>
              <a:rPr lang="en-IN" sz="2400" dirty="0"/>
              <a:t>class </a:t>
            </a:r>
            <a:r>
              <a:rPr lang="en-IN" sz="2400" dirty="0" err="1"/>
              <a:t>TestInterface</a:t>
            </a:r>
            <a:r>
              <a:rPr lang="en-IN" sz="2400" dirty="0"/>
              <a:t> </a:t>
            </a:r>
            <a:r>
              <a:rPr lang="en-IN" sz="2400" b="1" dirty="0"/>
              <a:t>implements printable</a:t>
            </a:r>
          </a:p>
          <a:p>
            <a:r>
              <a:rPr lang="en-IN" sz="2400" dirty="0"/>
              <a:t>{  </a:t>
            </a:r>
          </a:p>
          <a:p>
            <a:r>
              <a:rPr lang="en-IN" sz="2400" dirty="0"/>
              <a:t>public void print()</a:t>
            </a:r>
          </a:p>
          <a:p>
            <a:r>
              <a:rPr lang="en-IN" sz="2400" dirty="0"/>
              <a:t>{</a:t>
            </a:r>
          </a:p>
          <a:p>
            <a:r>
              <a:rPr lang="en-IN" sz="2400" dirty="0" err="1"/>
              <a:t>System.out.println</a:t>
            </a:r>
            <a:r>
              <a:rPr lang="en-IN" sz="2400" dirty="0"/>
              <a:t>("Hello");</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err="1"/>
              <a:t>TestInterface</a:t>
            </a:r>
            <a:r>
              <a:rPr lang="en-IN" sz="2400" dirty="0"/>
              <a:t> </a:t>
            </a:r>
            <a:r>
              <a:rPr lang="en-IN" sz="2400" dirty="0" err="1"/>
              <a:t>obj</a:t>
            </a:r>
            <a:r>
              <a:rPr lang="en-IN" sz="2400" dirty="0"/>
              <a:t> = new </a:t>
            </a:r>
            <a:r>
              <a:rPr lang="en-IN" sz="2400" dirty="0" err="1"/>
              <a:t>TestInterface</a:t>
            </a:r>
            <a:r>
              <a:rPr lang="en-IN" sz="2400" dirty="0"/>
              <a:t>();  </a:t>
            </a:r>
          </a:p>
          <a:p>
            <a:r>
              <a:rPr lang="en-IN" sz="2400" dirty="0" err="1"/>
              <a:t>obj.print</a:t>
            </a:r>
            <a:r>
              <a:rPr lang="en-IN" sz="2400" dirty="0"/>
              <a:t>();  </a:t>
            </a:r>
          </a:p>
          <a:p>
            <a:r>
              <a:rPr lang="en-IN" sz="2400" dirty="0"/>
              <a:t> }  </a:t>
            </a:r>
          </a:p>
          <a:p>
            <a:r>
              <a:rPr lang="en-IN" sz="2400" dirty="0"/>
              <a:t>}  </a:t>
            </a:r>
          </a:p>
        </p:txBody>
      </p:sp>
    </p:spTree>
    <p:extLst>
      <p:ext uri="{BB962C8B-B14F-4D97-AF65-F5344CB8AC3E}">
        <p14:creationId xmlns:p14="http://schemas.microsoft.com/office/powerpoint/2010/main" val="61152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CEEE66-0117-409E-83B2-A777A4B2A2FC}"/>
              </a:ext>
            </a:extLst>
          </p:cNvPr>
          <p:cNvSpPr txBox="1"/>
          <p:nvPr/>
        </p:nvSpPr>
        <p:spPr>
          <a:xfrm>
            <a:off x="433388" y="204788"/>
            <a:ext cx="6234112" cy="5262979"/>
          </a:xfrm>
          <a:prstGeom prst="rect">
            <a:avLst/>
          </a:prstGeom>
          <a:noFill/>
        </p:spPr>
        <p:txBody>
          <a:bodyPr wrap="square">
            <a:spAutoFit/>
          </a:bodyPr>
          <a:lstStyle/>
          <a:p>
            <a:r>
              <a:rPr lang="en-IN" sz="2400" dirty="0"/>
              <a:t>interface printable{  </a:t>
            </a:r>
          </a:p>
          <a:p>
            <a:r>
              <a:rPr lang="en-IN" sz="2400" dirty="0"/>
              <a:t>void print();  </a:t>
            </a:r>
          </a:p>
          <a:p>
            <a:r>
              <a:rPr lang="en-IN" sz="2400" dirty="0"/>
              <a:t>}  </a:t>
            </a:r>
          </a:p>
          <a:p>
            <a:r>
              <a:rPr lang="en-IN" sz="2400" dirty="0"/>
              <a:t>class </a:t>
            </a:r>
            <a:r>
              <a:rPr lang="en-IN" sz="2400" dirty="0" err="1"/>
              <a:t>TestInterface</a:t>
            </a:r>
            <a:r>
              <a:rPr lang="en-IN" sz="2400" dirty="0"/>
              <a:t> implements printable{  </a:t>
            </a:r>
          </a:p>
          <a:p>
            <a:r>
              <a:rPr lang="en-IN" sz="2400" dirty="0"/>
              <a:t>public void print()</a:t>
            </a:r>
          </a:p>
          <a:p>
            <a:r>
              <a:rPr lang="en-IN" sz="2400" dirty="0"/>
              <a:t>{</a:t>
            </a:r>
          </a:p>
          <a:p>
            <a:r>
              <a:rPr lang="en-IN" sz="2400" dirty="0" err="1"/>
              <a:t>System.out.println</a:t>
            </a:r>
            <a:r>
              <a:rPr lang="en-IN" sz="2400" dirty="0"/>
              <a:t>("Hello");</a:t>
            </a:r>
          </a:p>
          <a:p>
            <a:r>
              <a:rPr lang="en-IN" sz="2400" dirty="0"/>
              <a:t>}  </a:t>
            </a:r>
          </a:p>
          <a:p>
            <a:r>
              <a:rPr lang="en-IN" sz="2400" dirty="0"/>
              <a:t>public static void main(String </a:t>
            </a:r>
            <a:r>
              <a:rPr lang="en-IN" sz="2400" dirty="0" err="1"/>
              <a:t>args</a:t>
            </a:r>
            <a:r>
              <a:rPr lang="en-IN" sz="2400" dirty="0"/>
              <a:t>[])</a:t>
            </a:r>
          </a:p>
          <a:p>
            <a:r>
              <a:rPr lang="en-IN" sz="2400" dirty="0"/>
              <a:t>{  </a:t>
            </a:r>
          </a:p>
          <a:p>
            <a:r>
              <a:rPr lang="en-IN" sz="2400" dirty="0" err="1"/>
              <a:t>TestInterface</a:t>
            </a:r>
            <a:r>
              <a:rPr lang="en-IN" sz="2400" dirty="0"/>
              <a:t> </a:t>
            </a:r>
            <a:r>
              <a:rPr lang="en-IN" sz="2400" dirty="0" err="1"/>
              <a:t>obj</a:t>
            </a:r>
            <a:r>
              <a:rPr lang="en-IN" sz="2400" dirty="0"/>
              <a:t> = new </a:t>
            </a:r>
            <a:r>
              <a:rPr lang="en-IN" sz="2400" dirty="0" err="1"/>
              <a:t>TestInterface</a:t>
            </a:r>
            <a:r>
              <a:rPr lang="en-IN" sz="2400" dirty="0"/>
              <a:t>();  </a:t>
            </a:r>
          </a:p>
          <a:p>
            <a:r>
              <a:rPr lang="en-IN" sz="2400" dirty="0" err="1"/>
              <a:t>obj.print</a:t>
            </a:r>
            <a:r>
              <a:rPr lang="en-IN" sz="2400" dirty="0"/>
              <a:t>();  </a:t>
            </a:r>
          </a:p>
          <a:p>
            <a:r>
              <a:rPr lang="en-IN" sz="2400" dirty="0"/>
              <a:t> }  </a:t>
            </a:r>
          </a:p>
          <a:p>
            <a:r>
              <a:rPr lang="en-IN" sz="2400" dirty="0"/>
              <a:t>}  </a:t>
            </a:r>
          </a:p>
        </p:txBody>
      </p:sp>
      <p:pic>
        <p:nvPicPr>
          <p:cNvPr id="7" name="Picture 6">
            <a:extLst>
              <a:ext uri="{FF2B5EF4-FFF2-40B4-BE49-F238E27FC236}">
                <a16:creationId xmlns:a16="http://schemas.microsoft.com/office/drawing/2014/main" id="{66401663-E591-43E8-B2F2-2F3DAB178365}"/>
              </a:ext>
            </a:extLst>
          </p:cNvPr>
          <p:cNvPicPr>
            <a:picLocks noChangeAspect="1"/>
          </p:cNvPicPr>
          <p:nvPr/>
        </p:nvPicPr>
        <p:blipFill>
          <a:blip r:embed="rId2"/>
          <a:stretch>
            <a:fillRect/>
          </a:stretch>
        </p:blipFill>
        <p:spPr>
          <a:xfrm>
            <a:off x="3762375" y="4457701"/>
            <a:ext cx="7848496" cy="2005012"/>
          </a:xfrm>
          <a:prstGeom prst="rect">
            <a:avLst/>
          </a:prstGeom>
        </p:spPr>
      </p:pic>
    </p:spTree>
    <p:extLst>
      <p:ext uri="{BB962C8B-B14F-4D97-AF65-F5344CB8AC3E}">
        <p14:creationId xmlns:p14="http://schemas.microsoft.com/office/powerpoint/2010/main" val="8044323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151</TotalTime>
  <Words>1512</Words>
  <Application>Microsoft Office PowerPoint</Application>
  <PresentationFormat>Widescreen</PresentationFormat>
  <Paragraphs>372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Tw Cen MT</vt:lpstr>
      <vt:lpstr>Wingdings</vt:lpstr>
      <vt:lpstr>Droplet</vt:lpstr>
      <vt:lpstr>Interface in JAVA</vt:lpstr>
      <vt:lpstr>What is an interface?</vt:lpstr>
      <vt:lpstr>Points to remember</vt:lpstr>
      <vt:lpstr>Why And When To Use Interfaces? </vt:lpstr>
      <vt:lpstr>How to declare an interface?</vt:lpstr>
      <vt:lpstr>What happens at compile time?</vt:lpstr>
      <vt:lpstr>Relationship between class and interface</vt:lpstr>
      <vt:lpstr>Interface example </vt:lpstr>
      <vt:lpstr>PowerPoint Presentation</vt:lpstr>
      <vt:lpstr>PowerPoint Presentation</vt:lpstr>
      <vt:lpstr>PowerPoint Presentation</vt:lpstr>
      <vt:lpstr>Interface example </vt:lpstr>
      <vt:lpstr>Interface example </vt:lpstr>
      <vt:lpstr>Multiple Inheritance in Java by Interface</vt:lpstr>
      <vt:lpstr>Interface example </vt:lpstr>
      <vt:lpstr>Interface example </vt:lpstr>
      <vt:lpstr>Interface example </vt:lpstr>
      <vt:lpstr>PowerPoint Presentation</vt:lpstr>
      <vt:lpstr>Interface Inheritance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in JAVA</dc:title>
  <dc:creator>dimplebohra@outlook.com</dc:creator>
  <cp:lastModifiedBy>dimplebohra@outlook.com</cp:lastModifiedBy>
  <cp:revision>13</cp:revision>
  <dcterms:created xsi:type="dcterms:W3CDTF">2020-10-13T12:18:52Z</dcterms:created>
  <dcterms:modified xsi:type="dcterms:W3CDTF">2020-10-13T16:55:08Z</dcterms:modified>
</cp:coreProperties>
</file>