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85" r:id="rId3"/>
    <p:sldId id="289" r:id="rId4"/>
    <p:sldId id="290" r:id="rId5"/>
    <p:sldId id="286" r:id="rId6"/>
    <p:sldId id="28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070" autoAdjust="0"/>
  </p:normalViewPr>
  <p:slideViewPr>
    <p:cSldViewPr snapToGrid="0">
      <p:cViewPr varScale="1">
        <p:scale>
          <a:sx n="52" d="100"/>
          <a:sy n="52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9D5D2-1699-479A-BED5-B9232B80984D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AB0E-E0E3-4766-8DEE-13126D045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8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make any static method as synchronized, the lock will be on the class not on object.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2AB0E-E0E3-4766-8DEE-13126D045726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8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Dimple </a:t>
            </a:r>
            <a:r>
              <a:rPr lang="en-US" dirty="0" err="1"/>
              <a:t>Bohra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5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49" y="2491068"/>
            <a:ext cx="2295525" cy="30861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42082" y="2491068"/>
            <a:ext cx="4081182" cy="283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03" y="2491068"/>
            <a:ext cx="1847850" cy="34861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731343" y="5112934"/>
            <a:ext cx="1102659" cy="4168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78668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1) It </a:t>
            </a:r>
            <a:r>
              <a:rPr lang="en-US" sz="2400" b="1" dirty="0"/>
              <a:t>doesn't block the user</a:t>
            </a:r>
            <a:r>
              <a:rPr lang="en-US" sz="2400" dirty="0"/>
              <a:t> because threads are independent and you can perform multiple operations at the same time.</a:t>
            </a:r>
          </a:p>
          <a:p>
            <a:pPr marL="0" indent="0" algn="just">
              <a:buNone/>
            </a:pPr>
            <a:r>
              <a:rPr lang="en-US" sz="2400" dirty="0"/>
              <a:t>2) You </a:t>
            </a:r>
            <a:r>
              <a:rPr lang="en-US" sz="2400" b="1" dirty="0"/>
              <a:t>can perform many operations together, so it saves time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3) Threads are </a:t>
            </a:r>
            <a:r>
              <a:rPr lang="en-US" sz="2400" b="1" dirty="0"/>
              <a:t>independent</a:t>
            </a:r>
            <a:r>
              <a:rPr lang="en-US" sz="2400" dirty="0"/>
              <a:t>, so it doesn't affect other threads if an exception occurs in a single thread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multithreading??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68" y="2348049"/>
            <a:ext cx="6986868" cy="353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multithreading??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509212"/>
            <a:ext cx="6801410" cy="34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777" y="2458855"/>
            <a:ext cx="4784352" cy="33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thread</a:t>
            </a:r>
          </a:p>
        </p:txBody>
      </p:sp>
      <p:pic>
        <p:nvPicPr>
          <p:cNvPr id="4" name="Content Placeholder 3" descr="Java Thread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17" y="2261908"/>
            <a:ext cx="7715611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thread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b="1" dirty="0"/>
              <a:t>New:</a:t>
            </a:r>
            <a:r>
              <a:rPr lang="en-US" sz="2400" dirty="0"/>
              <a:t> In this phase, the thread is created using class "Thread class". It remains in this state till the program starts the thread. It is also known as born thread.</a:t>
            </a:r>
          </a:p>
          <a:p>
            <a:pPr lvl="0" algn="just"/>
            <a:r>
              <a:rPr lang="en-US" sz="2400" b="1" dirty="0"/>
              <a:t>Runnable:</a:t>
            </a:r>
            <a:r>
              <a:rPr lang="en-US" sz="2400" dirty="0"/>
              <a:t> In this page, the instance of the thread is invoked with a start method. The thread control is given to scheduler to finish the execution. It depends on the scheduler, whether to run the thread.</a:t>
            </a:r>
          </a:p>
          <a:p>
            <a:pPr lvl="0" algn="just"/>
            <a:r>
              <a:rPr lang="en-US" sz="2400" b="1" dirty="0"/>
              <a:t>Running:</a:t>
            </a:r>
            <a:r>
              <a:rPr lang="en-US" sz="2400" dirty="0"/>
              <a:t> When the thread starts executing, then the state is changed to "running" state. The scheduler selects one thread from the thread pool, and it starts executing in the application.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90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thread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b="1" dirty="0"/>
              <a:t>Waiting:</a:t>
            </a:r>
            <a:r>
              <a:rPr lang="en-US" sz="2400" dirty="0"/>
              <a:t> This is the state when a thread has to wait. As there multiple threads are running in the application, there is a need for synchronization between threads. Hence, one thread has to wait, till the other thread gets executed. Therefore, this state is referred as waiting state.</a:t>
            </a:r>
          </a:p>
          <a:p>
            <a:pPr lvl="0" algn="just"/>
            <a:r>
              <a:rPr lang="en-US" sz="2400" b="1" dirty="0"/>
              <a:t>Dead:</a:t>
            </a:r>
            <a:r>
              <a:rPr lang="en-US" sz="2400" dirty="0"/>
              <a:t> This is the state when the thread is terminated. The thread is in running state and as soon as it completed processing it is in "dead state".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24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methods associated with  thread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597" y="1968110"/>
            <a:ext cx="7023568" cy="42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6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methods associated with  thread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7" y="1938617"/>
            <a:ext cx="6781521" cy="42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7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multitasking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Multitasking is a process of executing multiple tasks simultaneously. We use multitasking to utilize the CPU. </a:t>
            </a:r>
          </a:p>
          <a:p>
            <a:pPr algn="just"/>
            <a:r>
              <a:rPr lang="en-US" sz="2800" dirty="0"/>
              <a:t>Multitasking can be achieved in two ways: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800" dirty="0"/>
              <a:t>Process-based Multitasking (Multiprocessing)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800" dirty="0"/>
              <a:t>Thread-based Multitasking (Multithreading)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4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Threads can be created by using two mechanisms:</a:t>
            </a:r>
          </a:p>
          <a:p>
            <a:pPr marL="0" indent="0" algn="just">
              <a:buNone/>
            </a:pPr>
            <a:r>
              <a:rPr lang="en-US" sz="2800" dirty="0"/>
              <a:t>1. Extending the Thread class</a:t>
            </a:r>
          </a:p>
          <a:p>
            <a:pPr marL="0" indent="0" algn="just">
              <a:buNone/>
            </a:pPr>
            <a:r>
              <a:rPr lang="en-US" sz="2800" dirty="0"/>
              <a:t>2. Implementing the Runnable Interface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774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class using thread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We create a class that extends the </a:t>
            </a:r>
            <a:r>
              <a:rPr lang="en-US" sz="2400" dirty="0" err="1"/>
              <a:t>java.lang.Thread</a:t>
            </a:r>
            <a:r>
              <a:rPr lang="en-US" sz="2400" dirty="0"/>
              <a:t> class.</a:t>
            </a:r>
          </a:p>
          <a:p>
            <a:pPr lvl="0"/>
            <a:r>
              <a:rPr lang="en-US" sz="2400" dirty="0"/>
              <a:t>This class overrides the run() method available in the Thread class.</a:t>
            </a:r>
          </a:p>
          <a:p>
            <a:pPr lvl="0"/>
            <a:r>
              <a:rPr lang="en-US" sz="2400" dirty="0"/>
              <a:t>A thread begins its life inside run() method. </a:t>
            </a:r>
          </a:p>
          <a:p>
            <a:pPr lvl="0"/>
            <a:r>
              <a:rPr lang="en-US" sz="2400" dirty="0"/>
              <a:t>We create an object of our new class and call start() method to start the execution of a thread. </a:t>
            </a:r>
          </a:p>
          <a:p>
            <a:pPr lvl="0"/>
            <a:r>
              <a:rPr lang="en-US" sz="2400" dirty="0"/>
              <a:t>start() invokes the run() method on the Thread object.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73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905" y="487025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MultithreadingDemo</a:t>
            </a:r>
            <a:r>
              <a:rPr lang="en-US" sz="2400" dirty="0"/>
              <a:t> extends Thread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    public void run() </a:t>
            </a:r>
          </a:p>
          <a:p>
            <a:r>
              <a:rPr lang="en-US" sz="2400" dirty="0"/>
              <a:t>    { </a:t>
            </a:r>
          </a:p>
          <a:p>
            <a:r>
              <a:rPr lang="en-US" sz="2400" dirty="0"/>
              <a:t>        try</a:t>
            </a:r>
          </a:p>
          <a:p>
            <a:r>
              <a:rPr lang="en-US" sz="2400" dirty="0"/>
              <a:t>        { 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System.out.println</a:t>
            </a:r>
            <a:r>
              <a:rPr lang="en-US" sz="2400" dirty="0"/>
              <a:t> ("Thread " +</a:t>
            </a:r>
          </a:p>
          <a:p>
            <a:r>
              <a:rPr lang="en-US" sz="2400" dirty="0"/>
              <a:t>                  </a:t>
            </a:r>
            <a:r>
              <a:rPr lang="en-US" sz="2400" dirty="0" err="1"/>
              <a:t>Thread.currentThread</a:t>
            </a:r>
            <a:r>
              <a:rPr lang="en-US" sz="2400" dirty="0"/>
              <a:t>().</a:t>
            </a:r>
            <a:r>
              <a:rPr lang="en-US" sz="2400" dirty="0" err="1"/>
              <a:t>getId</a:t>
            </a:r>
            <a:r>
              <a:rPr lang="en-US" sz="2400" dirty="0"/>
              <a:t>() + </a:t>
            </a:r>
          </a:p>
          <a:p>
            <a:r>
              <a:rPr lang="en-US" sz="2400" dirty="0"/>
              <a:t>                  " is running"); </a:t>
            </a:r>
          </a:p>
          <a:p>
            <a:r>
              <a:rPr lang="en-US" sz="2400" dirty="0"/>
              <a:t>        } </a:t>
            </a:r>
          </a:p>
          <a:p>
            <a:r>
              <a:rPr lang="en-US" sz="2400" dirty="0"/>
              <a:t>        catch (Exception e) </a:t>
            </a:r>
          </a:p>
          <a:p>
            <a:r>
              <a:rPr lang="en-US" sz="2400" dirty="0"/>
              <a:t>        { 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 ("Exception is caught"); </a:t>
            </a:r>
          </a:p>
          <a:p>
            <a:r>
              <a:rPr lang="en-US" sz="2400" dirty="0"/>
              <a:t>        } </a:t>
            </a:r>
          </a:p>
          <a:p>
            <a:r>
              <a:rPr lang="en-US" sz="2400" dirty="0"/>
              <a:t>    } </a:t>
            </a:r>
          </a:p>
          <a:p>
            <a:r>
              <a:rPr lang="en-US" sz="2400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26624" y="48702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public class Multithread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</a:t>
            </a:r>
          </a:p>
          <a:p>
            <a:r>
              <a:rPr lang="en-US" sz="2400" dirty="0"/>
              <a:t>    {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int</a:t>
            </a:r>
            <a:r>
              <a:rPr lang="en-US" sz="2400" dirty="0"/>
              <a:t> n = 8; // Number of threads </a:t>
            </a:r>
          </a:p>
          <a:p>
            <a:r>
              <a:rPr lang="en-US" sz="2400" dirty="0"/>
              <a:t>        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&lt;8;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r>
              <a:rPr lang="en-US" sz="2400" dirty="0"/>
              <a:t>        { 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MultithreadingDemo</a:t>
            </a:r>
            <a:r>
              <a:rPr lang="en-US" sz="2400" dirty="0"/>
              <a:t> object = new         </a:t>
            </a:r>
            <a:r>
              <a:rPr lang="en-US" sz="2400" dirty="0" err="1"/>
              <a:t>MultithreadingDemo</a:t>
            </a:r>
            <a:r>
              <a:rPr lang="en-US" sz="2400" dirty="0"/>
              <a:t>(); 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object.start</a:t>
            </a:r>
            <a:r>
              <a:rPr lang="en-US" sz="2400" dirty="0"/>
              <a:t>(); </a:t>
            </a:r>
          </a:p>
          <a:p>
            <a:r>
              <a:rPr lang="en-US" sz="2400" dirty="0"/>
              <a:t>        } </a:t>
            </a:r>
          </a:p>
          <a:p>
            <a:r>
              <a:rPr lang="en-US" sz="2400" dirty="0"/>
              <a:t>    }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0149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116" y="4870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MultithreadingDemo</a:t>
            </a:r>
            <a:r>
              <a:rPr lang="en-US" dirty="0"/>
              <a:t> extends Thread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public void run()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try</a:t>
            </a:r>
          </a:p>
          <a:p>
            <a:r>
              <a:rPr lang="en-US" dirty="0"/>
              <a:t>        { </a:t>
            </a:r>
          </a:p>
          <a:p>
            <a:r>
              <a:rPr lang="en-US" dirty="0"/>
              <a:t>          </a:t>
            </a:r>
            <a:r>
              <a:rPr lang="en-US" dirty="0" err="1"/>
              <a:t>System.out.println</a:t>
            </a:r>
            <a:r>
              <a:rPr lang="en-US" dirty="0"/>
              <a:t> ("Thread " +</a:t>
            </a:r>
          </a:p>
          <a:p>
            <a:r>
              <a:rPr lang="en-US" dirty="0"/>
              <a:t>                  </a:t>
            </a: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 + </a:t>
            </a:r>
          </a:p>
          <a:p>
            <a:r>
              <a:rPr lang="en-US" dirty="0"/>
              <a:t>                  " is running"); </a:t>
            </a:r>
          </a:p>
          <a:p>
            <a:r>
              <a:rPr lang="en-US" dirty="0"/>
              <a:t>        } </a:t>
            </a:r>
          </a:p>
          <a:p>
            <a:r>
              <a:rPr lang="en-US" dirty="0"/>
              <a:t>        catch (Exception e) </a:t>
            </a:r>
          </a:p>
          <a:p>
            <a:r>
              <a:rPr lang="en-US" dirty="0"/>
              <a:t>        { 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 ("Exception is caught"); </a:t>
            </a:r>
          </a:p>
          <a:p>
            <a:r>
              <a:rPr lang="en-US" dirty="0"/>
              <a:t>        }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6283" y="48702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Multithread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n = 8; // Number of threads 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&lt;8;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 { </a:t>
            </a:r>
          </a:p>
          <a:p>
            <a:r>
              <a:rPr lang="en-US" dirty="0"/>
              <a:t>         </a:t>
            </a:r>
            <a:r>
              <a:rPr lang="en-US" dirty="0" err="1"/>
              <a:t>MultithreadingDemo</a:t>
            </a:r>
            <a:r>
              <a:rPr lang="en-US" dirty="0"/>
              <a:t> object = new         </a:t>
            </a:r>
            <a:r>
              <a:rPr lang="en-US" dirty="0" err="1"/>
              <a:t>MultithreadingDemo</a:t>
            </a:r>
            <a:r>
              <a:rPr lang="en-US" dirty="0"/>
              <a:t>(); </a:t>
            </a:r>
          </a:p>
          <a:p>
            <a:r>
              <a:rPr lang="en-US" dirty="0"/>
              <a:t>            </a:t>
            </a:r>
            <a:r>
              <a:rPr lang="en-US" dirty="0" err="1"/>
              <a:t>object.start</a:t>
            </a:r>
            <a:r>
              <a:rPr lang="en-US" dirty="0"/>
              <a:t>(); </a:t>
            </a:r>
          </a:p>
          <a:p>
            <a:r>
              <a:rPr lang="en-US" dirty="0"/>
              <a:t>        }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53" y="4451161"/>
            <a:ext cx="6133698" cy="19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41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class using runnable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1. We create a new class which implements </a:t>
            </a:r>
            <a:r>
              <a:rPr lang="en-US" sz="2800" dirty="0" err="1"/>
              <a:t>java.lang.Runnable</a:t>
            </a:r>
            <a:r>
              <a:rPr lang="en-US" sz="2800" dirty="0"/>
              <a:t> interface</a:t>
            </a:r>
          </a:p>
          <a:p>
            <a:pPr marL="0" indent="0" algn="just">
              <a:buNone/>
            </a:pPr>
            <a:r>
              <a:rPr lang="en-US" sz="2800" dirty="0"/>
              <a:t>2. Then we override run() method. </a:t>
            </a:r>
          </a:p>
          <a:p>
            <a:pPr marL="0" indent="0" algn="just">
              <a:buNone/>
            </a:pPr>
            <a:r>
              <a:rPr lang="en-US" sz="2800" dirty="0"/>
              <a:t>3. We instantiate a Thread object and call start() method on this object.</a:t>
            </a:r>
          </a:p>
        </p:txBody>
      </p:sp>
    </p:spTree>
    <p:extLst>
      <p:ext uri="{BB962C8B-B14F-4D97-AF65-F5344CB8AC3E}">
        <p14:creationId xmlns:p14="http://schemas.microsoft.com/office/powerpoint/2010/main" val="37942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58214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MultithreadingDemo</a:t>
            </a:r>
            <a:r>
              <a:rPr lang="en-US" sz="2400" dirty="0"/>
              <a:t> implements Runnable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    public void run() </a:t>
            </a:r>
          </a:p>
          <a:p>
            <a:r>
              <a:rPr lang="en-US" sz="2400" dirty="0"/>
              <a:t>    { </a:t>
            </a:r>
          </a:p>
          <a:p>
            <a:r>
              <a:rPr lang="en-US" sz="2400" dirty="0"/>
              <a:t>        try</a:t>
            </a:r>
          </a:p>
          <a:p>
            <a:r>
              <a:rPr lang="en-US" sz="2400" dirty="0"/>
              <a:t>        { 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 ("Thread " + </a:t>
            </a:r>
          </a:p>
          <a:p>
            <a:r>
              <a:rPr lang="en-US" sz="2400" dirty="0"/>
              <a:t>              </a:t>
            </a:r>
            <a:r>
              <a:rPr lang="en-US" sz="2400" dirty="0" err="1"/>
              <a:t>Thread.currentThread</a:t>
            </a:r>
            <a:r>
              <a:rPr lang="en-US" sz="2400" dirty="0"/>
              <a:t>().</a:t>
            </a:r>
            <a:r>
              <a:rPr lang="en-US" sz="2400" dirty="0" err="1"/>
              <a:t>getName</a:t>
            </a:r>
            <a:r>
              <a:rPr lang="en-US" sz="2400" dirty="0"/>
              <a:t>() + </a:t>
            </a:r>
          </a:p>
          <a:p>
            <a:r>
              <a:rPr lang="en-US" sz="2400" dirty="0"/>
              <a:t>                                " is running"); </a:t>
            </a:r>
          </a:p>
          <a:p>
            <a:r>
              <a:rPr lang="en-US" sz="2400" dirty="0"/>
              <a:t>          } </a:t>
            </a:r>
          </a:p>
          <a:p>
            <a:r>
              <a:rPr lang="en-US" sz="2400" dirty="0"/>
              <a:t>        catch (Exception e) </a:t>
            </a:r>
          </a:p>
          <a:p>
            <a:r>
              <a:rPr lang="en-US" sz="2400" dirty="0"/>
              <a:t>        { 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System.out.println</a:t>
            </a:r>
            <a:r>
              <a:rPr lang="en-US" sz="2400" dirty="0"/>
              <a:t> ("Exception is caught"); </a:t>
            </a:r>
          </a:p>
          <a:p>
            <a:r>
              <a:rPr lang="en-US" sz="2400" dirty="0"/>
              <a:t>        } </a:t>
            </a:r>
          </a:p>
          <a:p>
            <a:r>
              <a:rPr lang="en-US" sz="2400" dirty="0"/>
              <a:t>    } }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751397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Multithread_runnable</a:t>
            </a:r>
            <a:r>
              <a:rPr lang="en-US" sz="2400" dirty="0"/>
              <a:t>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</a:t>
            </a:r>
          </a:p>
          <a:p>
            <a:r>
              <a:rPr lang="en-US" sz="2400" dirty="0"/>
              <a:t>    {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int</a:t>
            </a:r>
            <a:r>
              <a:rPr lang="en-US" sz="2400" dirty="0"/>
              <a:t> n = 8; // Number of threads </a:t>
            </a:r>
          </a:p>
          <a:p>
            <a:r>
              <a:rPr lang="en-US" sz="2400" dirty="0"/>
              <a:t>        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&lt;8;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r>
              <a:rPr lang="en-US" sz="2400" dirty="0"/>
              <a:t>        { </a:t>
            </a:r>
          </a:p>
          <a:p>
            <a:r>
              <a:rPr lang="en-US" sz="2400" dirty="0"/>
              <a:t>            Thread object = new Thread(new </a:t>
            </a:r>
            <a:r>
              <a:rPr lang="en-US" sz="2400" dirty="0" err="1"/>
              <a:t>MultithreadingDemo</a:t>
            </a:r>
            <a:r>
              <a:rPr lang="en-US" sz="2400" dirty="0"/>
              <a:t>()); 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object.start</a:t>
            </a:r>
            <a:r>
              <a:rPr lang="en-US" sz="2400" dirty="0"/>
              <a:t>(); </a:t>
            </a:r>
          </a:p>
          <a:p>
            <a:r>
              <a:rPr lang="en-US" sz="2400" dirty="0"/>
              <a:t>        } </a:t>
            </a:r>
          </a:p>
          <a:p>
            <a:r>
              <a:rPr lang="en-US" sz="2400" dirty="0"/>
              <a:t>    }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1556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51397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MultithreadingDemo</a:t>
            </a:r>
            <a:r>
              <a:rPr lang="en-US" sz="1600" dirty="0"/>
              <a:t> implements Runnable 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    public void run() </a:t>
            </a:r>
          </a:p>
          <a:p>
            <a:r>
              <a:rPr lang="en-US" sz="1600" dirty="0"/>
              <a:t>    { </a:t>
            </a:r>
          </a:p>
          <a:p>
            <a:r>
              <a:rPr lang="en-US" sz="1600" dirty="0"/>
              <a:t>        try</a:t>
            </a:r>
          </a:p>
          <a:p>
            <a:r>
              <a:rPr lang="en-US" sz="1600" dirty="0"/>
              <a:t>        { 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System.out.println</a:t>
            </a:r>
            <a:r>
              <a:rPr lang="en-US" sz="1600" dirty="0"/>
              <a:t> ("Thread " + </a:t>
            </a:r>
          </a:p>
          <a:p>
            <a:r>
              <a:rPr lang="en-US" sz="1600" dirty="0"/>
              <a:t>              </a:t>
            </a:r>
            <a:r>
              <a:rPr lang="en-US" sz="1600" dirty="0" err="1"/>
              <a:t>Thread.currentThread</a:t>
            </a:r>
            <a:r>
              <a:rPr lang="en-US" sz="1600" dirty="0"/>
              <a:t>().</a:t>
            </a:r>
            <a:r>
              <a:rPr lang="en-US" sz="1600" dirty="0" err="1"/>
              <a:t>getName</a:t>
            </a:r>
            <a:r>
              <a:rPr lang="en-US" sz="1600" dirty="0"/>
              <a:t>() + </a:t>
            </a:r>
          </a:p>
          <a:p>
            <a:r>
              <a:rPr lang="en-US" sz="1600" dirty="0"/>
              <a:t>                                " is running"); </a:t>
            </a:r>
          </a:p>
          <a:p>
            <a:r>
              <a:rPr lang="en-US" sz="1600" dirty="0"/>
              <a:t>          } </a:t>
            </a:r>
          </a:p>
          <a:p>
            <a:r>
              <a:rPr lang="en-US" sz="1600" dirty="0"/>
              <a:t>        catch (Exception e) </a:t>
            </a:r>
          </a:p>
          <a:p>
            <a:r>
              <a:rPr lang="en-US" sz="1600" dirty="0"/>
              <a:t>        { 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System.out.println</a:t>
            </a:r>
            <a:r>
              <a:rPr lang="en-US" sz="1600" dirty="0"/>
              <a:t> ("Exception is caught"); </a:t>
            </a:r>
          </a:p>
          <a:p>
            <a:r>
              <a:rPr lang="en-US" sz="1600" dirty="0"/>
              <a:t>        } 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75139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Multithread_runnable</a:t>
            </a:r>
            <a:r>
              <a:rPr lang="en-US" dirty="0"/>
              <a:t>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n = 8; // Number of threads 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&lt;8;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 { </a:t>
            </a:r>
          </a:p>
          <a:p>
            <a:r>
              <a:rPr lang="en-US" dirty="0"/>
              <a:t>            Thread object = new Thread(new </a:t>
            </a:r>
            <a:r>
              <a:rPr lang="en-US" dirty="0" err="1"/>
              <a:t>MultithreadingDemo</a:t>
            </a:r>
            <a:r>
              <a:rPr lang="en-US" dirty="0"/>
              <a:t>()); </a:t>
            </a:r>
          </a:p>
          <a:p>
            <a:r>
              <a:rPr lang="en-US" dirty="0"/>
              <a:t>            </a:t>
            </a:r>
            <a:r>
              <a:rPr lang="en-US" dirty="0" err="1"/>
              <a:t>object.start</a:t>
            </a:r>
            <a:r>
              <a:rPr lang="en-US" dirty="0"/>
              <a:t>(); </a:t>
            </a:r>
          </a:p>
          <a:p>
            <a:r>
              <a:rPr lang="en-US" dirty="0"/>
              <a:t>        }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86" y="4706787"/>
            <a:ext cx="6209496" cy="18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291-CC0B-4702-8E05-2A2C2A4B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class vs runnable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8754-58F5-425E-B1C0-A1A0052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we extend the Thread class, our class cannot extend any other class because Java doesn’t support multiple inheritance. </a:t>
            </a:r>
          </a:p>
          <a:p>
            <a:pPr algn="just"/>
            <a:r>
              <a:rPr lang="en-US" sz="2800" dirty="0"/>
              <a:t>But, if we implement the Runnable interface, our class can still extend other base classes.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283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85F2-CDC3-4E2C-BDEF-6A39E71E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E9A6-E3C5-444A-8DC2-5C138D56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Synchronization in java is the capability to control the access of multiple threads to any shared resource.</a:t>
            </a:r>
          </a:p>
          <a:p>
            <a:pPr algn="just"/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Synchronization is better option where we want to allow only one thread to access the shared resource.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962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FD72-E91E-49C1-9C62-B59E476A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synchronization??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E163-7A36-426F-86C0-A0D150EC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800" b="0" i="0" dirty="0">
                <a:effectLst/>
                <a:latin typeface="Roboto"/>
              </a:rPr>
              <a:t>Multi threaded programs may often come to a situation where multiple threads try to access the same resources and finally produce erroneous and unforeseen results.</a:t>
            </a:r>
          </a:p>
          <a:p>
            <a:pPr algn="just" fontAlgn="base"/>
            <a:r>
              <a:rPr lang="en-US" sz="2800" b="0" i="0" dirty="0">
                <a:effectLst/>
                <a:latin typeface="Roboto"/>
              </a:rPr>
              <a:t>So it needs to be made sure by some synchronization method that only one thread can access the resource at a given point of time.</a:t>
            </a:r>
          </a:p>
          <a:p>
            <a:pPr algn="just" fontAlgn="base"/>
            <a:r>
              <a:rPr lang="en-US" sz="2800" b="0" i="0" dirty="0">
                <a:effectLst/>
                <a:latin typeface="Roboto"/>
              </a:rPr>
              <a:t>Java provides a way of creating threads and synchronizing their task by using synchronized blocks.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6049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1" y="1926386"/>
            <a:ext cx="7570694" cy="42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1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FD54-061D-483A-B184-AC5E1E91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Synchronized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C553-82BA-43F1-82BB-64180975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Roboto"/>
              </a:rPr>
              <a:t>Synchronized blocks in Java are marked with the synchronized keyword.</a:t>
            </a:r>
          </a:p>
          <a:p>
            <a:pPr algn="just"/>
            <a:r>
              <a:rPr lang="en-US" sz="2400" b="0" i="0" dirty="0">
                <a:effectLst/>
                <a:latin typeface="Roboto"/>
              </a:rPr>
              <a:t>A synchronized block in Java is synchronized on some object. </a:t>
            </a:r>
          </a:p>
          <a:p>
            <a:pPr algn="just"/>
            <a:r>
              <a:rPr lang="en-US" sz="2400" b="0" i="0" dirty="0">
                <a:effectLst/>
                <a:latin typeface="Roboto"/>
              </a:rPr>
              <a:t>All synchronized blocks synchronized on the same object can only have one thread executing inside them at a time. </a:t>
            </a:r>
          </a:p>
          <a:p>
            <a:pPr algn="just"/>
            <a:r>
              <a:rPr lang="en-US" sz="2400" b="0" i="0" dirty="0">
                <a:effectLst/>
                <a:latin typeface="Roboto"/>
              </a:rPr>
              <a:t>All other threads attempting to enter the synchronized block are blocked until the thread inside the synchronized block exits the block.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6183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301F-66AD-4901-A456-D5EDD8C7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4713-99A8-4249-9F81-8B5E1D28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two types of thread synchronization mutual exclusive and inter-thread communication.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Mutual Exclusive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Synchronized method.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Synchronized block.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static synchronization.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Cooperation (Inter-thread communication in java)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020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5537-CE93-45C0-BD9C-BC1AEF40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Mutual exclusive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6B36-05B5-4BEB-BC81-DCB3E79F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Mutual Exclusive helps keep threads from interfering with one another while sharing data.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can be done by three ways in java: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synchronized method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synchronized block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static synchronization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625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C234-E9DF-4482-977C-4FFEE679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lock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5274-2A00-4B8A-9291-37BC3BA7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Synchronization is built around an internal entity known as the lock or monitor.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Every object has lock associated with it.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convention, a thread that needs consistent access to an object's fields must acquire the object's lock before accessing them, and then release the lock when it's done with them.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package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java.util.concurrent.locks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contains many lock implementations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8100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A7873-556D-43EE-B751-D20C08C8C12C}"/>
              </a:ext>
            </a:extLst>
          </p:cNvPr>
          <p:cNvSpPr txBox="1"/>
          <p:nvPr/>
        </p:nvSpPr>
        <p:spPr>
          <a:xfrm>
            <a:off x="355600" y="49835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for(int i=1;i&lt;=5;i++)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try{  </a:t>
            </a:r>
          </a:p>
          <a:p>
            <a:r>
              <a:rPr lang="en-IN" dirty="0"/>
              <a:t>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}  }  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class MyThread1 extends Thread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t;  </a:t>
            </a:r>
          </a:p>
          <a:p>
            <a:r>
              <a:rPr lang="en-IN" dirty="0"/>
              <a:t>MyThread1(Table t)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this.t=t;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void run()</a:t>
            </a:r>
          </a:p>
          <a:p>
            <a:r>
              <a:rPr lang="en-IN" dirty="0"/>
              <a:t>{  </a:t>
            </a:r>
          </a:p>
          <a:p>
            <a:r>
              <a:rPr lang="en-IN" dirty="0" err="1"/>
              <a:t>t.printTable</a:t>
            </a:r>
            <a:r>
              <a:rPr lang="en-IN" dirty="0"/>
              <a:t>(5);  </a:t>
            </a:r>
          </a:p>
          <a:p>
            <a:r>
              <a:rPr lang="en-IN" dirty="0"/>
              <a:t>}  }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CC478-19E3-47C2-A04C-A4A89987F291}"/>
              </a:ext>
            </a:extLst>
          </p:cNvPr>
          <p:cNvSpPr txBox="1"/>
          <p:nvPr/>
        </p:nvSpPr>
        <p:spPr>
          <a:xfrm>
            <a:off x="5821680" y="634504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MyThread2 extends Thread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t;  </a:t>
            </a:r>
          </a:p>
          <a:p>
            <a:r>
              <a:rPr lang="en-IN" dirty="0"/>
              <a:t>MyThread2(Table t)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this.t=t;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t.printTable</a:t>
            </a:r>
            <a:r>
              <a:rPr lang="en-IN" dirty="0"/>
              <a:t>(100);  </a:t>
            </a:r>
          </a:p>
          <a:p>
            <a:r>
              <a:rPr lang="en-IN" dirty="0"/>
              <a:t>}}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class TestSynchronization1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</a:t>
            </a:r>
          </a:p>
          <a:p>
            <a:r>
              <a:rPr lang="en-IN" dirty="0"/>
              <a:t>MyThread1 t1=new MyThread1(</a:t>
            </a:r>
            <a:r>
              <a:rPr lang="en-IN" dirty="0" err="1"/>
              <a:t>obj</a:t>
            </a:r>
            <a:r>
              <a:rPr lang="en-IN" dirty="0"/>
              <a:t>);  </a:t>
            </a:r>
          </a:p>
          <a:p>
            <a:r>
              <a:rPr lang="en-IN" dirty="0"/>
              <a:t>MyThread2 t2=new MyThread2(</a:t>
            </a:r>
            <a:r>
              <a:rPr lang="en-IN" dirty="0" err="1"/>
              <a:t>obj</a:t>
            </a:r>
            <a:r>
              <a:rPr lang="en-IN" dirty="0"/>
              <a:t>);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98772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A7873-556D-43EE-B751-D20C08C8C12C}"/>
              </a:ext>
            </a:extLst>
          </p:cNvPr>
          <p:cNvSpPr txBox="1"/>
          <p:nvPr/>
        </p:nvSpPr>
        <p:spPr>
          <a:xfrm>
            <a:off x="274320" y="496004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for(int i=1;i&lt;=5;i++)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try{  </a:t>
            </a:r>
          </a:p>
          <a:p>
            <a:r>
              <a:rPr lang="en-IN" dirty="0"/>
              <a:t>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}  }  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class MyThread1 extends Thread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t;  </a:t>
            </a:r>
          </a:p>
          <a:p>
            <a:r>
              <a:rPr lang="en-IN" dirty="0"/>
              <a:t>MyThread1(Table t)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this.t=t;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void run()</a:t>
            </a:r>
          </a:p>
          <a:p>
            <a:r>
              <a:rPr lang="en-IN" dirty="0"/>
              <a:t>{  </a:t>
            </a:r>
          </a:p>
          <a:p>
            <a:r>
              <a:rPr lang="en-IN" dirty="0" err="1"/>
              <a:t>t.printTable</a:t>
            </a:r>
            <a:r>
              <a:rPr lang="en-IN" dirty="0"/>
              <a:t>(5);  </a:t>
            </a:r>
          </a:p>
          <a:p>
            <a:r>
              <a:rPr lang="en-IN" dirty="0"/>
              <a:t>}  }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CC478-19E3-47C2-A04C-A4A89987F291}"/>
              </a:ext>
            </a:extLst>
          </p:cNvPr>
          <p:cNvSpPr txBox="1"/>
          <p:nvPr/>
        </p:nvSpPr>
        <p:spPr>
          <a:xfrm>
            <a:off x="4683760" y="496004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MyThread2 extends Thread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t;  </a:t>
            </a:r>
          </a:p>
          <a:p>
            <a:r>
              <a:rPr lang="en-IN" dirty="0"/>
              <a:t>MyThread2(Table t)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this.t=t;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t.printTable</a:t>
            </a:r>
            <a:r>
              <a:rPr lang="en-IN" dirty="0"/>
              <a:t>(100);  </a:t>
            </a:r>
          </a:p>
          <a:p>
            <a:r>
              <a:rPr lang="en-IN" dirty="0"/>
              <a:t>}}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class TestSynchronization1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</a:t>
            </a:r>
          </a:p>
          <a:p>
            <a:r>
              <a:rPr lang="en-IN" dirty="0"/>
              <a:t>MyThread1 t1=new MyThread1(</a:t>
            </a:r>
            <a:r>
              <a:rPr lang="en-IN" dirty="0" err="1"/>
              <a:t>obj</a:t>
            </a:r>
            <a:r>
              <a:rPr lang="en-IN" dirty="0"/>
              <a:t>);  </a:t>
            </a:r>
          </a:p>
          <a:p>
            <a:r>
              <a:rPr lang="en-IN" dirty="0"/>
              <a:t>MyThread2 t2=new MyThread2(</a:t>
            </a:r>
            <a:r>
              <a:rPr lang="en-IN" dirty="0" err="1"/>
              <a:t>obj</a:t>
            </a:r>
            <a:r>
              <a:rPr lang="en-IN" dirty="0"/>
              <a:t>);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682A5-84E5-43D2-83F1-5345CF23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72" y="3100913"/>
            <a:ext cx="65055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70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5797-0B92-41E4-BA59-84239C3A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synchronized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AA4-4D74-49B2-B5BD-97CDFD21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declare any method as synchronized, it is known as synchronized method.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Synchronized method is used to lock an object for any shared resource.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thread invokes a synchronized method, it automatically acquires the lock for that object and releases it when the thread completes its task.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1973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A7873-556D-43EE-B751-D20C08C8C12C}"/>
              </a:ext>
            </a:extLst>
          </p:cNvPr>
          <p:cNvSpPr txBox="1"/>
          <p:nvPr/>
        </p:nvSpPr>
        <p:spPr>
          <a:xfrm>
            <a:off x="355600" y="49835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b="1" dirty="0"/>
              <a:t>synchronized </a:t>
            </a:r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for(int i=1;i&lt;=5;i++)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try{  </a:t>
            </a:r>
          </a:p>
          <a:p>
            <a:r>
              <a:rPr lang="en-IN" dirty="0"/>
              <a:t>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}  }  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class MyThread1 extends Thread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t;  </a:t>
            </a:r>
          </a:p>
          <a:p>
            <a:r>
              <a:rPr lang="en-IN" dirty="0"/>
              <a:t>MyThread1(Table t)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this.t=t;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void run()</a:t>
            </a:r>
          </a:p>
          <a:p>
            <a:r>
              <a:rPr lang="en-IN" dirty="0"/>
              <a:t>{  </a:t>
            </a:r>
          </a:p>
          <a:p>
            <a:r>
              <a:rPr lang="en-IN" dirty="0" err="1"/>
              <a:t>t.printTable</a:t>
            </a:r>
            <a:r>
              <a:rPr lang="en-IN" dirty="0"/>
              <a:t>(5);  </a:t>
            </a:r>
          </a:p>
          <a:p>
            <a:r>
              <a:rPr lang="en-IN" dirty="0"/>
              <a:t>}  }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CC478-19E3-47C2-A04C-A4A89987F291}"/>
              </a:ext>
            </a:extLst>
          </p:cNvPr>
          <p:cNvSpPr txBox="1"/>
          <p:nvPr/>
        </p:nvSpPr>
        <p:spPr>
          <a:xfrm>
            <a:off x="5821680" y="634504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MyThread2 extends Thread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t;  </a:t>
            </a:r>
          </a:p>
          <a:p>
            <a:r>
              <a:rPr lang="en-IN" dirty="0"/>
              <a:t>MyThread2(Table t)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this.t=t;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t.printTable</a:t>
            </a:r>
            <a:r>
              <a:rPr lang="en-IN" dirty="0"/>
              <a:t>(100);  </a:t>
            </a:r>
          </a:p>
          <a:p>
            <a:r>
              <a:rPr lang="en-IN" dirty="0"/>
              <a:t>}}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class TestSynchronization1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</a:t>
            </a:r>
          </a:p>
          <a:p>
            <a:r>
              <a:rPr lang="en-IN" dirty="0"/>
              <a:t>MyThread1 t1=new MyThread1(</a:t>
            </a:r>
            <a:r>
              <a:rPr lang="en-IN" dirty="0" err="1"/>
              <a:t>obj</a:t>
            </a:r>
            <a:r>
              <a:rPr lang="en-IN" dirty="0"/>
              <a:t>);  </a:t>
            </a:r>
          </a:p>
          <a:p>
            <a:r>
              <a:rPr lang="en-IN" dirty="0"/>
              <a:t>MyThread2 t2=new MyThread2(</a:t>
            </a:r>
            <a:r>
              <a:rPr lang="en-IN" dirty="0" err="1"/>
              <a:t>obj</a:t>
            </a:r>
            <a:r>
              <a:rPr lang="en-IN" dirty="0"/>
              <a:t>);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15548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A7873-556D-43EE-B751-D20C08C8C12C}"/>
              </a:ext>
            </a:extLst>
          </p:cNvPr>
          <p:cNvSpPr txBox="1"/>
          <p:nvPr/>
        </p:nvSpPr>
        <p:spPr>
          <a:xfrm>
            <a:off x="355600" y="49835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b="1" dirty="0"/>
              <a:t>synchronized </a:t>
            </a:r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for(int i=1;i&lt;=5;i++)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try{  </a:t>
            </a:r>
          </a:p>
          <a:p>
            <a:r>
              <a:rPr lang="en-IN" dirty="0"/>
              <a:t>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}  }  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class MyThread1 extends Thread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t;  </a:t>
            </a:r>
          </a:p>
          <a:p>
            <a:r>
              <a:rPr lang="en-IN" dirty="0"/>
              <a:t>MyThread1(Table t)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this.t=t;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void run()</a:t>
            </a:r>
          </a:p>
          <a:p>
            <a:r>
              <a:rPr lang="en-IN" dirty="0"/>
              <a:t>{  </a:t>
            </a:r>
          </a:p>
          <a:p>
            <a:r>
              <a:rPr lang="en-IN" dirty="0" err="1"/>
              <a:t>t.printTable</a:t>
            </a:r>
            <a:r>
              <a:rPr lang="en-IN" dirty="0"/>
              <a:t>(5);  </a:t>
            </a:r>
          </a:p>
          <a:p>
            <a:r>
              <a:rPr lang="en-IN" dirty="0"/>
              <a:t>}  }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CC478-19E3-47C2-A04C-A4A89987F291}"/>
              </a:ext>
            </a:extLst>
          </p:cNvPr>
          <p:cNvSpPr txBox="1"/>
          <p:nvPr/>
        </p:nvSpPr>
        <p:spPr>
          <a:xfrm>
            <a:off x="5821680" y="634504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MyThread2 extends Thread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t;  </a:t>
            </a:r>
          </a:p>
          <a:p>
            <a:r>
              <a:rPr lang="en-IN" dirty="0"/>
              <a:t>MyThread2(Table t)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this.t=t;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t.printTable</a:t>
            </a:r>
            <a:r>
              <a:rPr lang="en-IN" dirty="0"/>
              <a:t>(100);  </a:t>
            </a:r>
          </a:p>
          <a:p>
            <a:r>
              <a:rPr lang="en-IN" dirty="0"/>
              <a:t>}}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class TestSynchronization1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</a:t>
            </a:r>
          </a:p>
          <a:p>
            <a:r>
              <a:rPr lang="en-IN" dirty="0"/>
              <a:t>MyThread1 t1=new MyThread1(</a:t>
            </a:r>
            <a:r>
              <a:rPr lang="en-IN" dirty="0" err="1"/>
              <a:t>obj</a:t>
            </a:r>
            <a:r>
              <a:rPr lang="en-IN" dirty="0"/>
              <a:t>);  </a:t>
            </a:r>
          </a:p>
          <a:p>
            <a:r>
              <a:rPr lang="en-IN" dirty="0"/>
              <a:t>MyThread2 t2=new MyThread2(</a:t>
            </a:r>
            <a:r>
              <a:rPr lang="en-IN" dirty="0" err="1"/>
              <a:t>obj</a:t>
            </a:r>
            <a:r>
              <a:rPr lang="en-IN" dirty="0"/>
              <a:t>);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0BC54-764E-4C58-83E6-85E27C55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90" y="3429000"/>
            <a:ext cx="65913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8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69EF1-693C-448F-93EB-C89133728B00}"/>
              </a:ext>
            </a:extLst>
          </p:cNvPr>
          <p:cNvSpPr txBox="1"/>
          <p:nvPr/>
        </p:nvSpPr>
        <p:spPr>
          <a:xfrm>
            <a:off x="447040" y="77591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 synchronized void </a:t>
            </a:r>
            <a:r>
              <a:rPr lang="en-IN" dirty="0" err="1"/>
              <a:t>printTable</a:t>
            </a:r>
            <a:r>
              <a:rPr lang="en-IN" dirty="0"/>
              <a:t>(int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for(int i=1;i&lt;=5;i++)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try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89AB2-DEA4-4CAB-A912-A81A964F3B31}"/>
              </a:ext>
            </a:extLst>
          </p:cNvPr>
          <p:cNvSpPr txBox="1"/>
          <p:nvPr/>
        </p:nvSpPr>
        <p:spPr>
          <a:xfrm>
            <a:off x="5557520" y="72677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TestSynchronization3{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Thread t1=new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(5);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Thread t2=new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(100);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9396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83541" y="565337"/>
            <a:ext cx="6212542" cy="57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69EF1-693C-448F-93EB-C89133728B00}"/>
              </a:ext>
            </a:extLst>
          </p:cNvPr>
          <p:cNvSpPr txBox="1"/>
          <p:nvPr/>
        </p:nvSpPr>
        <p:spPr>
          <a:xfrm>
            <a:off x="447040" y="77591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 synchronized void </a:t>
            </a:r>
            <a:r>
              <a:rPr lang="en-IN" dirty="0" err="1"/>
              <a:t>printTable</a:t>
            </a:r>
            <a:r>
              <a:rPr lang="en-IN" dirty="0"/>
              <a:t>(int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for(int i=1;i&lt;=5;i++)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try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89AB2-DEA4-4CAB-A912-A81A964F3B31}"/>
              </a:ext>
            </a:extLst>
          </p:cNvPr>
          <p:cNvSpPr txBox="1"/>
          <p:nvPr/>
        </p:nvSpPr>
        <p:spPr>
          <a:xfrm>
            <a:off x="5557520" y="72677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TestSynchronization3{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Thread t1=new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(5);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Thread t2=new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(100);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E29C7-BAA5-4724-9298-B4164CCA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074352"/>
            <a:ext cx="64198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51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EF2D-C272-46D5-9156-79D7F451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Synchronized block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E396-C43A-4156-A19B-2990AD98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Synchronized block can be used to perform synchronization on any specific resource of the method.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Suppose you have 50 lines of code in your method, but you want to synchronize only 5 lines, you can use synchronized block.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put all the codes of the method in the synchronized block, it will work same as the synchronized method.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2656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FAB-463B-4E87-9AF6-556F1003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 for synchronized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346E-5ED3-4A29-B175-CF8B3870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Synchronized block is used to lock an object for any shared resource.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Scope of synchronized block is smaller than the method.</a:t>
            </a:r>
          </a:p>
          <a:p>
            <a:pPr marL="0" indent="0" algn="just">
              <a:buNone/>
            </a:pPr>
            <a:r>
              <a:rPr lang="en-US" sz="2400" b="1" i="0" dirty="0">
                <a:effectLst/>
                <a:latin typeface="verdana" panose="020B0604030504040204" pitchFamily="34" charset="0"/>
              </a:rPr>
              <a:t>    Syntax to use synchronized block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594000" lvl="5" indent="0">
              <a:buNone/>
            </a:pPr>
            <a:endParaRPr lang="en-US" sz="2400" b="1" i="0" dirty="0">
              <a:solidFill>
                <a:srgbClr val="006699"/>
              </a:solidFill>
              <a:effectLst/>
              <a:latin typeface="verdana" panose="020B0604030504040204" pitchFamily="34" charset="0"/>
            </a:endParaRPr>
          </a:p>
          <a:p>
            <a:pPr marL="1594000" lvl="5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synchronized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(object reference expression)</a:t>
            </a:r>
          </a:p>
          <a:p>
            <a:pPr marL="1594000" lvl="5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{   </a:t>
            </a:r>
          </a:p>
          <a:p>
            <a:pPr marL="1594000" lvl="5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sz="24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//code block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1594000" lvl="5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975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D2987-BA56-479A-B88B-08E68E8ABF40}"/>
              </a:ext>
            </a:extLst>
          </p:cNvPr>
          <p:cNvSpPr txBox="1"/>
          <p:nvPr/>
        </p:nvSpPr>
        <p:spPr>
          <a:xfrm>
            <a:off x="548640" y="691952"/>
            <a:ext cx="46431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n){  </a:t>
            </a:r>
          </a:p>
          <a:p>
            <a:r>
              <a:rPr lang="en-IN" dirty="0"/>
              <a:t>   </a:t>
            </a:r>
            <a:r>
              <a:rPr lang="en-IN" b="1" dirty="0"/>
              <a:t>synchronized(this){ </a:t>
            </a:r>
            <a:r>
              <a:rPr lang="en-IN" dirty="0"/>
              <a:t>//synchronized block  </a:t>
            </a:r>
          </a:p>
          <a:p>
            <a:r>
              <a:rPr lang="en-IN" dirty="0"/>
              <a:t>     for(int i=1;i&lt;=5;i++){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 try{  </a:t>
            </a:r>
          </a:p>
          <a:p>
            <a:r>
              <a:rPr lang="en-IN" dirty="0"/>
              <a:t> 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  }  </a:t>
            </a:r>
          </a:p>
          <a:p>
            <a:r>
              <a:rPr lang="en-IN" dirty="0"/>
              <a:t> } //end of synchronized block</a:t>
            </a:r>
          </a:p>
          <a:p>
            <a:r>
              <a:rPr lang="en-IN" dirty="0"/>
              <a:t>}//end of the method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ECB8B-1FD4-4CE4-85CB-2A98BCC387E2}"/>
              </a:ext>
            </a:extLst>
          </p:cNvPr>
          <p:cNvSpPr txBox="1"/>
          <p:nvPr/>
        </p:nvSpPr>
        <p:spPr>
          <a:xfrm>
            <a:off x="5547360" y="58878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TestSynchronizedBlock2{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Table();//only one object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Thread t1=new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(5);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Thread t2=new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(100);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1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D2987-BA56-479A-B88B-08E68E8ABF40}"/>
              </a:ext>
            </a:extLst>
          </p:cNvPr>
          <p:cNvSpPr txBox="1"/>
          <p:nvPr/>
        </p:nvSpPr>
        <p:spPr>
          <a:xfrm>
            <a:off x="548640" y="691952"/>
            <a:ext cx="46431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n){  </a:t>
            </a:r>
          </a:p>
          <a:p>
            <a:r>
              <a:rPr lang="en-IN" dirty="0"/>
              <a:t>   </a:t>
            </a:r>
            <a:r>
              <a:rPr lang="en-IN" b="1" dirty="0"/>
              <a:t>synchronized(this){ </a:t>
            </a:r>
            <a:r>
              <a:rPr lang="en-IN" dirty="0"/>
              <a:t>//synchronized block  </a:t>
            </a:r>
          </a:p>
          <a:p>
            <a:r>
              <a:rPr lang="en-IN" dirty="0"/>
              <a:t>     for(int i=1;i&lt;=5;i++){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 try{  </a:t>
            </a:r>
          </a:p>
          <a:p>
            <a:r>
              <a:rPr lang="en-IN" dirty="0"/>
              <a:t> 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  }  </a:t>
            </a:r>
          </a:p>
          <a:p>
            <a:r>
              <a:rPr lang="en-IN" dirty="0"/>
              <a:t> } //end of synchronized block</a:t>
            </a:r>
          </a:p>
          <a:p>
            <a:r>
              <a:rPr lang="en-IN" dirty="0"/>
              <a:t>}//end of the method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ECB8B-1FD4-4CE4-85CB-2A98BCC387E2}"/>
              </a:ext>
            </a:extLst>
          </p:cNvPr>
          <p:cNvSpPr txBox="1"/>
          <p:nvPr/>
        </p:nvSpPr>
        <p:spPr>
          <a:xfrm>
            <a:off x="5547360" y="58878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TestSynchronizedBlock2{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Table();//only one object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Thread t1=new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(5);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Thread t2=new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(100);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CD9F1-A56F-4158-A89E-3E581E23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18" y="3220006"/>
            <a:ext cx="6562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52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D2987-BA56-479A-B88B-08E68E8ABF40}"/>
              </a:ext>
            </a:extLst>
          </p:cNvPr>
          <p:cNvSpPr txBox="1"/>
          <p:nvPr/>
        </p:nvSpPr>
        <p:spPr>
          <a:xfrm>
            <a:off x="548640" y="691952"/>
            <a:ext cx="46431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n){  </a:t>
            </a:r>
          </a:p>
          <a:p>
            <a:r>
              <a:rPr lang="en-IN" dirty="0"/>
              <a:t>   </a:t>
            </a:r>
            <a:r>
              <a:rPr lang="en-IN" b="1" dirty="0"/>
              <a:t>synchronized(this){  }</a:t>
            </a:r>
            <a:r>
              <a:rPr lang="en-IN" dirty="0"/>
              <a:t>//synchronized block  </a:t>
            </a:r>
          </a:p>
          <a:p>
            <a:r>
              <a:rPr lang="en-IN" dirty="0"/>
              <a:t>     for(int i=1;i&lt;=5;i++){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 try{  </a:t>
            </a:r>
          </a:p>
          <a:p>
            <a:r>
              <a:rPr lang="en-IN" dirty="0"/>
              <a:t> 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  }  </a:t>
            </a:r>
          </a:p>
          <a:p>
            <a:r>
              <a:rPr lang="en-IN" dirty="0"/>
              <a:t>}//end of the method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ECB8B-1FD4-4CE4-85CB-2A98BCC387E2}"/>
              </a:ext>
            </a:extLst>
          </p:cNvPr>
          <p:cNvSpPr txBox="1"/>
          <p:nvPr/>
        </p:nvSpPr>
        <p:spPr>
          <a:xfrm>
            <a:off x="5547360" y="58878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TestSynchronizedBlock2{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Table();//only one object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Thread t1=new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(5);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Thread t2=new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(100);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89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D2987-BA56-479A-B88B-08E68E8ABF40}"/>
              </a:ext>
            </a:extLst>
          </p:cNvPr>
          <p:cNvSpPr txBox="1"/>
          <p:nvPr/>
        </p:nvSpPr>
        <p:spPr>
          <a:xfrm>
            <a:off x="548640" y="691952"/>
            <a:ext cx="46431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n){  </a:t>
            </a:r>
          </a:p>
          <a:p>
            <a:r>
              <a:rPr lang="en-IN" dirty="0"/>
              <a:t>   </a:t>
            </a:r>
            <a:r>
              <a:rPr lang="en-IN" b="1" dirty="0"/>
              <a:t>synchronized(this){  }</a:t>
            </a:r>
            <a:r>
              <a:rPr lang="en-IN" dirty="0"/>
              <a:t>//synchronized block  </a:t>
            </a:r>
          </a:p>
          <a:p>
            <a:r>
              <a:rPr lang="en-IN" dirty="0"/>
              <a:t>     for(int i=1;i&lt;=5;i++){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 try{  </a:t>
            </a:r>
          </a:p>
          <a:p>
            <a:r>
              <a:rPr lang="en-IN" dirty="0"/>
              <a:t> 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 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   }  </a:t>
            </a:r>
          </a:p>
          <a:p>
            <a:r>
              <a:rPr lang="en-IN" dirty="0"/>
              <a:t>}//end of the method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ECB8B-1FD4-4CE4-85CB-2A98BCC387E2}"/>
              </a:ext>
            </a:extLst>
          </p:cNvPr>
          <p:cNvSpPr txBox="1"/>
          <p:nvPr/>
        </p:nvSpPr>
        <p:spPr>
          <a:xfrm>
            <a:off x="5547360" y="58878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TestSynchronizedBlock2{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Table </a:t>
            </a:r>
            <a:r>
              <a:rPr lang="en-IN" dirty="0" err="1"/>
              <a:t>obj</a:t>
            </a:r>
            <a:r>
              <a:rPr lang="en-IN" dirty="0"/>
              <a:t> = new Table();//only one object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Thread t1=new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(5);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Thread t2=new Thread(){  </a:t>
            </a:r>
          </a:p>
          <a:p>
            <a:r>
              <a:rPr lang="en-IN" dirty="0"/>
              <a:t>public void run(){  </a:t>
            </a:r>
          </a:p>
          <a:p>
            <a:r>
              <a:rPr lang="en-IN" dirty="0" err="1"/>
              <a:t>obj.printTable</a:t>
            </a:r>
            <a:r>
              <a:rPr lang="en-IN" dirty="0"/>
              <a:t>(100);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t1.start();  </a:t>
            </a:r>
          </a:p>
          <a:p>
            <a:r>
              <a:rPr lang="en-IN" dirty="0"/>
              <a:t>t2.start();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060D0-A35E-44A1-BD72-25E9DE98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35" y="2938245"/>
            <a:ext cx="6572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41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DB5A-11D0-4A41-BD75-4DE0872F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synchronization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F305F-55F3-461B-8A40-F0277FDA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2482" y="2181225"/>
            <a:ext cx="4027036" cy="3678238"/>
          </a:xfrm>
        </p:spPr>
      </p:pic>
    </p:spTree>
    <p:extLst>
      <p:ext uri="{BB962C8B-B14F-4D97-AF65-F5344CB8AC3E}">
        <p14:creationId xmlns:p14="http://schemas.microsoft.com/office/powerpoint/2010/main" val="1412602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A183-6CBF-48F6-8AA9-03FAE4AE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without static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F7A8-CDA1-4848-90B7-C16ABF09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Suppose there are two objects of a shared class(e.g. Table) named object1 and object2.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case of synchronized method and synchronized block there cannot be interference between t1 and t2 or t3 and t4 because t1 and t2 both refers to a common object that have a single lock. But there can be interference between t1 and t3 or t2 and t4 because t1 acquires another lock and t3 acquires another lock.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want no interference between t1 and t3 or t2 and t4.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Static synchronization solves this problem.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7591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1B572-0A75-4BBF-80D6-5A018AA89DA3}"/>
              </a:ext>
            </a:extLst>
          </p:cNvPr>
          <p:cNvSpPr txBox="1"/>
          <p:nvPr/>
        </p:nvSpPr>
        <p:spPr>
          <a:xfrm>
            <a:off x="861884" y="597893"/>
            <a:ext cx="609805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</a:t>
            </a:r>
            <a:r>
              <a:rPr lang="en-IN" b="1" dirty="0"/>
              <a:t>synchronized static  </a:t>
            </a:r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n){  </a:t>
            </a:r>
          </a:p>
          <a:p>
            <a:r>
              <a:rPr lang="en-IN" dirty="0"/>
              <a:t>   for(int i=1;i&lt;=3;i++){  </a:t>
            </a:r>
          </a:p>
          <a:p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try{  </a:t>
            </a:r>
          </a:p>
          <a:p>
            <a:r>
              <a:rPr lang="en-IN" dirty="0"/>
              <a:t> 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}catch(Exception e){}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public class TestSynchronization5 {  </a:t>
            </a:r>
          </a:p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Thread t1=new Thread(){  </a:t>
            </a:r>
          </a:p>
          <a:p>
            <a:r>
              <a:rPr lang="en-IN" dirty="0"/>
              <a:t>        public void run(){  </a:t>
            </a:r>
          </a:p>
          <a:p>
            <a:r>
              <a:rPr lang="en-IN" dirty="0"/>
              <a:t>            </a:t>
            </a:r>
            <a:r>
              <a:rPr lang="en-IN" dirty="0" err="1"/>
              <a:t>Table.printTable</a:t>
            </a:r>
            <a:r>
              <a:rPr lang="en-IN" dirty="0"/>
              <a:t>(1);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};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0D301-F0A1-4B76-BA25-199926D7207D}"/>
              </a:ext>
            </a:extLst>
          </p:cNvPr>
          <p:cNvSpPr txBox="1"/>
          <p:nvPr/>
        </p:nvSpPr>
        <p:spPr>
          <a:xfrm>
            <a:off x="5844747" y="2040423"/>
            <a:ext cx="60980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Thread t3=new Thread(){  </a:t>
            </a:r>
          </a:p>
          <a:p>
            <a:r>
              <a:rPr lang="en-IN" dirty="0"/>
              <a:t>        public void run(){  </a:t>
            </a:r>
          </a:p>
          <a:p>
            <a:r>
              <a:rPr lang="en-IN" dirty="0"/>
              <a:t>            </a:t>
            </a:r>
            <a:r>
              <a:rPr lang="en-IN" dirty="0" err="1"/>
              <a:t>Table.printTable</a:t>
            </a:r>
            <a:r>
              <a:rPr lang="en-IN" dirty="0"/>
              <a:t>(100);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};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Thread t4=new Thread(){  </a:t>
            </a:r>
          </a:p>
          <a:p>
            <a:r>
              <a:rPr lang="en-IN" dirty="0"/>
              <a:t>        public void run(){  </a:t>
            </a:r>
          </a:p>
          <a:p>
            <a:r>
              <a:rPr lang="en-IN" dirty="0"/>
              <a:t>            </a:t>
            </a:r>
            <a:r>
              <a:rPr lang="en-IN" dirty="0" err="1"/>
              <a:t>Table.printTable</a:t>
            </a:r>
            <a:r>
              <a:rPr lang="en-IN" dirty="0"/>
              <a:t>(1000);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};  </a:t>
            </a:r>
          </a:p>
          <a:p>
            <a:r>
              <a:rPr lang="en-IN" dirty="0"/>
              <a:t>    t1.start();  </a:t>
            </a:r>
          </a:p>
          <a:p>
            <a:r>
              <a:rPr lang="en-IN" dirty="0"/>
              <a:t>    t2.start();  </a:t>
            </a:r>
          </a:p>
          <a:p>
            <a:r>
              <a:rPr lang="en-IN" dirty="0"/>
              <a:t>    t3.start();  </a:t>
            </a:r>
          </a:p>
          <a:p>
            <a:r>
              <a:rPr lang="en-IN" dirty="0"/>
              <a:t>    t4.start();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}  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67B1-B92B-494B-9817-C6893E7D569E}"/>
              </a:ext>
            </a:extLst>
          </p:cNvPr>
          <p:cNvSpPr txBox="1"/>
          <p:nvPr/>
        </p:nvSpPr>
        <p:spPr>
          <a:xfrm>
            <a:off x="5844747" y="524095"/>
            <a:ext cx="61536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Thread t2=new Thread(){  </a:t>
            </a:r>
          </a:p>
          <a:p>
            <a:r>
              <a:rPr lang="en-IN" dirty="0"/>
              <a:t>        public void run(){  </a:t>
            </a:r>
          </a:p>
          <a:p>
            <a:r>
              <a:rPr lang="en-IN" dirty="0"/>
              <a:t>            </a:t>
            </a:r>
            <a:r>
              <a:rPr lang="en-IN" dirty="0" err="1"/>
              <a:t>Table.printTable</a:t>
            </a:r>
            <a:r>
              <a:rPr lang="en-IN" dirty="0"/>
              <a:t>(10);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}; 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3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Process-based Multitasking (Multiprocessing)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Each process has an address in memory. In other words, each process allocates a separate memory area.</a:t>
            </a:r>
          </a:p>
          <a:p>
            <a:pPr lvl="0" algn="just"/>
            <a:r>
              <a:rPr lang="en-US" sz="2400" dirty="0"/>
              <a:t>A process is heavyweight.</a:t>
            </a:r>
          </a:p>
          <a:p>
            <a:pPr lvl="0" algn="just"/>
            <a:r>
              <a:rPr lang="en-US" sz="2400" dirty="0"/>
              <a:t>Cost of communication between the processes is high.</a:t>
            </a:r>
          </a:p>
          <a:p>
            <a:pPr lvl="0" algn="just"/>
            <a:r>
              <a:rPr lang="en-US" sz="2400" dirty="0"/>
              <a:t>Switching from one process to another requires some time for saving and loading registers, memory maps, updating lists, etc.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609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1B572-0A75-4BBF-80D6-5A018AA89DA3}"/>
              </a:ext>
            </a:extLst>
          </p:cNvPr>
          <p:cNvSpPr txBox="1"/>
          <p:nvPr/>
        </p:nvSpPr>
        <p:spPr>
          <a:xfrm>
            <a:off x="861884" y="597893"/>
            <a:ext cx="609805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Table{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</a:t>
            </a:r>
            <a:r>
              <a:rPr lang="en-IN" b="1" dirty="0"/>
              <a:t>synchronized static  </a:t>
            </a:r>
            <a:r>
              <a:rPr lang="en-IN" dirty="0"/>
              <a:t>void </a:t>
            </a:r>
            <a:r>
              <a:rPr lang="en-IN" dirty="0" err="1"/>
              <a:t>printTable</a:t>
            </a:r>
            <a:r>
              <a:rPr lang="en-IN" dirty="0"/>
              <a:t>(int n){  </a:t>
            </a:r>
          </a:p>
          <a:p>
            <a:r>
              <a:rPr lang="en-IN" dirty="0"/>
              <a:t>   for(int i=1;i&lt;=3;i++){  </a:t>
            </a:r>
          </a:p>
          <a:p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(n*i);  </a:t>
            </a:r>
          </a:p>
          <a:p>
            <a:r>
              <a:rPr lang="en-IN" dirty="0"/>
              <a:t>     try{  </a:t>
            </a:r>
          </a:p>
          <a:p>
            <a:r>
              <a:rPr lang="en-IN" dirty="0"/>
              <a:t>       </a:t>
            </a:r>
            <a:r>
              <a:rPr lang="en-IN" dirty="0" err="1"/>
              <a:t>Thread.sleep</a:t>
            </a:r>
            <a:r>
              <a:rPr lang="en-IN" dirty="0"/>
              <a:t>(400);  </a:t>
            </a:r>
          </a:p>
          <a:p>
            <a:r>
              <a:rPr lang="en-IN" dirty="0"/>
              <a:t>     }catch(Exception e){}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 }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public class TestSynchronization5 {  </a:t>
            </a:r>
          </a:p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Thread t1=new Thread(){  </a:t>
            </a:r>
          </a:p>
          <a:p>
            <a:r>
              <a:rPr lang="en-IN" dirty="0"/>
              <a:t>        public void run(){  </a:t>
            </a:r>
          </a:p>
          <a:p>
            <a:r>
              <a:rPr lang="en-IN" dirty="0"/>
              <a:t>            </a:t>
            </a:r>
            <a:r>
              <a:rPr lang="en-IN" dirty="0" err="1"/>
              <a:t>Table.printTable</a:t>
            </a:r>
            <a:r>
              <a:rPr lang="en-IN" dirty="0"/>
              <a:t>(1);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};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0D301-F0A1-4B76-BA25-199926D7207D}"/>
              </a:ext>
            </a:extLst>
          </p:cNvPr>
          <p:cNvSpPr txBox="1"/>
          <p:nvPr/>
        </p:nvSpPr>
        <p:spPr>
          <a:xfrm>
            <a:off x="5844747" y="2040423"/>
            <a:ext cx="60980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Thread t3=new Thread(){  </a:t>
            </a:r>
          </a:p>
          <a:p>
            <a:r>
              <a:rPr lang="en-IN" dirty="0"/>
              <a:t>        public void run(){  </a:t>
            </a:r>
          </a:p>
          <a:p>
            <a:r>
              <a:rPr lang="en-IN" dirty="0"/>
              <a:t>            </a:t>
            </a:r>
            <a:r>
              <a:rPr lang="en-IN" dirty="0" err="1"/>
              <a:t>Table.printTable</a:t>
            </a:r>
            <a:r>
              <a:rPr lang="en-IN" dirty="0"/>
              <a:t>(100);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};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Thread t4=new Thread(){  </a:t>
            </a:r>
          </a:p>
          <a:p>
            <a:r>
              <a:rPr lang="en-IN" dirty="0"/>
              <a:t>        public void run(){  </a:t>
            </a:r>
          </a:p>
          <a:p>
            <a:r>
              <a:rPr lang="en-IN" dirty="0"/>
              <a:t>            </a:t>
            </a:r>
            <a:r>
              <a:rPr lang="en-IN" dirty="0" err="1"/>
              <a:t>Table.printTable</a:t>
            </a:r>
            <a:r>
              <a:rPr lang="en-IN" dirty="0"/>
              <a:t>(1000);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};  </a:t>
            </a:r>
          </a:p>
          <a:p>
            <a:r>
              <a:rPr lang="en-IN" dirty="0"/>
              <a:t>    t1.start();  </a:t>
            </a:r>
          </a:p>
          <a:p>
            <a:r>
              <a:rPr lang="en-IN" dirty="0"/>
              <a:t>    t2.start();  </a:t>
            </a:r>
          </a:p>
          <a:p>
            <a:r>
              <a:rPr lang="en-IN" dirty="0"/>
              <a:t>    t3.start();  </a:t>
            </a:r>
          </a:p>
          <a:p>
            <a:r>
              <a:rPr lang="en-IN" dirty="0"/>
              <a:t>    t4.start();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}  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67B1-B92B-494B-9817-C6893E7D569E}"/>
              </a:ext>
            </a:extLst>
          </p:cNvPr>
          <p:cNvSpPr txBox="1"/>
          <p:nvPr/>
        </p:nvSpPr>
        <p:spPr>
          <a:xfrm>
            <a:off x="5844747" y="524095"/>
            <a:ext cx="61536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Thread t2=new Thread(){  </a:t>
            </a:r>
          </a:p>
          <a:p>
            <a:r>
              <a:rPr lang="en-IN" dirty="0"/>
              <a:t>        public void run(){  </a:t>
            </a:r>
          </a:p>
          <a:p>
            <a:r>
              <a:rPr lang="en-IN" dirty="0"/>
              <a:t>            </a:t>
            </a:r>
            <a:r>
              <a:rPr lang="en-IN" dirty="0" err="1"/>
              <a:t>Table.printTable</a:t>
            </a:r>
            <a:r>
              <a:rPr lang="en-IN" dirty="0"/>
              <a:t>(10);  </a:t>
            </a:r>
          </a:p>
          <a:p>
            <a:r>
              <a:rPr lang="en-IN" dirty="0"/>
              <a:t>        }  </a:t>
            </a:r>
          </a:p>
          <a:p>
            <a:r>
              <a:rPr lang="en-IN" dirty="0"/>
              <a:t>    };  </a:t>
            </a:r>
          </a:p>
          <a:p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EDC0D-4CDF-4974-9864-FCF70373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926" y="2688232"/>
            <a:ext cx="6419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Thread-based Multitasking (Multithreading)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Threads share the same address space.</a:t>
            </a:r>
          </a:p>
          <a:p>
            <a:pPr lvl="0" algn="just"/>
            <a:r>
              <a:rPr lang="en-US" sz="2400" dirty="0"/>
              <a:t>A thread is lightweight.</a:t>
            </a:r>
          </a:p>
          <a:p>
            <a:pPr lvl="0" algn="just"/>
            <a:r>
              <a:rPr lang="en-US" sz="2400" dirty="0"/>
              <a:t>Cost of communication between the thread is low.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57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Multithreading in java is a process of executing multiple threads simultaneously.</a:t>
            </a:r>
          </a:p>
          <a:p>
            <a:pPr algn="just"/>
            <a:r>
              <a:rPr lang="en-US" sz="2400" dirty="0"/>
              <a:t>A thread is a lightweight sub-process, the smallest unit of processing. </a:t>
            </a:r>
          </a:p>
          <a:p>
            <a:pPr algn="just"/>
            <a:r>
              <a:rPr lang="en-US" sz="2400" dirty="0"/>
              <a:t>Multiprocessing and multithreading, both are used to achieve multitasking.</a:t>
            </a:r>
          </a:p>
          <a:p>
            <a:pPr algn="just"/>
            <a:r>
              <a:rPr lang="en-US" sz="2400" dirty="0"/>
              <a:t>However, we use multithreading than multiprocessing because threads use a shared memory area.</a:t>
            </a:r>
          </a:p>
          <a:p>
            <a:pPr algn="just"/>
            <a:r>
              <a:rPr lang="en-US" sz="2400" dirty="0"/>
              <a:t>They don't allocate separate memory area so saves memory, and context-switching between the threads takes less time than process.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43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threaded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286" y="2354056"/>
            <a:ext cx="5962090" cy="34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1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928" y="2633134"/>
            <a:ext cx="7757213" cy="26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21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3797</Words>
  <Application>Microsoft Office PowerPoint</Application>
  <PresentationFormat>Widescreen</PresentationFormat>
  <Paragraphs>691</Paragraphs>
  <Slides>50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Gill Sans MT</vt:lpstr>
      <vt:lpstr>Roboto</vt:lpstr>
      <vt:lpstr>verdana</vt:lpstr>
      <vt:lpstr>Wingdings 2</vt:lpstr>
      <vt:lpstr>Dividend</vt:lpstr>
      <vt:lpstr>Multithreading in JAVA</vt:lpstr>
      <vt:lpstr>What is multitasking ?</vt:lpstr>
      <vt:lpstr>definition</vt:lpstr>
      <vt:lpstr>PowerPoint Presentation</vt:lpstr>
      <vt:lpstr>Process-based Multitasking (Multiprocessing) </vt:lpstr>
      <vt:lpstr>Thread-based Multitasking (Multithreading) </vt:lpstr>
      <vt:lpstr>multithreading</vt:lpstr>
      <vt:lpstr>Single threaded program</vt:lpstr>
      <vt:lpstr>Multithreaded program  </vt:lpstr>
      <vt:lpstr>Simple example</vt:lpstr>
      <vt:lpstr>Advantages of multithreading</vt:lpstr>
      <vt:lpstr>Why multithreading??</vt:lpstr>
      <vt:lpstr>Why multithreading??</vt:lpstr>
      <vt:lpstr>PowerPoint Presentation</vt:lpstr>
      <vt:lpstr>Life cycle of thread</vt:lpstr>
      <vt:lpstr>Life cycle of thread</vt:lpstr>
      <vt:lpstr>Life cycle of thread</vt:lpstr>
      <vt:lpstr>Built in methods associated with  thread</vt:lpstr>
      <vt:lpstr>Built in methods associated with  thread</vt:lpstr>
      <vt:lpstr>How to use  thread</vt:lpstr>
      <vt:lpstr>Creation of class using thread class</vt:lpstr>
      <vt:lpstr>PowerPoint Presentation</vt:lpstr>
      <vt:lpstr>PowerPoint Presentation</vt:lpstr>
      <vt:lpstr>Creation of class using runnable interface</vt:lpstr>
      <vt:lpstr>PowerPoint Presentation</vt:lpstr>
      <vt:lpstr>PowerPoint Presentation</vt:lpstr>
      <vt:lpstr>Thread class vs runnable interface</vt:lpstr>
      <vt:lpstr>Synchronization in java</vt:lpstr>
      <vt:lpstr>Why synchronization??</vt:lpstr>
      <vt:lpstr>Synchronized block</vt:lpstr>
      <vt:lpstr>Thread synchronization</vt:lpstr>
      <vt:lpstr>Mutual exclusive</vt:lpstr>
      <vt:lpstr>Concept of lock in java</vt:lpstr>
      <vt:lpstr>PowerPoint Presentation</vt:lpstr>
      <vt:lpstr>PowerPoint Presentation</vt:lpstr>
      <vt:lpstr>Java synchronized method</vt:lpstr>
      <vt:lpstr>PowerPoint Presentation</vt:lpstr>
      <vt:lpstr>PowerPoint Presentation</vt:lpstr>
      <vt:lpstr>PowerPoint Presentation</vt:lpstr>
      <vt:lpstr>PowerPoint Presentation</vt:lpstr>
      <vt:lpstr>Synchronized block in java</vt:lpstr>
      <vt:lpstr>Points to remember for synchronized block</vt:lpstr>
      <vt:lpstr>PowerPoint Presentation</vt:lpstr>
      <vt:lpstr>PowerPoint Presentation</vt:lpstr>
      <vt:lpstr>PowerPoint Presentation</vt:lpstr>
      <vt:lpstr>PowerPoint Presentation</vt:lpstr>
      <vt:lpstr>Static synchronization</vt:lpstr>
      <vt:lpstr>Problem without static synchronization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in JAVA</dc:title>
  <dc:creator>admin</dc:creator>
  <cp:lastModifiedBy>bbohra</cp:lastModifiedBy>
  <cp:revision>17</cp:revision>
  <dcterms:created xsi:type="dcterms:W3CDTF">2020-10-27T06:22:02Z</dcterms:created>
  <dcterms:modified xsi:type="dcterms:W3CDTF">2020-10-28T12:59:29Z</dcterms:modified>
</cp:coreProperties>
</file>