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Calibri" panose="020F0502020204030204" pitchFamily="34" charset="0"/>
      <p:regular r:id="rId7"/>
      <p:bold r:id="rId8"/>
      <p:italic r:id="rId9"/>
      <p:boldItalic r:id="rId10"/>
    </p:embeddedFont>
    <p:embeddedFont>
      <p:font typeface="Canva Sans" panose="020B0604020202020204" charset="0"/>
      <p:regular r:id="rId11"/>
    </p:embeddedFont>
    <p:embeddedFont>
      <p:font typeface="Canva Sans Bold" panose="020B0604020202020204" charset="0"/>
      <p:regular r:id="rId12"/>
    </p:embeddedFont>
    <p:embeddedFont>
      <p:font typeface="Montserrat Classic Bold" panose="020B0604020202020204" charset="0"/>
      <p:regular r:id="rId13"/>
    </p:embeddedFont>
    <p:embeddedFont>
      <p:font typeface="Oswald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10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B02">
                <a:alpha val="100000"/>
              </a:srgbClr>
            </a:gs>
            <a:gs pos="100000">
              <a:srgbClr val="18191B">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4" name="Group 4"/>
          <p:cNvGrpSpPr/>
          <p:nvPr/>
        </p:nvGrpSpPr>
        <p:grpSpPr>
          <a:xfrm>
            <a:off x="4236347" y="3779093"/>
            <a:ext cx="9815307" cy="4208864"/>
            <a:chOff x="0" y="0"/>
            <a:chExt cx="1895495" cy="812800"/>
          </a:xfrm>
        </p:grpSpPr>
        <p:sp>
          <p:nvSpPr>
            <p:cNvPr id="5" name="Freeform 5"/>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FFFFFF"/>
              </a:solidFill>
              <a:prstDash val="solid"/>
              <a:miter/>
            </a:ln>
          </p:spPr>
          <p:txBody>
            <a:bodyPr/>
            <a:lstStyle/>
            <a:p>
              <a:endParaRPr lang="en-IN"/>
            </a:p>
          </p:txBody>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7851809" y="1167801"/>
            <a:ext cx="2584381" cy="2487467"/>
          </a:xfrm>
          <a:custGeom>
            <a:avLst/>
            <a:gdLst/>
            <a:ahLst/>
            <a:cxnLst/>
            <a:rect l="l" t="t" r="r" b="b"/>
            <a:pathLst>
              <a:path w="2584381" h="2487467">
                <a:moveTo>
                  <a:pt x="0" y="0"/>
                </a:moveTo>
                <a:lnTo>
                  <a:pt x="2584382" y="0"/>
                </a:lnTo>
                <a:lnTo>
                  <a:pt x="2584382" y="2487467"/>
                </a:lnTo>
                <a:lnTo>
                  <a:pt x="0" y="2487467"/>
                </a:lnTo>
                <a:lnTo>
                  <a:pt x="0" y="0"/>
                </a:lnTo>
                <a:close/>
              </a:path>
            </a:pathLst>
          </a:custGeom>
          <a:blipFill>
            <a:blip r:embed="rId4"/>
            <a:stretch>
              <a:fillRect l="-59619" t="-33959" r="-58604" b="-92767"/>
            </a:stretch>
          </a:blipFill>
        </p:spPr>
        <p:txBody>
          <a:bodyPr/>
          <a:lstStyle/>
          <a:p>
            <a:endParaRPr lang="en-IN"/>
          </a:p>
        </p:txBody>
      </p:sp>
      <p:sp>
        <p:nvSpPr>
          <p:cNvPr id="8" name="TextBox 8"/>
          <p:cNvSpPr txBox="1"/>
          <p:nvPr/>
        </p:nvSpPr>
        <p:spPr>
          <a:xfrm>
            <a:off x="3105928" y="5259437"/>
            <a:ext cx="12076144" cy="2357892"/>
          </a:xfrm>
          <a:prstGeom prst="rect">
            <a:avLst/>
          </a:prstGeom>
        </p:spPr>
        <p:txBody>
          <a:bodyPr lIns="0" tIns="0" rIns="0" bIns="0" rtlCol="0" anchor="t">
            <a:spAutoFit/>
          </a:bodyPr>
          <a:lstStyle/>
          <a:p>
            <a:pPr algn="ctr">
              <a:lnSpc>
                <a:spcPts val="19235"/>
              </a:lnSpc>
            </a:pPr>
            <a:r>
              <a:rPr lang="en-US" sz="13938" spc="1365">
                <a:solidFill>
                  <a:srgbClr val="5CB277"/>
                </a:solidFill>
                <a:latin typeface="Oswald Bold"/>
              </a:rPr>
              <a:t>PULSE 360</a:t>
            </a:r>
          </a:p>
        </p:txBody>
      </p:sp>
      <p:sp>
        <p:nvSpPr>
          <p:cNvPr id="9" name="TextBox 9"/>
          <p:cNvSpPr txBox="1"/>
          <p:nvPr/>
        </p:nvSpPr>
        <p:spPr>
          <a:xfrm>
            <a:off x="4236347" y="4014951"/>
            <a:ext cx="9815307" cy="1186902"/>
          </a:xfrm>
          <a:prstGeom prst="rect">
            <a:avLst/>
          </a:prstGeom>
        </p:spPr>
        <p:txBody>
          <a:bodyPr lIns="0" tIns="0" rIns="0" bIns="0" rtlCol="0" anchor="t">
            <a:spAutoFit/>
          </a:bodyPr>
          <a:lstStyle/>
          <a:p>
            <a:pPr algn="ctr">
              <a:lnSpc>
                <a:spcPts val="9748"/>
              </a:lnSpc>
            </a:pPr>
            <a:r>
              <a:rPr lang="en-US" sz="7063" spc="692">
                <a:solidFill>
                  <a:srgbClr val="5CB277"/>
                </a:solidFill>
                <a:latin typeface="Oswald Bold"/>
              </a:rPr>
              <a:t>DEVELOVERS</a:t>
            </a:r>
          </a:p>
        </p:txBody>
      </p:sp>
      <p:sp>
        <p:nvSpPr>
          <p:cNvPr id="10" name="TextBox 10"/>
          <p:cNvSpPr txBox="1"/>
          <p:nvPr/>
        </p:nvSpPr>
        <p:spPr>
          <a:xfrm>
            <a:off x="2719596" y="8059420"/>
            <a:ext cx="12848809" cy="441638"/>
          </a:xfrm>
          <a:prstGeom prst="rect">
            <a:avLst/>
          </a:prstGeom>
        </p:spPr>
        <p:txBody>
          <a:bodyPr lIns="0" tIns="0" rIns="0" bIns="0" rtlCol="0" anchor="t">
            <a:spAutoFit/>
          </a:bodyPr>
          <a:lstStyle/>
          <a:p>
            <a:pPr algn="ctr">
              <a:lnSpc>
                <a:spcPts val="3661"/>
              </a:lnSpc>
            </a:pPr>
            <a:r>
              <a:rPr lang="en-US" sz="2653" spc="140">
                <a:solidFill>
                  <a:srgbClr val="5CB277"/>
                </a:solidFill>
                <a:latin typeface="Montserrat Classic Bold"/>
              </a:rPr>
              <a:t>WWW.PULSE360.COM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B02">
                <a:alpha val="100000"/>
              </a:srgbClr>
            </a:gs>
            <a:gs pos="100000">
              <a:srgbClr val="18191B">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199017"/>
            <a:ext cx="5628190" cy="685472"/>
          </a:xfrm>
          <a:prstGeom prst="rect">
            <a:avLst/>
          </a:prstGeom>
        </p:spPr>
        <p:txBody>
          <a:bodyPr lIns="0" tIns="0" rIns="0" bIns="0" rtlCol="0" anchor="t">
            <a:spAutoFit/>
          </a:bodyPr>
          <a:lstStyle/>
          <a:p>
            <a:pPr algn="ctr">
              <a:lnSpc>
                <a:spcPts val="5543"/>
              </a:lnSpc>
              <a:spcBef>
                <a:spcPct val="0"/>
              </a:spcBef>
            </a:pPr>
            <a:r>
              <a:rPr lang="en-US" sz="4017" spc="393">
                <a:solidFill>
                  <a:srgbClr val="5CB277"/>
                </a:solidFill>
                <a:latin typeface="Oswald Bold"/>
              </a:rPr>
              <a:t>PROBLEM STATEMENT:</a:t>
            </a:r>
          </a:p>
        </p:txBody>
      </p:sp>
      <p:sp>
        <p:nvSpPr>
          <p:cNvPr id="3" name="TextBox 3"/>
          <p:cNvSpPr txBox="1"/>
          <p:nvPr/>
        </p:nvSpPr>
        <p:spPr>
          <a:xfrm>
            <a:off x="1028700" y="1076325"/>
            <a:ext cx="16422881" cy="2981609"/>
          </a:xfrm>
          <a:prstGeom prst="rect">
            <a:avLst/>
          </a:prstGeom>
        </p:spPr>
        <p:txBody>
          <a:bodyPr lIns="0" tIns="0" rIns="0" bIns="0" rtlCol="0" anchor="t">
            <a:spAutoFit/>
          </a:bodyPr>
          <a:lstStyle/>
          <a:p>
            <a:pPr algn="just">
              <a:lnSpc>
                <a:spcPts val="2939"/>
              </a:lnSpc>
            </a:pPr>
            <a:r>
              <a:rPr lang="en-US" sz="2826">
                <a:solidFill>
                  <a:srgbClr val="FFFFFF"/>
                </a:solidFill>
                <a:latin typeface="Canva Sans Bold"/>
              </a:rPr>
              <a:t>Employee feedback and engagement are crucial aspects of maintaining a productive and satisfied workforce. Businesses need effective tools and platforms to gather employee feedback, measure engagement, and take actionable steps to enhance the work environment. An Employee Feedback and Engagement Platform is designed to address these needs.The problem at hand is the lack of a comprehensive platform that facilitates continuous employee feedback, gauges employee engagement levels, and provides actionable insights</a:t>
            </a:r>
          </a:p>
          <a:p>
            <a:pPr algn="just">
              <a:lnSpc>
                <a:spcPts val="2939"/>
              </a:lnSpc>
            </a:pPr>
            <a:r>
              <a:rPr lang="en-US" sz="2826">
                <a:solidFill>
                  <a:srgbClr val="FFFFFF"/>
                </a:solidFill>
                <a:latin typeface="Canva Sans Bold"/>
              </a:rPr>
              <a:t>to improve workplace satisfaction and productivity. This platform should offer a user-friendly interface for employees to share feedback and for management to analyze and act upon it.</a:t>
            </a:r>
          </a:p>
        </p:txBody>
      </p:sp>
      <p:sp>
        <p:nvSpPr>
          <p:cNvPr id="4" name="TextBox 4"/>
          <p:cNvSpPr txBox="1"/>
          <p:nvPr/>
        </p:nvSpPr>
        <p:spPr>
          <a:xfrm>
            <a:off x="1079526" y="4501298"/>
            <a:ext cx="3176610" cy="685472"/>
          </a:xfrm>
          <a:prstGeom prst="rect">
            <a:avLst/>
          </a:prstGeom>
        </p:spPr>
        <p:txBody>
          <a:bodyPr lIns="0" tIns="0" rIns="0" bIns="0" rtlCol="0" anchor="t">
            <a:spAutoFit/>
          </a:bodyPr>
          <a:lstStyle/>
          <a:p>
            <a:pPr algn="ctr">
              <a:lnSpc>
                <a:spcPts val="5543"/>
              </a:lnSpc>
              <a:spcBef>
                <a:spcPct val="0"/>
              </a:spcBef>
            </a:pPr>
            <a:r>
              <a:rPr lang="en-US" sz="4017" spc="393">
                <a:solidFill>
                  <a:srgbClr val="5CB277"/>
                </a:solidFill>
                <a:latin typeface="Oswald Bold"/>
              </a:rPr>
              <a:t>SOLUTION : </a:t>
            </a:r>
          </a:p>
        </p:txBody>
      </p:sp>
      <p:sp>
        <p:nvSpPr>
          <p:cNvPr id="5" name="TextBox 5"/>
          <p:cNvSpPr txBox="1"/>
          <p:nvPr/>
        </p:nvSpPr>
        <p:spPr>
          <a:xfrm>
            <a:off x="1028700" y="5234396"/>
            <a:ext cx="16230600" cy="4528632"/>
          </a:xfrm>
          <a:prstGeom prst="rect">
            <a:avLst/>
          </a:prstGeom>
        </p:spPr>
        <p:txBody>
          <a:bodyPr lIns="0" tIns="0" rIns="0" bIns="0" rtlCol="0" anchor="t">
            <a:spAutoFit/>
          </a:bodyPr>
          <a:lstStyle/>
          <a:p>
            <a:pPr marL="617512" lvl="1" indent="-308756">
              <a:lnSpc>
                <a:spcPts val="2974"/>
              </a:lnSpc>
              <a:buFont typeface="Arial"/>
              <a:buChar char="•"/>
            </a:pPr>
            <a:r>
              <a:rPr lang="en-US" sz="2860">
                <a:solidFill>
                  <a:srgbClr val="FFFFFF"/>
                </a:solidFill>
                <a:latin typeface="Canva Sans Bold"/>
              </a:rPr>
              <a:t>Employee feedback and engagement are crucial aspects of maintaining a productive and satisfied workforce.</a:t>
            </a:r>
          </a:p>
          <a:p>
            <a:pPr marL="617512" lvl="1" indent="-308756">
              <a:lnSpc>
                <a:spcPts val="2974"/>
              </a:lnSpc>
              <a:buFont typeface="Arial"/>
              <a:buChar char="•"/>
            </a:pPr>
            <a:r>
              <a:rPr lang="en-US" sz="2860">
                <a:solidFill>
                  <a:srgbClr val="FFFFFF"/>
                </a:solidFill>
                <a:latin typeface="Canva Sans Bold"/>
              </a:rPr>
              <a:t>Businesses need effective tools and platforms to gather employee feedback and take actionable steps to enhance the work environment.</a:t>
            </a:r>
          </a:p>
          <a:p>
            <a:pPr marL="617512" lvl="1" indent="-308756">
              <a:lnSpc>
                <a:spcPts val="2974"/>
              </a:lnSpc>
              <a:buFont typeface="Arial"/>
              <a:buChar char="•"/>
            </a:pPr>
            <a:r>
              <a:rPr lang="en-US" sz="2860">
                <a:solidFill>
                  <a:srgbClr val="FFFFFF"/>
                </a:solidFill>
                <a:latin typeface="Canva Sans Bold"/>
              </a:rPr>
              <a:t> An Employee Feedback and Engagement Platform is designed to address these needs. </a:t>
            </a:r>
          </a:p>
          <a:p>
            <a:pPr marL="617512" lvl="1" indent="-308756">
              <a:lnSpc>
                <a:spcPts val="2974"/>
              </a:lnSpc>
              <a:buFont typeface="Arial"/>
              <a:buChar char="•"/>
            </a:pPr>
            <a:r>
              <a:rPr lang="en-US" sz="2860">
                <a:solidFill>
                  <a:srgbClr val="FFFFFF"/>
                </a:solidFill>
                <a:latin typeface="Canva Sans Bold"/>
              </a:rPr>
              <a:t>The problem at hand is the lack of a comprehensive platform that facilitates continuous employee feedback and provides actionable insights to improve workplace satisfaction and productivity. </a:t>
            </a:r>
          </a:p>
          <a:p>
            <a:pPr marL="617512" lvl="1" indent="-308756">
              <a:lnSpc>
                <a:spcPts val="2974"/>
              </a:lnSpc>
              <a:buFont typeface="Arial"/>
              <a:buChar char="•"/>
            </a:pPr>
            <a:r>
              <a:rPr lang="en-US" sz="2860">
                <a:solidFill>
                  <a:srgbClr val="FFFFFF"/>
                </a:solidFill>
                <a:latin typeface="Canva Sans Bold"/>
              </a:rPr>
              <a:t>This platform should offer a user-friendly interface for employees to share feedback and for management to analyze and act upon it.</a:t>
            </a:r>
          </a:p>
          <a:p>
            <a:pPr>
              <a:lnSpc>
                <a:spcPts val="2974"/>
              </a:lnSpc>
            </a:pPr>
            <a:endParaRPr lang="en-US" sz="2860">
              <a:solidFill>
                <a:srgbClr val="FFFFFF"/>
              </a:solidFill>
              <a:latin typeface="Canva Sans Bold"/>
            </a:endParaRPr>
          </a:p>
          <a:p>
            <a:pPr>
              <a:lnSpc>
                <a:spcPts val="2974"/>
              </a:lnSpc>
            </a:pPr>
            <a:endParaRPr lang="en-US" sz="2860">
              <a:solidFill>
                <a:srgbClr val="FFFFFF"/>
              </a:solidFill>
              <a:latin typeface="Canva Sans Bold"/>
            </a:endParaRPr>
          </a:p>
        </p:txBody>
      </p:sp>
      <p:sp>
        <p:nvSpPr>
          <p:cNvPr id="6" name="Freeform 6"/>
          <p:cNvSpPr/>
          <p:nvPr/>
        </p:nvSpPr>
        <p:spPr>
          <a:xfrm>
            <a:off x="13423342" y="9258300"/>
            <a:ext cx="762323" cy="733736"/>
          </a:xfrm>
          <a:custGeom>
            <a:avLst/>
            <a:gdLst/>
            <a:ahLst/>
            <a:cxnLst/>
            <a:rect l="l" t="t" r="r" b="b"/>
            <a:pathLst>
              <a:path w="762323" h="733736">
                <a:moveTo>
                  <a:pt x="0" y="0"/>
                </a:moveTo>
                <a:lnTo>
                  <a:pt x="762323" y="0"/>
                </a:lnTo>
                <a:lnTo>
                  <a:pt x="762323" y="733736"/>
                </a:lnTo>
                <a:lnTo>
                  <a:pt x="0" y="733736"/>
                </a:lnTo>
                <a:lnTo>
                  <a:pt x="0" y="0"/>
                </a:lnTo>
                <a:close/>
              </a:path>
            </a:pathLst>
          </a:custGeom>
          <a:blipFill>
            <a:blip r:embed="rId2"/>
            <a:stretch>
              <a:fillRect l="-59619" t="-33959" r="-58604" b="-92767"/>
            </a:stretch>
          </a:blipFill>
        </p:spPr>
        <p:txBody>
          <a:bodyPr/>
          <a:lstStyle/>
          <a:p>
            <a:endParaRPr lang="en-IN"/>
          </a:p>
        </p:txBody>
      </p:sp>
      <p:sp>
        <p:nvSpPr>
          <p:cNvPr id="7" name="TextBox 7"/>
          <p:cNvSpPr txBox="1"/>
          <p:nvPr/>
        </p:nvSpPr>
        <p:spPr>
          <a:xfrm>
            <a:off x="14330315" y="9312653"/>
            <a:ext cx="2301537" cy="567879"/>
          </a:xfrm>
          <a:prstGeom prst="rect">
            <a:avLst/>
          </a:prstGeom>
        </p:spPr>
        <p:txBody>
          <a:bodyPr lIns="0" tIns="0" rIns="0" bIns="0" rtlCol="0" anchor="t">
            <a:spAutoFit/>
          </a:bodyPr>
          <a:lstStyle/>
          <a:p>
            <a:pPr algn="ctr">
              <a:lnSpc>
                <a:spcPts val="4634"/>
              </a:lnSpc>
            </a:pPr>
            <a:r>
              <a:rPr lang="en-US" sz="3358" spc="329">
                <a:solidFill>
                  <a:srgbClr val="5CB277"/>
                </a:solidFill>
                <a:latin typeface="Oswald Bold"/>
              </a:rPr>
              <a:t>PULSE 360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B02">
                <a:alpha val="100000"/>
              </a:srgbClr>
            </a:gs>
            <a:gs pos="100000">
              <a:srgbClr val="18191B">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48377" y="27448"/>
            <a:ext cx="5483979" cy="761230"/>
          </a:xfrm>
          <a:prstGeom prst="rect">
            <a:avLst/>
          </a:prstGeom>
        </p:spPr>
        <p:txBody>
          <a:bodyPr lIns="0" tIns="0" rIns="0" bIns="0" rtlCol="0" anchor="t">
            <a:spAutoFit/>
          </a:bodyPr>
          <a:lstStyle/>
          <a:p>
            <a:pPr algn="ctr">
              <a:lnSpc>
                <a:spcPts val="6371"/>
              </a:lnSpc>
              <a:spcBef>
                <a:spcPct val="0"/>
              </a:spcBef>
            </a:pPr>
            <a:r>
              <a:rPr lang="en-US" sz="4617" spc="452">
                <a:solidFill>
                  <a:srgbClr val="5CB277"/>
                </a:solidFill>
                <a:latin typeface="Oswald Bold"/>
              </a:rPr>
              <a:t>TECH-STACK:</a:t>
            </a:r>
          </a:p>
        </p:txBody>
      </p:sp>
      <p:sp>
        <p:nvSpPr>
          <p:cNvPr id="3" name="TextBox 3"/>
          <p:cNvSpPr txBox="1"/>
          <p:nvPr/>
        </p:nvSpPr>
        <p:spPr>
          <a:xfrm>
            <a:off x="10868481" y="845829"/>
            <a:ext cx="8008253" cy="3456305"/>
          </a:xfrm>
          <a:prstGeom prst="rect">
            <a:avLst/>
          </a:prstGeom>
        </p:spPr>
        <p:txBody>
          <a:bodyPr lIns="0" tIns="0" rIns="0" bIns="0" rtlCol="0" anchor="t">
            <a:spAutoFit/>
          </a:bodyPr>
          <a:lstStyle/>
          <a:p>
            <a:pPr marL="755642" lvl="1" indent="-377821">
              <a:lnSpc>
                <a:spcPts val="3639"/>
              </a:lnSpc>
              <a:buFont typeface="Arial"/>
              <a:buChar char="•"/>
            </a:pPr>
            <a:r>
              <a:rPr lang="en-US" sz="3499">
                <a:solidFill>
                  <a:srgbClr val="FFFFFF"/>
                </a:solidFill>
                <a:latin typeface="Canva Sans Bold"/>
              </a:rPr>
              <a:t>MongoDB</a:t>
            </a:r>
          </a:p>
          <a:p>
            <a:pPr marL="755642" lvl="1" indent="-377821">
              <a:lnSpc>
                <a:spcPts val="3639"/>
              </a:lnSpc>
              <a:buFont typeface="Arial"/>
              <a:buChar char="•"/>
            </a:pPr>
            <a:r>
              <a:rPr lang="en-US" sz="3499">
                <a:solidFill>
                  <a:srgbClr val="FFFFFF"/>
                </a:solidFill>
                <a:latin typeface="Canva Sans Bold"/>
              </a:rPr>
              <a:t>Express.js</a:t>
            </a:r>
          </a:p>
          <a:p>
            <a:pPr marL="755642" lvl="1" indent="-377821">
              <a:lnSpc>
                <a:spcPts val="3639"/>
              </a:lnSpc>
              <a:buFont typeface="Arial"/>
              <a:buChar char="•"/>
            </a:pPr>
            <a:r>
              <a:rPr lang="en-US" sz="3499">
                <a:solidFill>
                  <a:srgbClr val="FFFFFF"/>
                </a:solidFill>
                <a:latin typeface="Canva Sans Bold"/>
              </a:rPr>
              <a:t>React</a:t>
            </a:r>
          </a:p>
          <a:p>
            <a:pPr marL="755642" lvl="1" indent="-377821">
              <a:lnSpc>
                <a:spcPts val="3639"/>
              </a:lnSpc>
              <a:buFont typeface="Arial"/>
              <a:buChar char="•"/>
            </a:pPr>
            <a:r>
              <a:rPr lang="en-US" sz="3499">
                <a:solidFill>
                  <a:srgbClr val="FFFFFF"/>
                </a:solidFill>
                <a:latin typeface="Canva Sans Bold"/>
              </a:rPr>
              <a:t>Node.js</a:t>
            </a:r>
          </a:p>
          <a:p>
            <a:pPr marL="755642" lvl="1" indent="-377821">
              <a:lnSpc>
                <a:spcPts val="3639"/>
              </a:lnSpc>
              <a:buFont typeface="Arial"/>
              <a:buChar char="•"/>
            </a:pPr>
            <a:r>
              <a:rPr lang="en-US" sz="3499">
                <a:solidFill>
                  <a:srgbClr val="FFFFFF"/>
                </a:solidFill>
                <a:latin typeface="Canva Sans Bold"/>
              </a:rPr>
              <a:t>Chart.js</a:t>
            </a:r>
          </a:p>
          <a:p>
            <a:pPr marL="755642" lvl="1" indent="-377821">
              <a:lnSpc>
                <a:spcPts val="3639"/>
              </a:lnSpc>
              <a:buFont typeface="Arial"/>
              <a:buChar char="•"/>
            </a:pPr>
            <a:r>
              <a:rPr lang="en-US" sz="3499">
                <a:solidFill>
                  <a:srgbClr val="FFFFFF"/>
                </a:solidFill>
                <a:latin typeface="Canva Sans Bold"/>
              </a:rPr>
              <a:t>json Web tokens</a:t>
            </a:r>
          </a:p>
          <a:p>
            <a:pPr marL="755642" lvl="1" indent="-377821">
              <a:lnSpc>
                <a:spcPts val="3639"/>
              </a:lnSpc>
              <a:buFont typeface="Arial"/>
              <a:buChar char="•"/>
            </a:pPr>
            <a:r>
              <a:rPr lang="en-US" sz="3499">
                <a:solidFill>
                  <a:srgbClr val="FFFFFF"/>
                </a:solidFill>
                <a:latin typeface="Canva Sans Bold"/>
              </a:rPr>
              <a:t>Material UI</a:t>
            </a:r>
          </a:p>
          <a:p>
            <a:pPr>
              <a:lnSpc>
                <a:spcPts val="2080"/>
              </a:lnSpc>
            </a:pPr>
            <a:endParaRPr lang="en-US" sz="3499">
              <a:solidFill>
                <a:srgbClr val="FFFFFF"/>
              </a:solidFill>
              <a:latin typeface="Canva Sans Bold"/>
            </a:endParaRPr>
          </a:p>
        </p:txBody>
      </p:sp>
      <p:sp>
        <p:nvSpPr>
          <p:cNvPr id="4" name="TextBox 4"/>
          <p:cNvSpPr txBox="1"/>
          <p:nvPr/>
        </p:nvSpPr>
        <p:spPr>
          <a:xfrm>
            <a:off x="0" y="27448"/>
            <a:ext cx="7743278" cy="761230"/>
          </a:xfrm>
          <a:prstGeom prst="rect">
            <a:avLst/>
          </a:prstGeom>
        </p:spPr>
        <p:txBody>
          <a:bodyPr lIns="0" tIns="0" rIns="0" bIns="0" rtlCol="0" anchor="t">
            <a:spAutoFit/>
          </a:bodyPr>
          <a:lstStyle/>
          <a:p>
            <a:pPr algn="ctr">
              <a:lnSpc>
                <a:spcPts val="6371"/>
              </a:lnSpc>
              <a:spcBef>
                <a:spcPct val="0"/>
              </a:spcBef>
            </a:pPr>
            <a:r>
              <a:rPr lang="en-US" sz="4617" spc="452">
                <a:solidFill>
                  <a:srgbClr val="5CB277"/>
                </a:solidFill>
                <a:latin typeface="Oswald Bold"/>
              </a:rPr>
              <a:t>BUSINESS POTENTIALS</a:t>
            </a:r>
          </a:p>
        </p:txBody>
      </p:sp>
      <p:sp>
        <p:nvSpPr>
          <p:cNvPr id="5" name="TextBox 5"/>
          <p:cNvSpPr txBox="1"/>
          <p:nvPr/>
        </p:nvSpPr>
        <p:spPr>
          <a:xfrm>
            <a:off x="515643" y="836304"/>
            <a:ext cx="7870304" cy="8642784"/>
          </a:xfrm>
          <a:prstGeom prst="rect">
            <a:avLst/>
          </a:prstGeom>
        </p:spPr>
        <p:txBody>
          <a:bodyPr lIns="0" tIns="0" rIns="0" bIns="0" rtlCol="0" anchor="t">
            <a:spAutoFit/>
          </a:bodyPr>
          <a:lstStyle/>
          <a:p>
            <a:pPr marL="591499" lvl="1" indent="-295750">
              <a:lnSpc>
                <a:spcPts val="2849"/>
              </a:lnSpc>
              <a:buFont typeface="Arial"/>
              <a:buChar char="•"/>
            </a:pPr>
            <a:r>
              <a:rPr lang="en-US" sz="2739">
                <a:solidFill>
                  <a:srgbClr val="FFFFFF"/>
                </a:solidFill>
                <a:latin typeface="Canva Sans Bold"/>
              </a:rPr>
              <a:t>Employee Engagement and Productivity:</a:t>
            </a:r>
            <a:r>
              <a:rPr lang="en-US" sz="2739">
                <a:solidFill>
                  <a:srgbClr val="FFFFFF"/>
                </a:solidFill>
                <a:latin typeface="Canva Sans"/>
              </a:rPr>
              <a:t>Improving employee engagement is a top priority for many organizations. A platform that allows for regular feedback and surveys can significantly enhance engagement levels, leading to higher productivity.</a:t>
            </a:r>
          </a:p>
          <a:p>
            <a:pPr marL="591499" lvl="1" indent="-295750">
              <a:lnSpc>
                <a:spcPts val="2849"/>
              </a:lnSpc>
              <a:buFont typeface="Arial"/>
              <a:buChar char="•"/>
            </a:pPr>
            <a:r>
              <a:rPr lang="en-US" sz="2739">
                <a:solidFill>
                  <a:srgbClr val="FFFFFF"/>
                </a:solidFill>
                <a:latin typeface="Canva Sans Bold"/>
              </a:rPr>
              <a:t>Improving Workplace Culture:</a:t>
            </a:r>
            <a:r>
              <a:rPr lang="en-US" sz="2739">
                <a:solidFill>
                  <a:srgbClr val="FFFFFF"/>
                </a:solidFill>
                <a:latin typeface="Canva Sans"/>
              </a:rPr>
              <a:t>A culture of open communication and feedback is crucial for a healthy work environment.</a:t>
            </a:r>
          </a:p>
          <a:p>
            <a:pPr marL="591499" lvl="1" indent="-295750">
              <a:lnSpc>
                <a:spcPts val="2849"/>
              </a:lnSpc>
              <a:buFont typeface="Arial"/>
              <a:buChar char="•"/>
            </a:pPr>
            <a:r>
              <a:rPr lang="en-US" sz="2739">
                <a:solidFill>
                  <a:srgbClr val="FFFFFF"/>
                </a:solidFill>
                <a:latin typeface="Canva Sans Bold"/>
              </a:rPr>
              <a:t>Talent Retention and Attraction:</a:t>
            </a:r>
            <a:r>
              <a:rPr lang="en-US" sz="2739">
                <a:solidFill>
                  <a:srgbClr val="FFFFFF"/>
                </a:solidFill>
                <a:latin typeface="Canva Sans"/>
              </a:rPr>
              <a:t>A platform that values employee feedback and rewards can enhance employee retention rates. Moreover, it can be a strong selling point for attracting top talent.</a:t>
            </a:r>
          </a:p>
          <a:p>
            <a:pPr marL="591499" lvl="1" indent="-295750">
              <a:lnSpc>
                <a:spcPts val="2849"/>
              </a:lnSpc>
              <a:buFont typeface="Arial"/>
              <a:buChar char="•"/>
            </a:pPr>
            <a:r>
              <a:rPr lang="en-US" sz="2739">
                <a:solidFill>
                  <a:srgbClr val="FFFFFF"/>
                </a:solidFill>
                <a:latin typeface="Canva Sans Bold"/>
              </a:rPr>
              <a:t>Compliance and HR Support:</a:t>
            </a:r>
            <a:r>
              <a:rPr lang="en-US" sz="2739">
                <a:solidFill>
                  <a:srgbClr val="FFFFFF"/>
                </a:solidFill>
                <a:latin typeface="Canva Sans"/>
              </a:rPr>
              <a:t>Providing a platform that assists in compliance with workplace regulations and HR best practices can be invaluable for businesses looking to stay in compliance and avoid legal issues.</a:t>
            </a:r>
          </a:p>
          <a:p>
            <a:pPr>
              <a:lnSpc>
                <a:spcPts val="2849"/>
              </a:lnSpc>
            </a:pPr>
            <a:endParaRPr lang="en-US" sz="2739">
              <a:solidFill>
                <a:srgbClr val="FFFFFF"/>
              </a:solidFill>
              <a:latin typeface="Canva Sans"/>
            </a:endParaRPr>
          </a:p>
          <a:p>
            <a:pPr>
              <a:lnSpc>
                <a:spcPts val="2953"/>
              </a:lnSpc>
            </a:pPr>
            <a:endParaRPr lang="en-US" sz="2739">
              <a:solidFill>
                <a:srgbClr val="FFFFFF"/>
              </a:solidFill>
              <a:latin typeface="Canva Sans"/>
            </a:endParaRPr>
          </a:p>
          <a:p>
            <a:pPr>
              <a:lnSpc>
                <a:spcPts val="1420"/>
              </a:lnSpc>
            </a:pPr>
            <a:endParaRPr lang="en-US" sz="2739">
              <a:solidFill>
                <a:srgbClr val="FFFFFF"/>
              </a:solidFill>
              <a:latin typeface="Canva Sans"/>
            </a:endParaRPr>
          </a:p>
        </p:txBody>
      </p:sp>
      <p:sp>
        <p:nvSpPr>
          <p:cNvPr id="6" name="Freeform 6"/>
          <p:cNvSpPr/>
          <p:nvPr/>
        </p:nvSpPr>
        <p:spPr>
          <a:xfrm>
            <a:off x="14181394" y="9112220"/>
            <a:ext cx="762323" cy="733736"/>
          </a:xfrm>
          <a:custGeom>
            <a:avLst/>
            <a:gdLst/>
            <a:ahLst/>
            <a:cxnLst/>
            <a:rect l="l" t="t" r="r" b="b"/>
            <a:pathLst>
              <a:path w="762323" h="733736">
                <a:moveTo>
                  <a:pt x="0" y="0"/>
                </a:moveTo>
                <a:lnTo>
                  <a:pt x="762323" y="0"/>
                </a:lnTo>
                <a:lnTo>
                  <a:pt x="762323" y="733736"/>
                </a:lnTo>
                <a:lnTo>
                  <a:pt x="0" y="733736"/>
                </a:lnTo>
                <a:lnTo>
                  <a:pt x="0" y="0"/>
                </a:lnTo>
                <a:close/>
              </a:path>
            </a:pathLst>
          </a:custGeom>
          <a:blipFill>
            <a:blip r:embed="rId2"/>
            <a:stretch>
              <a:fillRect l="-59619" t="-33959" r="-58604" b="-92767"/>
            </a:stretch>
          </a:blipFill>
        </p:spPr>
        <p:txBody>
          <a:bodyPr/>
          <a:lstStyle/>
          <a:p>
            <a:endParaRPr lang="en-IN"/>
          </a:p>
        </p:txBody>
      </p:sp>
      <p:sp>
        <p:nvSpPr>
          <p:cNvPr id="7" name="TextBox 7"/>
          <p:cNvSpPr txBox="1"/>
          <p:nvPr/>
        </p:nvSpPr>
        <p:spPr>
          <a:xfrm>
            <a:off x="15088368" y="9166573"/>
            <a:ext cx="2301537" cy="567879"/>
          </a:xfrm>
          <a:prstGeom prst="rect">
            <a:avLst/>
          </a:prstGeom>
        </p:spPr>
        <p:txBody>
          <a:bodyPr lIns="0" tIns="0" rIns="0" bIns="0" rtlCol="0" anchor="t">
            <a:spAutoFit/>
          </a:bodyPr>
          <a:lstStyle/>
          <a:p>
            <a:pPr algn="ctr">
              <a:lnSpc>
                <a:spcPts val="4634"/>
              </a:lnSpc>
            </a:pPr>
            <a:r>
              <a:rPr lang="en-US" sz="3358" spc="329">
                <a:solidFill>
                  <a:srgbClr val="5CB277"/>
                </a:solidFill>
                <a:latin typeface="Oswald Bold"/>
              </a:rPr>
              <a:t>PULSE 360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B02">
                <a:alpha val="100000"/>
              </a:srgbClr>
            </a:gs>
            <a:gs pos="100000">
              <a:srgbClr val="18191B">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0" y="343228"/>
            <a:ext cx="5628190" cy="685472"/>
          </a:xfrm>
          <a:prstGeom prst="rect">
            <a:avLst/>
          </a:prstGeom>
        </p:spPr>
        <p:txBody>
          <a:bodyPr lIns="0" tIns="0" rIns="0" bIns="0" rtlCol="0" anchor="t">
            <a:spAutoFit/>
          </a:bodyPr>
          <a:lstStyle/>
          <a:p>
            <a:pPr algn="ctr">
              <a:lnSpc>
                <a:spcPts val="5543"/>
              </a:lnSpc>
              <a:spcBef>
                <a:spcPct val="0"/>
              </a:spcBef>
            </a:pPr>
            <a:r>
              <a:rPr lang="en-US" sz="4017" spc="393">
                <a:solidFill>
                  <a:srgbClr val="5CB277"/>
                </a:solidFill>
                <a:latin typeface="Oswald Bold"/>
              </a:rPr>
              <a:t>USE CASES:</a:t>
            </a:r>
          </a:p>
        </p:txBody>
      </p:sp>
      <p:sp>
        <p:nvSpPr>
          <p:cNvPr id="3" name="TextBox 3"/>
          <p:cNvSpPr txBox="1"/>
          <p:nvPr/>
        </p:nvSpPr>
        <p:spPr>
          <a:xfrm>
            <a:off x="1135747" y="1057275"/>
            <a:ext cx="8008253" cy="8253857"/>
          </a:xfrm>
          <a:prstGeom prst="rect">
            <a:avLst/>
          </a:prstGeom>
        </p:spPr>
        <p:txBody>
          <a:bodyPr lIns="0" tIns="0" rIns="0" bIns="0" rtlCol="0" anchor="t">
            <a:spAutoFit/>
          </a:bodyPr>
          <a:lstStyle/>
          <a:p>
            <a:pPr marL="561337" lvl="1" indent="-280669" algn="just">
              <a:lnSpc>
                <a:spcPts val="2703"/>
              </a:lnSpc>
              <a:buFont typeface="Arial"/>
              <a:buChar char="•"/>
            </a:pPr>
            <a:r>
              <a:rPr lang="en-US" sz="2599">
                <a:solidFill>
                  <a:srgbClr val="FFFFFF"/>
                </a:solidFill>
                <a:latin typeface="Canva Sans Bold"/>
              </a:rPr>
              <a:t>Engagement Measurement: The platform can assess employee engagement levels through surveys, assessments, or other metrics, helping organizations understand the overall morale and commitment of their workforce.</a:t>
            </a:r>
          </a:p>
          <a:p>
            <a:pPr marL="561337" lvl="1" indent="-280669" algn="just">
              <a:lnSpc>
                <a:spcPts val="2703"/>
              </a:lnSpc>
              <a:buFont typeface="Arial"/>
              <a:buChar char="•"/>
            </a:pPr>
            <a:r>
              <a:rPr lang="en-US" sz="2599">
                <a:solidFill>
                  <a:srgbClr val="FFFFFF"/>
                </a:solidFill>
                <a:latin typeface="Canva Sans Bold"/>
              </a:rPr>
              <a:t>Actionable Insights: By analyzing the feedback and engagement data collected, the platform can generate actionable insights, highlighting areas that need improvement and suggesting potential solutions.</a:t>
            </a:r>
          </a:p>
          <a:p>
            <a:pPr marL="561337" lvl="1" indent="-280669" algn="just">
              <a:lnSpc>
                <a:spcPts val="2703"/>
              </a:lnSpc>
              <a:buFont typeface="Arial"/>
              <a:buChar char="•"/>
            </a:pPr>
            <a:r>
              <a:rPr lang="en-US" sz="2599">
                <a:solidFill>
                  <a:srgbClr val="FFFFFF"/>
                </a:solidFill>
                <a:latin typeface="Canva Sans Bold"/>
              </a:rPr>
              <a:t>Managerial Decision Support: Managers can access data and reports on employee feedback and engagement to make informed decisions related to workforce management, resource allocation, and strategy adjustments.</a:t>
            </a:r>
          </a:p>
          <a:p>
            <a:pPr marL="561337" lvl="1" indent="-280669" algn="just">
              <a:lnSpc>
                <a:spcPts val="2703"/>
              </a:lnSpc>
              <a:buFont typeface="Arial"/>
              <a:buChar char="•"/>
            </a:pPr>
            <a:r>
              <a:rPr lang="en-US" sz="2599">
                <a:solidFill>
                  <a:srgbClr val="FFFFFF"/>
                </a:solidFill>
                <a:latin typeface="Canva Sans Bold"/>
              </a:rPr>
              <a:t>Enhanced Communication: The platform can facilitate better communication between employees and management, allowing for a more transparent and open dialogue.</a:t>
            </a:r>
          </a:p>
          <a:p>
            <a:pPr marL="561337" lvl="1" indent="-280669" algn="just">
              <a:lnSpc>
                <a:spcPts val="2703"/>
              </a:lnSpc>
              <a:buFont typeface="Arial"/>
              <a:buChar char="•"/>
            </a:pPr>
            <a:r>
              <a:rPr lang="en-US" sz="2599">
                <a:solidFill>
                  <a:srgbClr val="FFFFFF"/>
                </a:solidFill>
                <a:latin typeface="Canva Sans Bold"/>
              </a:rPr>
              <a:t>Employee Surveys: Conduct regular employee surveys on specific topics or issues to gather in-depth insights and track changes over time.</a:t>
            </a:r>
          </a:p>
          <a:p>
            <a:pPr algn="just">
              <a:lnSpc>
                <a:spcPts val="2703"/>
              </a:lnSpc>
            </a:pPr>
            <a:endParaRPr lang="en-US" sz="2599">
              <a:solidFill>
                <a:srgbClr val="FFFFFF"/>
              </a:solidFill>
              <a:latin typeface="Canva Sans Bold"/>
            </a:endParaRPr>
          </a:p>
        </p:txBody>
      </p:sp>
      <p:sp>
        <p:nvSpPr>
          <p:cNvPr id="4" name="TextBox 4"/>
          <p:cNvSpPr txBox="1"/>
          <p:nvPr/>
        </p:nvSpPr>
        <p:spPr>
          <a:xfrm>
            <a:off x="9478015" y="343228"/>
            <a:ext cx="5628190" cy="685472"/>
          </a:xfrm>
          <a:prstGeom prst="rect">
            <a:avLst/>
          </a:prstGeom>
        </p:spPr>
        <p:txBody>
          <a:bodyPr lIns="0" tIns="0" rIns="0" bIns="0" rtlCol="0" anchor="t">
            <a:spAutoFit/>
          </a:bodyPr>
          <a:lstStyle/>
          <a:p>
            <a:pPr algn="ctr">
              <a:lnSpc>
                <a:spcPts val="5543"/>
              </a:lnSpc>
              <a:spcBef>
                <a:spcPct val="0"/>
              </a:spcBef>
            </a:pPr>
            <a:r>
              <a:rPr lang="en-US" sz="4017" spc="393">
                <a:solidFill>
                  <a:srgbClr val="5CB277"/>
                </a:solidFill>
                <a:latin typeface="Oswald Bold"/>
              </a:rPr>
              <a:t>SHOW STOPPERS:</a:t>
            </a:r>
          </a:p>
        </p:txBody>
      </p:sp>
      <p:sp>
        <p:nvSpPr>
          <p:cNvPr id="5" name="TextBox 5"/>
          <p:cNvSpPr txBox="1"/>
          <p:nvPr/>
        </p:nvSpPr>
        <p:spPr>
          <a:xfrm>
            <a:off x="9478015" y="1057275"/>
            <a:ext cx="8008253" cy="8596757"/>
          </a:xfrm>
          <a:prstGeom prst="rect">
            <a:avLst/>
          </a:prstGeom>
        </p:spPr>
        <p:txBody>
          <a:bodyPr lIns="0" tIns="0" rIns="0" bIns="0" rtlCol="0" anchor="t">
            <a:spAutoFit/>
          </a:bodyPr>
          <a:lstStyle/>
          <a:p>
            <a:pPr marL="561337" lvl="1" indent="-280669" algn="just">
              <a:lnSpc>
                <a:spcPts val="2703"/>
              </a:lnSpc>
              <a:buFont typeface="Arial"/>
              <a:buChar char="•"/>
            </a:pPr>
            <a:r>
              <a:rPr lang="en-US" sz="2599">
                <a:solidFill>
                  <a:srgbClr val="FFFFFF"/>
                </a:solidFill>
                <a:latin typeface="Canva Sans Bold"/>
              </a:rPr>
              <a:t>Inadequate Data: Without a centralized platform, businesses may struggle to collect and consolidate employee feedback and engagement data, leading to fragmented and incomplete insights.</a:t>
            </a:r>
          </a:p>
          <a:p>
            <a:pPr marL="561337" lvl="1" indent="-280669" algn="just">
              <a:lnSpc>
                <a:spcPts val="2703"/>
              </a:lnSpc>
              <a:buFont typeface="Arial"/>
              <a:buChar char="•"/>
            </a:pPr>
            <a:r>
              <a:rPr lang="en-US" sz="2599">
                <a:solidFill>
                  <a:srgbClr val="FFFFFF"/>
                </a:solidFill>
                <a:latin typeface="Canva Sans Bold"/>
              </a:rPr>
              <a:t>Limited Actionability: Lack of a structured platform may result in the accumulation of feedback without clear processes to turn it into actionable insights and improvements.</a:t>
            </a:r>
          </a:p>
          <a:p>
            <a:pPr marL="561337" lvl="1" indent="-280669" algn="just">
              <a:lnSpc>
                <a:spcPts val="2703"/>
              </a:lnSpc>
              <a:buFont typeface="Arial"/>
              <a:buChar char="•"/>
            </a:pPr>
            <a:r>
              <a:rPr lang="en-US" sz="2599">
                <a:solidFill>
                  <a:srgbClr val="FFFFFF"/>
                </a:solidFill>
                <a:latin typeface="Canva Sans Bold"/>
              </a:rPr>
              <a:t>Poor Engagement Tracking: Organizations might find it challenging to gauge employee engagement levels accurately, potentially leading to misinformed decisions and difficulty in addressing morale issues.</a:t>
            </a:r>
          </a:p>
          <a:p>
            <a:pPr marL="561337" lvl="1" indent="-280669" algn="just">
              <a:lnSpc>
                <a:spcPts val="2703"/>
              </a:lnSpc>
              <a:buFont typeface="Arial"/>
              <a:buChar char="•"/>
            </a:pPr>
            <a:r>
              <a:rPr lang="en-US" sz="2599">
                <a:solidFill>
                  <a:srgbClr val="FFFFFF"/>
                </a:solidFill>
                <a:latin typeface="Canva Sans Bold"/>
              </a:rPr>
              <a:t>Employee Frustration: Employees may become frustrated if they don't have an easy-to-use platform to share their feedback, which can affect morale and lead to retention issues.</a:t>
            </a:r>
          </a:p>
          <a:p>
            <a:pPr marL="561337" lvl="1" indent="-280669" algn="just">
              <a:lnSpc>
                <a:spcPts val="2703"/>
              </a:lnSpc>
              <a:buFont typeface="Arial"/>
              <a:buChar char="•"/>
            </a:pPr>
            <a:r>
              <a:rPr lang="en-US" sz="2599">
                <a:solidFill>
                  <a:srgbClr val="FFFFFF"/>
                </a:solidFill>
                <a:latin typeface="Canva Sans Bold"/>
              </a:rPr>
              <a:t>Management Blind Spots: Without a dedicated platform, management may lack visibility into employee sentiment and may not be able to proactively address workplace concerns.</a:t>
            </a:r>
          </a:p>
          <a:p>
            <a:pPr algn="just">
              <a:lnSpc>
                <a:spcPts val="2703"/>
              </a:lnSpc>
            </a:pPr>
            <a:endParaRPr lang="en-US" sz="2599">
              <a:solidFill>
                <a:srgbClr val="FFFFFF"/>
              </a:solidFill>
              <a:latin typeface="Canva Sans Bold"/>
            </a:endParaRPr>
          </a:p>
        </p:txBody>
      </p:sp>
      <p:sp>
        <p:nvSpPr>
          <p:cNvPr id="6" name="Freeform 6"/>
          <p:cNvSpPr/>
          <p:nvPr/>
        </p:nvSpPr>
        <p:spPr>
          <a:xfrm>
            <a:off x="13423342" y="9258300"/>
            <a:ext cx="762323" cy="733736"/>
          </a:xfrm>
          <a:custGeom>
            <a:avLst/>
            <a:gdLst/>
            <a:ahLst/>
            <a:cxnLst/>
            <a:rect l="l" t="t" r="r" b="b"/>
            <a:pathLst>
              <a:path w="762323" h="733736">
                <a:moveTo>
                  <a:pt x="0" y="0"/>
                </a:moveTo>
                <a:lnTo>
                  <a:pt x="762323" y="0"/>
                </a:lnTo>
                <a:lnTo>
                  <a:pt x="762323" y="733736"/>
                </a:lnTo>
                <a:lnTo>
                  <a:pt x="0" y="733736"/>
                </a:lnTo>
                <a:lnTo>
                  <a:pt x="0" y="0"/>
                </a:lnTo>
                <a:close/>
              </a:path>
            </a:pathLst>
          </a:custGeom>
          <a:blipFill>
            <a:blip r:embed="rId2"/>
            <a:stretch>
              <a:fillRect l="-59619" t="-33959" r="-58604" b="-92767"/>
            </a:stretch>
          </a:blipFill>
        </p:spPr>
        <p:txBody>
          <a:bodyPr/>
          <a:lstStyle/>
          <a:p>
            <a:endParaRPr lang="en-IN"/>
          </a:p>
        </p:txBody>
      </p:sp>
      <p:sp>
        <p:nvSpPr>
          <p:cNvPr id="7" name="TextBox 7"/>
          <p:cNvSpPr txBox="1"/>
          <p:nvPr/>
        </p:nvSpPr>
        <p:spPr>
          <a:xfrm>
            <a:off x="14330315" y="9312653"/>
            <a:ext cx="2301537" cy="567879"/>
          </a:xfrm>
          <a:prstGeom prst="rect">
            <a:avLst/>
          </a:prstGeom>
        </p:spPr>
        <p:txBody>
          <a:bodyPr lIns="0" tIns="0" rIns="0" bIns="0" rtlCol="0" anchor="t">
            <a:spAutoFit/>
          </a:bodyPr>
          <a:lstStyle/>
          <a:p>
            <a:pPr algn="ctr">
              <a:lnSpc>
                <a:spcPts val="4634"/>
              </a:lnSpc>
            </a:pPr>
            <a:r>
              <a:rPr lang="en-US" sz="3358" spc="329">
                <a:solidFill>
                  <a:srgbClr val="5CB277"/>
                </a:solidFill>
                <a:latin typeface="Oswald Bold"/>
              </a:rPr>
              <a:t>PULSE 360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B02">
                <a:alpha val="100000"/>
              </a:srgbClr>
            </a:gs>
            <a:gs pos="100000">
              <a:srgbClr val="18191B">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4491221" y="4729547"/>
            <a:ext cx="9305558" cy="761230"/>
          </a:xfrm>
          <a:prstGeom prst="rect">
            <a:avLst/>
          </a:prstGeom>
        </p:spPr>
        <p:txBody>
          <a:bodyPr lIns="0" tIns="0" rIns="0" bIns="0" rtlCol="0" anchor="t">
            <a:spAutoFit/>
          </a:bodyPr>
          <a:lstStyle/>
          <a:p>
            <a:pPr algn="ctr">
              <a:lnSpc>
                <a:spcPts val="6371"/>
              </a:lnSpc>
              <a:spcBef>
                <a:spcPct val="0"/>
              </a:spcBef>
            </a:pPr>
            <a:r>
              <a:rPr lang="en-US" sz="4617" spc="452">
                <a:solidFill>
                  <a:srgbClr val="5CB277"/>
                </a:solidFill>
                <a:latin typeface="Oswald Bold"/>
              </a:rPr>
              <a:t>THANK YOU</a:t>
            </a:r>
          </a:p>
        </p:txBody>
      </p:sp>
      <p:sp>
        <p:nvSpPr>
          <p:cNvPr id="3" name="Freeform 3"/>
          <p:cNvSpPr/>
          <p:nvPr/>
        </p:nvSpPr>
        <p:spPr>
          <a:xfrm>
            <a:off x="7539745" y="7623914"/>
            <a:ext cx="762323" cy="733736"/>
          </a:xfrm>
          <a:custGeom>
            <a:avLst/>
            <a:gdLst/>
            <a:ahLst/>
            <a:cxnLst/>
            <a:rect l="l" t="t" r="r" b="b"/>
            <a:pathLst>
              <a:path w="762323" h="733736">
                <a:moveTo>
                  <a:pt x="0" y="0"/>
                </a:moveTo>
                <a:lnTo>
                  <a:pt x="762323" y="0"/>
                </a:lnTo>
                <a:lnTo>
                  <a:pt x="762323" y="733736"/>
                </a:lnTo>
                <a:lnTo>
                  <a:pt x="0" y="733736"/>
                </a:lnTo>
                <a:lnTo>
                  <a:pt x="0" y="0"/>
                </a:lnTo>
                <a:close/>
              </a:path>
            </a:pathLst>
          </a:custGeom>
          <a:blipFill>
            <a:blip r:embed="rId2"/>
            <a:stretch>
              <a:fillRect l="-59619" t="-33959" r="-58604" b="-92767"/>
            </a:stretch>
          </a:blipFill>
        </p:spPr>
        <p:txBody>
          <a:bodyPr/>
          <a:lstStyle/>
          <a:p>
            <a:endParaRPr lang="en-IN"/>
          </a:p>
        </p:txBody>
      </p:sp>
      <p:sp>
        <p:nvSpPr>
          <p:cNvPr id="4" name="TextBox 4"/>
          <p:cNvSpPr txBox="1"/>
          <p:nvPr/>
        </p:nvSpPr>
        <p:spPr>
          <a:xfrm>
            <a:off x="8446718" y="7678267"/>
            <a:ext cx="2301537" cy="567879"/>
          </a:xfrm>
          <a:prstGeom prst="rect">
            <a:avLst/>
          </a:prstGeom>
        </p:spPr>
        <p:txBody>
          <a:bodyPr lIns="0" tIns="0" rIns="0" bIns="0" rtlCol="0" anchor="t">
            <a:spAutoFit/>
          </a:bodyPr>
          <a:lstStyle/>
          <a:p>
            <a:pPr algn="ctr">
              <a:lnSpc>
                <a:spcPts val="4634"/>
              </a:lnSpc>
            </a:pPr>
            <a:r>
              <a:rPr lang="en-US" sz="3358" spc="329">
                <a:solidFill>
                  <a:srgbClr val="5CB277"/>
                </a:solidFill>
                <a:latin typeface="Oswald Bold"/>
              </a:rPr>
              <a:t>PULSE 360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651</Words>
  <Application>Microsoft Office PowerPoint</Application>
  <PresentationFormat>Custom</PresentationFormat>
  <Paragraphs>43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Oswald Bold</vt:lpstr>
      <vt:lpstr>Canva Sans Bold</vt:lpstr>
      <vt:lpstr>Canva Sans</vt:lpstr>
      <vt:lpstr>Montserrat Classic Bold</vt:lpstr>
      <vt:lpstr>Calibri</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tirth kamdar</dc:creator>
  <cp:lastModifiedBy>Tirth Kamdar</cp:lastModifiedBy>
  <cp:revision>1</cp:revision>
  <dcterms:created xsi:type="dcterms:W3CDTF">2006-08-16T00:00:00Z</dcterms:created>
  <dcterms:modified xsi:type="dcterms:W3CDTF">2023-10-05T08:22:54Z</dcterms:modified>
  <dc:identifier>DAFwXZL38e4</dc:identifier>
</cp:coreProperties>
</file>