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4BFBCF-F4C5-4A24-93C3-94B2EE572209}">
  <a:tblStyle styleId="{C64BFBCF-F4C5-4A24-93C3-94B2EE5722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b642fabb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b642fabb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642fabbc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642fabbc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267872" y="2510686"/>
            <a:ext cx="1309800" cy="45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Circular Pie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35606" y="4234521"/>
            <a:ext cx="1309800" cy="45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Payment Gateway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6084170" y="776045"/>
            <a:ext cx="1309800" cy="45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Customer Success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5273916" y="4336364"/>
            <a:ext cx="1526100" cy="626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Advertising &amp; Sales Management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98" y="1590084"/>
            <a:ext cx="1309816" cy="797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216" y="3796821"/>
            <a:ext cx="1309816" cy="797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216" y="1322052"/>
            <a:ext cx="1309816" cy="79795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115725" y="2312169"/>
            <a:ext cx="174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Delivery Service Provider (Agents)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7727523" y="4594766"/>
            <a:ext cx="146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Advertising Customer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8069951" y="2079217"/>
            <a:ext cx="78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Customer</a:t>
            </a:r>
            <a:endParaRPr sz="1000"/>
          </a:p>
        </p:txBody>
      </p:sp>
      <p:sp>
        <p:nvSpPr>
          <p:cNvPr id="64" name="Google Shape;64;p13"/>
          <p:cNvSpPr/>
          <p:nvPr/>
        </p:nvSpPr>
        <p:spPr>
          <a:xfrm>
            <a:off x="3235572" y="4461771"/>
            <a:ext cx="1309800" cy="45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Partner Restaurants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1423271" y="720375"/>
            <a:ext cx="1309800" cy="45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Business Management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6" name="Google Shape;66;p13"/>
          <p:cNvCxnSpPr>
            <a:stCxn id="54" idx="2"/>
            <a:endCxn id="57" idx="0"/>
          </p:cNvCxnSpPr>
          <p:nvPr/>
        </p:nvCxnSpPr>
        <p:spPr>
          <a:xfrm>
            <a:off x="4922772" y="2965186"/>
            <a:ext cx="1114200" cy="13713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7" name="Google Shape;67;p13"/>
          <p:cNvCxnSpPr>
            <a:stCxn id="54" idx="0"/>
            <a:endCxn id="65" idx="2"/>
          </p:cNvCxnSpPr>
          <p:nvPr/>
        </p:nvCxnSpPr>
        <p:spPr>
          <a:xfrm rot="10800000">
            <a:off x="2078172" y="1174786"/>
            <a:ext cx="2844600" cy="13359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8" name="Google Shape;68;p13"/>
          <p:cNvCxnSpPr>
            <a:stCxn id="54" idx="0"/>
            <a:endCxn id="56" idx="2"/>
          </p:cNvCxnSpPr>
          <p:nvPr/>
        </p:nvCxnSpPr>
        <p:spPr>
          <a:xfrm flipH="1" rot="10800000">
            <a:off x="4922772" y="1230586"/>
            <a:ext cx="1816200" cy="12801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9" name="Google Shape;69;p13"/>
          <p:cNvCxnSpPr/>
          <p:nvPr/>
        </p:nvCxnSpPr>
        <p:spPr>
          <a:xfrm>
            <a:off x="5577761" y="2775851"/>
            <a:ext cx="2587500" cy="12954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0" name="Google Shape;70;p13"/>
          <p:cNvCxnSpPr>
            <a:stCxn id="54" idx="1"/>
          </p:cNvCxnSpPr>
          <p:nvPr/>
        </p:nvCxnSpPr>
        <p:spPr>
          <a:xfrm rot="10800000">
            <a:off x="1130772" y="1937236"/>
            <a:ext cx="3137100" cy="8007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1" name="Google Shape;71;p13"/>
          <p:cNvCxnSpPr>
            <a:stCxn id="55" idx="3"/>
            <a:endCxn id="54" idx="1"/>
          </p:cNvCxnSpPr>
          <p:nvPr/>
        </p:nvCxnSpPr>
        <p:spPr>
          <a:xfrm flipH="1" rot="10800000">
            <a:off x="1645406" y="2737971"/>
            <a:ext cx="2622600" cy="17238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" name="Google Shape;72;p13"/>
          <p:cNvCxnSpPr>
            <a:stCxn id="64" idx="0"/>
            <a:endCxn id="54" idx="2"/>
          </p:cNvCxnSpPr>
          <p:nvPr/>
        </p:nvCxnSpPr>
        <p:spPr>
          <a:xfrm flipH="1" rot="10800000">
            <a:off x="3890472" y="2965071"/>
            <a:ext cx="1032300" cy="14967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3" name="Google Shape;73;p13"/>
          <p:cNvSpPr txBox="1"/>
          <p:nvPr/>
        </p:nvSpPr>
        <p:spPr>
          <a:xfrm rot="2946093">
            <a:off x="5074367" y="3538574"/>
            <a:ext cx="1304984" cy="3569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Display Ads</a:t>
            </a:r>
            <a:endParaRPr sz="1100"/>
          </a:p>
        </p:txBody>
      </p:sp>
      <p:sp>
        <p:nvSpPr>
          <p:cNvPr id="74" name="Google Shape;74;p13"/>
          <p:cNvSpPr txBox="1"/>
          <p:nvPr/>
        </p:nvSpPr>
        <p:spPr>
          <a:xfrm rot="-2011683">
            <a:off x="2158216" y="3335553"/>
            <a:ext cx="1353502" cy="3572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Process Payments</a:t>
            </a:r>
            <a:endParaRPr sz="1100"/>
          </a:p>
        </p:txBody>
      </p:sp>
      <p:sp>
        <p:nvSpPr>
          <p:cNvPr id="75" name="Google Shape;75;p13"/>
          <p:cNvSpPr txBox="1"/>
          <p:nvPr/>
        </p:nvSpPr>
        <p:spPr>
          <a:xfrm rot="-843256">
            <a:off x="5577516" y="2000176"/>
            <a:ext cx="3239160" cy="3554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Place Order, Make Payments, Track Order</a:t>
            </a:r>
            <a:endParaRPr sz="1100"/>
          </a:p>
        </p:txBody>
      </p:sp>
      <p:sp>
        <p:nvSpPr>
          <p:cNvPr id="76" name="Google Shape;76;p13"/>
          <p:cNvSpPr txBox="1"/>
          <p:nvPr/>
        </p:nvSpPr>
        <p:spPr>
          <a:xfrm rot="1619407">
            <a:off x="6072989" y="3160477"/>
            <a:ext cx="1718018" cy="356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Purchase Ad Banners</a:t>
            </a:r>
            <a:endParaRPr sz="1100"/>
          </a:p>
        </p:txBody>
      </p:sp>
      <p:sp>
        <p:nvSpPr>
          <p:cNvPr id="77" name="Google Shape;77;p13"/>
          <p:cNvSpPr txBox="1"/>
          <p:nvPr/>
        </p:nvSpPr>
        <p:spPr>
          <a:xfrm rot="-2090931">
            <a:off x="5061543" y="1531322"/>
            <a:ext cx="1662194" cy="357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Customer Support</a:t>
            </a:r>
            <a:endParaRPr sz="1100"/>
          </a:p>
        </p:txBody>
      </p:sp>
      <p:sp>
        <p:nvSpPr>
          <p:cNvPr id="78" name="Google Shape;78;p13"/>
          <p:cNvSpPr txBox="1"/>
          <p:nvPr/>
        </p:nvSpPr>
        <p:spPr>
          <a:xfrm rot="865913">
            <a:off x="1281435" y="2036334"/>
            <a:ext cx="2823910" cy="3549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Deliver Orders, Provide Delivery Tracking</a:t>
            </a:r>
            <a:endParaRPr sz="1100"/>
          </a:p>
        </p:txBody>
      </p:sp>
      <p:sp>
        <p:nvSpPr>
          <p:cNvPr id="79" name="Google Shape;79;p13"/>
          <p:cNvSpPr txBox="1"/>
          <p:nvPr/>
        </p:nvSpPr>
        <p:spPr>
          <a:xfrm rot="1517606">
            <a:off x="2239284" y="1454311"/>
            <a:ext cx="2774928" cy="5268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Coordinate with various business stakeholders</a:t>
            </a:r>
            <a:endParaRPr sz="1100"/>
          </a:p>
        </p:txBody>
      </p:sp>
      <p:sp>
        <p:nvSpPr>
          <p:cNvPr id="80" name="Google Shape;80;p13"/>
          <p:cNvSpPr txBox="1"/>
          <p:nvPr/>
        </p:nvSpPr>
        <p:spPr>
          <a:xfrm rot="-3265020">
            <a:off x="3514319" y="3336223"/>
            <a:ext cx="1410596" cy="5270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Receive, Track and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Update Order</a:t>
            </a:r>
            <a:endParaRPr sz="1100"/>
          </a:p>
        </p:txBody>
      </p:sp>
      <p:sp>
        <p:nvSpPr>
          <p:cNvPr id="81" name="Google Shape;81;p13"/>
          <p:cNvSpPr txBox="1"/>
          <p:nvPr/>
        </p:nvSpPr>
        <p:spPr>
          <a:xfrm>
            <a:off x="1886525" y="104450"/>
            <a:ext cx="514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Circular Pie - Context Diagram</a:t>
            </a:r>
            <a:endParaRPr b="1" sz="1600"/>
          </a:p>
        </p:txBody>
      </p:sp>
      <p:sp>
        <p:nvSpPr>
          <p:cNvPr id="82" name="Google Shape;82;p13"/>
          <p:cNvSpPr/>
          <p:nvPr/>
        </p:nvSpPr>
        <p:spPr>
          <a:xfrm rot="-2215152">
            <a:off x="2525058" y="3252692"/>
            <a:ext cx="348600" cy="23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   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83" name="Google Shape;83;p13"/>
          <p:cNvSpPr/>
          <p:nvPr/>
        </p:nvSpPr>
        <p:spPr>
          <a:xfrm rot="-3281830">
            <a:off x="3742009" y="3304719"/>
            <a:ext cx="348850" cy="23756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    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84" name="Google Shape;84;p13"/>
          <p:cNvSpPr/>
          <p:nvPr/>
        </p:nvSpPr>
        <p:spPr>
          <a:xfrm rot="-2263676">
            <a:off x="5309121" y="1536919"/>
            <a:ext cx="348579" cy="237623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   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85" name="Google Shape;85;p13"/>
          <p:cNvSpPr/>
          <p:nvPr/>
        </p:nvSpPr>
        <p:spPr>
          <a:xfrm rot="2909359">
            <a:off x="5580490" y="3304705"/>
            <a:ext cx="348543" cy="237602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   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86" name="Google Shape;86;p13"/>
          <p:cNvSpPr/>
          <p:nvPr/>
        </p:nvSpPr>
        <p:spPr>
          <a:xfrm rot="1839040">
            <a:off x="3666868" y="1365324"/>
            <a:ext cx="348370" cy="237546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   </a:t>
            </a:r>
            <a:endParaRPr>
              <a:highlight>
                <a:srgbClr val="FF0000"/>
              </a:highlight>
            </a:endParaRPr>
          </a:p>
        </p:txBody>
      </p:sp>
      <p:cxnSp>
        <p:nvCxnSpPr>
          <p:cNvPr id="87" name="Google Shape;87;p13"/>
          <p:cNvCxnSpPr>
            <a:stCxn id="54" idx="3"/>
          </p:cNvCxnSpPr>
          <p:nvPr/>
        </p:nvCxnSpPr>
        <p:spPr>
          <a:xfrm flipH="1" rot="10800000">
            <a:off x="5577672" y="2044636"/>
            <a:ext cx="2705100" cy="6933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275650" y="199200"/>
            <a:ext cx="29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System Interface Table</a:t>
            </a:r>
            <a:endParaRPr b="1"/>
          </a:p>
        </p:txBody>
      </p:sp>
      <p:graphicFrame>
        <p:nvGraphicFramePr>
          <p:cNvPr id="93" name="Google Shape;93;p14"/>
          <p:cNvGraphicFramePr/>
          <p:nvPr/>
        </p:nvGraphicFramePr>
        <p:xfrm>
          <a:off x="644625" y="727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{C64BFBCF-F4C5-4A24-93C3-94B2EE572209}</a:tableStyleId>
              </a:tblPr>
              <a:tblGrid>
                <a:gridCol w="606225"/>
                <a:gridCol w="1812825"/>
                <a:gridCol w="1616575"/>
                <a:gridCol w="1086175"/>
                <a:gridCol w="903800"/>
                <a:gridCol w="2045650"/>
              </a:tblGrid>
              <a:tr h="353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rgbClr val="FFFFFF"/>
                          </a:solidFill>
                        </a:rPr>
                        <a:t>No</a:t>
                      </a:r>
                      <a:endParaRPr b="1" sz="11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rgbClr val="FFFFFF"/>
                          </a:solidFill>
                        </a:rPr>
                        <a:t>Source</a:t>
                      </a:r>
                      <a:endParaRPr b="1" sz="11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rgbClr val="FFFFFF"/>
                          </a:solidFill>
                        </a:rPr>
                        <a:t>Target</a:t>
                      </a:r>
                      <a:endParaRPr b="1" sz="11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rgbClr val="FFFFFF"/>
                          </a:solidFill>
                        </a:rPr>
                        <a:t>Frequency</a:t>
                      </a:r>
                      <a:endParaRPr b="1" sz="11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rgbClr val="FFFFFF"/>
                          </a:solidFill>
                        </a:rPr>
                        <a:t>Validation</a:t>
                      </a:r>
                      <a:endParaRPr b="1" sz="11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</a:tr>
              <a:tr h="495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Process Payments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Payment Gateway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Circular Pie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Real time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Validate order total, taxes and execute payments end to end, validate payments of returns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Receive, track and update order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Partner Restaurants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Circular Pie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Real time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Validate orders, inventory and update order status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7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Customer Support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Circular Pie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Customer Success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Real time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Handling queries and providing quick resolutions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7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Display Ads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Advertising &amp; Sales Management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Circular Pie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Real time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Display ads when customers visit the website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4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Coordinate with various business stakeholders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Business Management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Circular Pie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Daily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Communicate with relevant stakeholders to maintain daily operations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