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C231-7104-4BAA-A5AD-DABD261A7DFE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8400C-199B-44D0-B8C4-11ED42E0F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2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9752-657F-4054-5CEC-0AC7FBDF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F5DFD-7703-D009-7009-7C872F730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042BF-A425-E0EA-FF28-0A241B04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01F2-6F35-FDE3-BB17-BA7E1F58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4C3A7-A6CD-FF52-E0C9-47B5C9F0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6068-F482-C328-E574-015B731F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8D57B-74D9-DFCF-9407-81D2B93CF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2ACB-0E92-65D4-4698-04213725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F64D4-05D5-48AA-CEA1-26D41588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063C1-3E5B-F315-15C4-1DEEED67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64685-E277-BCD2-3339-0C1980589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3BB79-4FF1-AEC8-C8F1-1C91DA851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6CFB-4DAE-411A-9CA2-276A96F9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4B04-2185-2ACD-2EB1-6B5447E4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B7CA-1F37-9B8E-F0A4-3FB686A5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1AC9-BFC1-1EE9-3741-26564D56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BE62-3EF9-B1D6-25D5-C55D68BE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788E-7E79-32F1-AC3B-9ECC53D6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FD78-DB90-69F2-CE60-E49B6E4B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7E69-2E16-161C-8124-CC8B4975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688A-5149-0199-99B1-CFF34692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5191-E027-C2A6-E252-45A1A00E1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C349-B247-51D9-91F4-D1025AB3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D90BF-78A7-9C2B-33B6-E30FD220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5DDC-4D9A-8447-E0DA-F59BA679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743F-2939-ADC9-1B34-B3591949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0A96-9303-A5D1-F98F-49013CA08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1343E-6B45-13B4-BB42-0B4A1538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B4FBD-107B-2662-47A1-985393F5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51135-F2DB-E96A-A224-6C06F02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1021E-8443-EA6A-5C67-0E14572D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2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8030-4E18-74AD-BE24-FF1BF47E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599C5-F8EF-EC51-1BD5-C89D65C6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EA487-D247-8328-4E3B-751EAFF16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8D816-E6F6-7808-CBC2-7AEE0F2EB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D2933-5A72-0927-9306-58835C0BC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159A2-0033-8FC6-2DE7-66BD9E34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EFE64-2A7F-4F27-3956-48AB891A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FB56F-EEBA-6A07-CC75-EB33576B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DA40-F638-21F2-CE16-94EB662E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7A3F9-93D1-ADB9-C75D-29B2C1B2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E76E4-7A64-5713-EE2C-3923238B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59E74-5BAE-A9EF-F3B2-55DB6ED8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563DE-84A0-F1F5-2E21-D1CE2940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DCDF7-23D0-3C01-7EA3-760085F7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F7092-3B42-205F-74AC-8DA971F5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7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0757-2C5C-1D3C-E5B3-F209BF63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81DE-377F-A041-4D20-29F52AC3C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34F9B-19FC-49C2-E50D-1EAB2E6E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5E8A6-8F45-2B44-B2B8-FED32572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7F0F9-5F90-470B-5277-757F7A99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84351-AD31-DE87-63F5-F94D031A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67A8-84DF-99BE-EFDE-652B2DCA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BEE03-0931-8DD9-23BE-D69A926DB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EA711-6F9E-85D2-CC10-2B4C4AAFC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D962B-576D-F5EB-9E46-4439DB44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47737-ACCB-F8E8-B85E-A62BDB45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BB60-C6C1-BF6D-6AA6-265C1874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1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905E5-C71B-B22B-72DD-ECD3537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1449D-D19B-DBAA-2A6F-7855FF840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6111A-0490-65AB-1D5B-A08D63A99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F48F-A954-477A-AFD3-1DE097C359D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A2B0-FEE1-A18A-616A-E2C86B87F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8317-7F83-585E-DB46-02DDDA4D7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F41F-B710-4083-95CA-0AEB9CFE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EFAAD-E671-ABDA-063A-D7E00DB14857}"/>
              </a:ext>
            </a:extLst>
          </p:cNvPr>
          <p:cNvSpPr txBox="1"/>
          <p:nvPr/>
        </p:nvSpPr>
        <p:spPr>
          <a:xfrm>
            <a:off x="3048000" y="28887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Circular Pie ER Diagrams</a:t>
            </a:r>
          </a:p>
        </p:txBody>
      </p:sp>
    </p:spTree>
    <p:extLst>
      <p:ext uri="{BB962C8B-B14F-4D97-AF65-F5344CB8AC3E}">
        <p14:creationId xmlns:p14="http://schemas.microsoft.com/office/powerpoint/2010/main" val="206038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4445000" y="101601"/>
            <a:ext cx="3611880" cy="33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5 : Circular Pie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Entities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C86F4F-2547-456D-80AA-B98BE05FC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64878"/>
              </p:ext>
            </p:extLst>
          </p:nvPr>
        </p:nvGraphicFramePr>
        <p:xfrm>
          <a:off x="1249680" y="554892"/>
          <a:ext cx="1003808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056">
                  <a:extLst>
                    <a:ext uri="{9D8B030D-6E8A-4147-A177-3AD203B41FA5}">
                      <a16:colId xmlns:a16="http://schemas.microsoft.com/office/drawing/2014/main" val="1123731524"/>
                    </a:ext>
                  </a:extLst>
                </a:gridCol>
                <a:gridCol w="6494024">
                  <a:extLst>
                    <a:ext uri="{9D8B030D-6E8A-4147-A177-3AD203B41FA5}">
                      <a16:colId xmlns:a16="http://schemas.microsoft.com/office/drawing/2014/main" val="142014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 Primary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18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first_name</a:t>
                      </a:r>
                      <a:endParaRPr lang="en-US" dirty="0"/>
                    </a:p>
                    <a:p>
                      <a:r>
                        <a:rPr lang="en-US" dirty="0" err="1"/>
                        <a:t>last_name</a:t>
                      </a:r>
                      <a:r>
                        <a:rPr lang="en-US" dirty="0"/>
                        <a:t>, email, </a:t>
                      </a:r>
                      <a:r>
                        <a:rPr lang="en-US" dirty="0" err="1"/>
                        <a:t>phone_number</a:t>
                      </a:r>
                      <a:endParaRPr lang="en-US" dirty="0"/>
                    </a:p>
                    <a:p>
                      <a:r>
                        <a:rPr lang="en-US" dirty="0"/>
                        <a:t>Address, </a:t>
                      </a:r>
                      <a:r>
                        <a:rPr lang="en-US" dirty="0" err="1"/>
                        <a:t>zip_code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2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restaurant_id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coupon_code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customer_id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order_date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order_status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total_price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special_intructions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9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pizza_id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pizza_size</a:t>
                      </a:r>
                      <a:r>
                        <a:rPr lang="en-US" dirty="0"/>
                        <a:t>, protein, toppings, </a:t>
                      </a:r>
                      <a:r>
                        <a:rPr lang="en-US" dirty="0" err="1"/>
                        <a:t>order_id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Order_Pizza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pizza_id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0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delivery_id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order_id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driver_name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driver_phone_number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delivery_address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zip_code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delivery_status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0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payment_id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order_id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payment_date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payment_method</a:t>
                      </a:r>
                      <a:r>
                        <a:rPr lang="en-US" dirty="0"/>
                        <a:t>,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Partner_restaurant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restaurant_id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restaurant_name</a:t>
                      </a:r>
                      <a:r>
                        <a:rPr lang="en-US" dirty="0"/>
                        <a:t>, address, </a:t>
                      </a:r>
                      <a:r>
                        <a:rPr lang="en-US" dirty="0" err="1"/>
                        <a:t>phone_number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zip_code</a:t>
                      </a:r>
                      <a:r>
                        <a:rPr lang="en-US" dirty="0"/>
                        <a:t>,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7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Advertiser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advertiser_id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company_name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contact_person_name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contact_person_phone_number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contact_person_email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ad_start_date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ad_end_date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ad_cost</a:t>
                      </a:r>
                      <a:r>
                        <a:rPr lang="en-US" dirty="0"/>
                        <a:t>, paid, </a:t>
                      </a:r>
                      <a:r>
                        <a:rPr lang="en-US" dirty="0" err="1"/>
                        <a:t>payment_reference_no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0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coupon_code</a:t>
                      </a:r>
                      <a:r>
                        <a:rPr lang="en-US" dirty="0"/>
                        <a:t>, discount, </a:t>
                      </a:r>
                      <a:r>
                        <a:rPr lang="en-US" dirty="0" err="1"/>
                        <a:t>max_amount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expiry_date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80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Zone_map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zip_code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restaurant_id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restaurant_zip_code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3924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77172" y="1160227"/>
            <a:ext cx="956000" cy="3566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Customer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5570380" y="1539913"/>
            <a:ext cx="749600" cy="33653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Order</a:t>
            </a:r>
            <a:endParaRPr sz="1200"/>
          </a:p>
        </p:txBody>
      </p:sp>
      <p:sp>
        <p:nvSpPr>
          <p:cNvPr id="56" name="Google Shape;56;p13"/>
          <p:cNvSpPr/>
          <p:nvPr/>
        </p:nvSpPr>
        <p:spPr>
          <a:xfrm>
            <a:off x="3483626" y="2793613"/>
            <a:ext cx="875213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dirty="0"/>
              <a:t>Payment</a:t>
            </a:r>
            <a:endParaRPr sz="1333" dirty="0"/>
          </a:p>
        </p:txBody>
      </p:sp>
      <p:sp>
        <p:nvSpPr>
          <p:cNvPr id="57" name="Google Shape;57;p13"/>
          <p:cNvSpPr/>
          <p:nvPr/>
        </p:nvSpPr>
        <p:spPr>
          <a:xfrm>
            <a:off x="5448423" y="5292579"/>
            <a:ext cx="901224" cy="3655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/>
              <a:t>Delivery</a:t>
            </a:r>
            <a:endParaRPr sz="1333"/>
          </a:p>
        </p:txBody>
      </p:sp>
      <p:sp>
        <p:nvSpPr>
          <p:cNvPr id="58" name="Google Shape;58;p13"/>
          <p:cNvSpPr/>
          <p:nvPr/>
        </p:nvSpPr>
        <p:spPr>
          <a:xfrm>
            <a:off x="117206" y="4339253"/>
            <a:ext cx="992000" cy="5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dirty="0"/>
              <a:t>Coupon</a:t>
            </a:r>
            <a:endParaRPr sz="1333" dirty="0"/>
          </a:p>
        </p:txBody>
      </p:sp>
      <p:sp>
        <p:nvSpPr>
          <p:cNvPr id="59" name="Google Shape;59;p13"/>
          <p:cNvSpPr/>
          <p:nvPr/>
        </p:nvSpPr>
        <p:spPr>
          <a:xfrm>
            <a:off x="9325301" y="1012224"/>
            <a:ext cx="758753" cy="2840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/>
              <a:t>Pizza</a:t>
            </a:r>
            <a:endParaRPr sz="1333"/>
          </a:p>
        </p:txBody>
      </p:sp>
      <p:sp>
        <p:nvSpPr>
          <p:cNvPr id="60" name="Google Shape;60;p13"/>
          <p:cNvSpPr/>
          <p:nvPr/>
        </p:nvSpPr>
        <p:spPr>
          <a:xfrm>
            <a:off x="83867" y="529475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email</a:t>
            </a:r>
            <a:endParaRPr sz="1200"/>
          </a:p>
        </p:txBody>
      </p:sp>
      <p:sp>
        <p:nvSpPr>
          <p:cNvPr id="61" name="Google Shape;61;p13"/>
          <p:cNvSpPr/>
          <p:nvPr/>
        </p:nvSpPr>
        <p:spPr>
          <a:xfrm>
            <a:off x="83867" y="959892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first_name</a:t>
            </a:r>
            <a:endParaRPr sz="1200"/>
          </a:p>
        </p:txBody>
      </p:sp>
      <p:sp>
        <p:nvSpPr>
          <p:cNvPr id="62" name="Google Shape;62;p13"/>
          <p:cNvSpPr/>
          <p:nvPr/>
        </p:nvSpPr>
        <p:spPr>
          <a:xfrm>
            <a:off x="83867" y="1390321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last_name</a:t>
            </a:r>
            <a:endParaRPr sz="1200"/>
          </a:p>
        </p:txBody>
      </p:sp>
      <p:sp>
        <p:nvSpPr>
          <p:cNvPr id="63" name="Google Shape;63;p13"/>
          <p:cNvSpPr/>
          <p:nvPr/>
        </p:nvSpPr>
        <p:spPr>
          <a:xfrm>
            <a:off x="83867" y="1820737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address</a:t>
            </a:r>
            <a:endParaRPr sz="1200"/>
          </a:p>
        </p:txBody>
      </p:sp>
      <p:sp>
        <p:nvSpPr>
          <p:cNvPr id="64" name="Google Shape;64;p13"/>
          <p:cNvSpPr/>
          <p:nvPr/>
        </p:nvSpPr>
        <p:spPr>
          <a:xfrm>
            <a:off x="83867" y="2251143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zip_code</a:t>
            </a:r>
            <a:endParaRPr sz="1200"/>
          </a:p>
        </p:txBody>
      </p:sp>
      <p:sp>
        <p:nvSpPr>
          <p:cNvPr id="65" name="Google Shape;65;p13"/>
          <p:cNvSpPr/>
          <p:nvPr/>
        </p:nvSpPr>
        <p:spPr>
          <a:xfrm>
            <a:off x="1152671" y="406107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/>
              <a:t>customer_id</a:t>
            </a:r>
            <a:endParaRPr sz="1067"/>
          </a:p>
        </p:txBody>
      </p:sp>
      <p:sp>
        <p:nvSpPr>
          <p:cNvPr id="66" name="Google Shape;66;p13"/>
          <p:cNvSpPr/>
          <p:nvPr/>
        </p:nvSpPr>
        <p:spPr>
          <a:xfrm>
            <a:off x="2221467" y="446040"/>
            <a:ext cx="924408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phone_number</a:t>
            </a:r>
            <a:endParaRPr sz="1200"/>
          </a:p>
        </p:txBody>
      </p:sp>
      <p:cxnSp>
        <p:nvCxnSpPr>
          <p:cNvPr id="67" name="Google Shape;67;p13"/>
          <p:cNvCxnSpPr>
            <a:cxnSpLocks/>
            <a:stCxn id="65" idx="2"/>
            <a:endCxn id="54" idx="0"/>
          </p:cNvCxnSpPr>
          <p:nvPr/>
        </p:nvCxnSpPr>
        <p:spPr>
          <a:xfrm>
            <a:off x="1568831" y="700875"/>
            <a:ext cx="286341" cy="45935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>
            <a:cxnSpLocks/>
            <a:endCxn id="54" idx="1"/>
          </p:cNvCxnSpPr>
          <p:nvPr/>
        </p:nvCxnSpPr>
        <p:spPr>
          <a:xfrm>
            <a:off x="904772" y="677027"/>
            <a:ext cx="472400" cy="6615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>
            <a:cxnSpLocks/>
            <a:endCxn id="54" idx="1"/>
          </p:cNvCxnSpPr>
          <p:nvPr/>
        </p:nvCxnSpPr>
        <p:spPr>
          <a:xfrm>
            <a:off x="915972" y="1113027"/>
            <a:ext cx="461200" cy="2255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>
            <a:cxnSpLocks/>
            <a:endCxn id="54" idx="1"/>
          </p:cNvCxnSpPr>
          <p:nvPr/>
        </p:nvCxnSpPr>
        <p:spPr>
          <a:xfrm flipV="1">
            <a:off x="915972" y="1338570"/>
            <a:ext cx="461200" cy="23445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>
            <a:cxnSpLocks/>
            <a:endCxn id="54" idx="1"/>
          </p:cNvCxnSpPr>
          <p:nvPr/>
        </p:nvCxnSpPr>
        <p:spPr>
          <a:xfrm flipV="1">
            <a:off x="938772" y="1338570"/>
            <a:ext cx="438400" cy="64685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>
            <a:cxnSpLocks/>
            <a:stCxn id="64" idx="3"/>
            <a:endCxn id="54" idx="1"/>
          </p:cNvCxnSpPr>
          <p:nvPr/>
        </p:nvCxnSpPr>
        <p:spPr>
          <a:xfrm flipV="1">
            <a:off x="916187" y="1338570"/>
            <a:ext cx="460985" cy="105995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cxnSpLocks/>
            <a:stCxn id="66" idx="2"/>
            <a:endCxn id="54" idx="0"/>
          </p:cNvCxnSpPr>
          <p:nvPr/>
        </p:nvCxnSpPr>
        <p:spPr>
          <a:xfrm flipH="1">
            <a:off x="1855172" y="740808"/>
            <a:ext cx="828499" cy="41941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/>
          <p:nvPr/>
        </p:nvSpPr>
        <p:spPr>
          <a:xfrm>
            <a:off x="5239720" y="589161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total_price</a:t>
            </a:r>
            <a:endParaRPr sz="1200" dirty="0"/>
          </a:p>
        </p:txBody>
      </p:sp>
      <p:sp>
        <p:nvSpPr>
          <p:cNvPr id="75" name="Google Shape;75;p13"/>
          <p:cNvSpPr/>
          <p:nvPr/>
        </p:nvSpPr>
        <p:spPr>
          <a:xfrm>
            <a:off x="4135196" y="1068663"/>
            <a:ext cx="956016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restaurant_id</a:t>
            </a:r>
            <a:endParaRPr sz="1200"/>
          </a:p>
        </p:txBody>
      </p:sp>
      <p:sp>
        <p:nvSpPr>
          <p:cNvPr id="76" name="Google Shape;76;p13"/>
          <p:cNvSpPr/>
          <p:nvPr/>
        </p:nvSpPr>
        <p:spPr>
          <a:xfrm>
            <a:off x="5734413" y="2250180"/>
            <a:ext cx="956016" cy="37152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coupon_code</a:t>
            </a:r>
            <a:endParaRPr sz="1200"/>
          </a:p>
        </p:txBody>
      </p:sp>
      <p:sp>
        <p:nvSpPr>
          <p:cNvPr id="77" name="Google Shape;77;p13"/>
          <p:cNvSpPr/>
          <p:nvPr/>
        </p:nvSpPr>
        <p:spPr>
          <a:xfrm>
            <a:off x="6753880" y="965081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customer_id</a:t>
            </a:r>
            <a:endParaRPr sz="1200" dirty="0"/>
          </a:p>
        </p:txBody>
      </p:sp>
      <p:sp>
        <p:nvSpPr>
          <p:cNvPr id="78" name="Google Shape;78;p13"/>
          <p:cNvSpPr/>
          <p:nvPr/>
        </p:nvSpPr>
        <p:spPr>
          <a:xfrm>
            <a:off x="4102599" y="589160"/>
            <a:ext cx="1047096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special_instructions</a:t>
            </a:r>
            <a:endParaRPr sz="1200"/>
          </a:p>
        </p:txBody>
      </p:sp>
      <p:sp>
        <p:nvSpPr>
          <p:cNvPr id="79" name="Google Shape;79;p13"/>
          <p:cNvSpPr/>
          <p:nvPr/>
        </p:nvSpPr>
        <p:spPr>
          <a:xfrm>
            <a:off x="6212873" y="589161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order_date</a:t>
            </a:r>
            <a:endParaRPr sz="1200" dirty="0"/>
          </a:p>
        </p:txBody>
      </p:sp>
      <p:sp>
        <p:nvSpPr>
          <p:cNvPr id="80" name="Google Shape;80;p13"/>
          <p:cNvSpPr/>
          <p:nvPr/>
        </p:nvSpPr>
        <p:spPr>
          <a:xfrm>
            <a:off x="3702861" y="1607441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order_id</a:t>
            </a:r>
            <a:endParaRPr sz="1200" dirty="0"/>
          </a:p>
        </p:txBody>
      </p:sp>
      <p:sp>
        <p:nvSpPr>
          <p:cNvPr id="81" name="Google Shape;81;p13"/>
          <p:cNvSpPr/>
          <p:nvPr/>
        </p:nvSpPr>
        <p:spPr>
          <a:xfrm>
            <a:off x="6815713" y="2199281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order_status</a:t>
            </a:r>
            <a:endParaRPr sz="1200"/>
          </a:p>
        </p:txBody>
      </p:sp>
      <p:cxnSp>
        <p:nvCxnSpPr>
          <p:cNvPr id="82" name="Google Shape;82;p13"/>
          <p:cNvCxnSpPr>
            <a:cxnSpLocks/>
            <a:endCxn id="55" idx="0"/>
          </p:cNvCxnSpPr>
          <p:nvPr/>
        </p:nvCxnSpPr>
        <p:spPr>
          <a:xfrm>
            <a:off x="5695180" y="899113"/>
            <a:ext cx="250000" cy="6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cxnSpLocks/>
            <a:endCxn id="55" idx="0"/>
          </p:cNvCxnSpPr>
          <p:nvPr/>
        </p:nvCxnSpPr>
        <p:spPr>
          <a:xfrm flipH="1">
            <a:off x="5945180" y="883513"/>
            <a:ext cx="718800" cy="6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cxnSpLocks/>
            <a:endCxn id="55" idx="0"/>
          </p:cNvCxnSpPr>
          <p:nvPr/>
        </p:nvCxnSpPr>
        <p:spPr>
          <a:xfrm>
            <a:off x="4648380" y="867913"/>
            <a:ext cx="1296800" cy="67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cxnSpLocks/>
            <a:endCxn id="55" idx="1"/>
          </p:cNvCxnSpPr>
          <p:nvPr/>
        </p:nvCxnSpPr>
        <p:spPr>
          <a:xfrm>
            <a:off x="5101580" y="1243113"/>
            <a:ext cx="468800" cy="4650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cxnSpLocks/>
            <a:stCxn id="80" idx="3"/>
            <a:endCxn id="55" idx="1"/>
          </p:cNvCxnSpPr>
          <p:nvPr/>
        </p:nvCxnSpPr>
        <p:spPr>
          <a:xfrm flipV="1">
            <a:off x="4535181" y="1708182"/>
            <a:ext cx="1035199" cy="466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cxnSpLocks/>
            <a:stCxn id="55" idx="3"/>
            <a:endCxn id="77" idx="1"/>
          </p:cNvCxnSpPr>
          <p:nvPr/>
        </p:nvCxnSpPr>
        <p:spPr>
          <a:xfrm flipV="1">
            <a:off x="6319980" y="1112465"/>
            <a:ext cx="433900" cy="5957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3"/>
          <p:cNvSpPr/>
          <p:nvPr/>
        </p:nvSpPr>
        <p:spPr>
          <a:xfrm>
            <a:off x="10521168" y="893037"/>
            <a:ext cx="878583" cy="261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order_id</a:t>
            </a:r>
            <a:endParaRPr sz="1200"/>
          </a:p>
        </p:txBody>
      </p:sp>
      <p:sp>
        <p:nvSpPr>
          <p:cNvPr id="89" name="Google Shape;89;p13"/>
          <p:cNvSpPr/>
          <p:nvPr/>
        </p:nvSpPr>
        <p:spPr>
          <a:xfrm>
            <a:off x="7892634" y="932178"/>
            <a:ext cx="878583" cy="261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pizza_size</a:t>
            </a:r>
            <a:endParaRPr sz="1200" dirty="0"/>
          </a:p>
        </p:txBody>
      </p:sp>
      <p:sp>
        <p:nvSpPr>
          <p:cNvPr id="90" name="Google Shape;90;p13"/>
          <p:cNvSpPr/>
          <p:nvPr/>
        </p:nvSpPr>
        <p:spPr>
          <a:xfrm>
            <a:off x="8052626" y="580367"/>
            <a:ext cx="878583" cy="261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protein</a:t>
            </a:r>
            <a:endParaRPr sz="1200"/>
          </a:p>
        </p:txBody>
      </p:sp>
      <p:sp>
        <p:nvSpPr>
          <p:cNvPr id="91" name="Google Shape;91;p13"/>
          <p:cNvSpPr/>
          <p:nvPr/>
        </p:nvSpPr>
        <p:spPr>
          <a:xfrm>
            <a:off x="9152252" y="492509"/>
            <a:ext cx="878583" cy="261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toppings</a:t>
            </a:r>
            <a:endParaRPr sz="1200"/>
          </a:p>
        </p:txBody>
      </p:sp>
      <p:sp>
        <p:nvSpPr>
          <p:cNvPr id="92" name="Google Shape;92;p13"/>
          <p:cNvSpPr/>
          <p:nvPr/>
        </p:nvSpPr>
        <p:spPr>
          <a:xfrm>
            <a:off x="10151960" y="513474"/>
            <a:ext cx="878583" cy="261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pizza_id</a:t>
            </a:r>
            <a:endParaRPr sz="1200" dirty="0"/>
          </a:p>
        </p:txBody>
      </p:sp>
      <p:cxnSp>
        <p:nvCxnSpPr>
          <p:cNvPr id="93" name="Google Shape;93;p13"/>
          <p:cNvCxnSpPr>
            <a:cxnSpLocks/>
            <a:stCxn id="89" idx="3"/>
            <a:endCxn id="59" idx="1"/>
          </p:cNvCxnSpPr>
          <p:nvPr/>
        </p:nvCxnSpPr>
        <p:spPr>
          <a:xfrm>
            <a:off x="8771217" y="1062789"/>
            <a:ext cx="554084" cy="914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3"/>
          <p:cNvCxnSpPr>
            <a:cxnSpLocks/>
            <a:stCxn id="59" idx="0"/>
            <a:endCxn id="90" idx="3"/>
          </p:cNvCxnSpPr>
          <p:nvPr/>
        </p:nvCxnSpPr>
        <p:spPr>
          <a:xfrm flipH="1" flipV="1">
            <a:off x="8931209" y="710978"/>
            <a:ext cx="773469" cy="3012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3"/>
          <p:cNvCxnSpPr>
            <a:cxnSpLocks/>
            <a:stCxn id="59" idx="0"/>
            <a:endCxn id="91" idx="2"/>
          </p:cNvCxnSpPr>
          <p:nvPr/>
        </p:nvCxnSpPr>
        <p:spPr>
          <a:xfrm flipH="1" flipV="1">
            <a:off x="9591544" y="753731"/>
            <a:ext cx="113134" cy="2584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>
            <a:cxnSpLocks/>
            <a:stCxn id="92" idx="1"/>
            <a:endCxn id="59" idx="0"/>
          </p:cNvCxnSpPr>
          <p:nvPr/>
        </p:nvCxnSpPr>
        <p:spPr>
          <a:xfrm flipH="1">
            <a:off x="9704678" y="644085"/>
            <a:ext cx="447282" cy="3681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3"/>
          <p:cNvSpPr/>
          <p:nvPr/>
        </p:nvSpPr>
        <p:spPr>
          <a:xfrm>
            <a:off x="7378614" y="4204480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delivery_id</a:t>
            </a:r>
            <a:endParaRPr sz="1200" dirty="0"/>
          </a:p>
        </p:txBody>
      </p:sp>
      <p:sp>
        <p:nvSpPr>
          <p:cNvPr id="98" name="Google Shape;98;p13"/>
          <p:cNvSpPr/>
          <p:nvPr/>
        </p:nvSpPr>
        <p:spPr>
          <a:xfrm>
            <a:off x="6858607" y="3755594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order_id</a:t>
            </a:r>
            <a:endParaRPr sz="1200"/>
          </a:p>
        </p:txBody>
      </p:sp>
      <p:sp>
        <p:nvSpPr>
          <p:cNvPr id="99" name="Google Shape;99;p13"/>
          <p:cNvSpPr/>
          <p:nvPr/>
        </p:nvSpPr>
        <p:spPr>
          <a:xfrm>
            <a:off x="3035917" y="6088904"/>
            <a:ext cx="956016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delivery_address</a:t>
            </a:r>
            <a:endParaRPr sz="1200" dirty="0"/>
          </a:p>
        </p:txBody>
      </p:sp>
      <p:sp>
        <p:nvSpPr>
          <p:cNvPr id="100" name="Google Shape;100;p13"/>
          <p:cNvSpPr/>
          <p:nvPr/>
        </p:nvSpPr>
        <p:spPr>
          <a:xfrm>
            <a:off x="4812384" y="3963809"/>
            <a:ext cx="901224" cy="5004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driver_phone_number</a:t>
            </a:r>
            <a:endParaRPr sz="1200" dirty="0"/>
          </a:p>
        </p:txBody>
      </p:sp>
      <p:sp>
        <p:nvSpPr>
          <p:cNvPr id="101" name="Google Shape;101;p13"/>
          <p:cNvSpPr/>
          <p:nvPr/>
        </p:nvSpPr>
        <p:spPr>
          <a:xfrm>
            <a:off x="5933487" y="3848030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driver_name</a:t>
            </a:r>
            <a:endParaRPr sz="1200"/>
          </a:p>
        </p:txBody>
      </p:sp>
      <p:cxnSp>
        <p:nvCxnSpPr>
          <p:cNvPr id="102" name="Google Shape;102;p13"/>
          <p:cNvCxnSpPr>
            <a:cxnSpLocks/>
            <a:stCxn id="57" idx="0"/>
            <a:endCxn id="98" idx="2"/>
          </p:cNvCxnSpPr>
          <p:nvPr/>
        </p:nvCxnSpPr>
        <p:spPr>
          <a:xfrm flipV="1">
            <a:off x="5899035" y="4050362"/>
            <a:ext cx="1375732" cy="12422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3"/>
          <p:cNvCxnSpPr>
            <a:cxnSpLocks/>
            <a:stCxn id="57" idx="0"/>
            <a:endCxn id="101" idx="2"/>
          </p:cNvCxnSpPr>
          <p:nvPr/>
        </p:nvCxnSpPr>
        <p:spPr>
          <a:xfrm flipV="1">
            <a:off x="5899035" y="4142798"/>
            <a:ext cx="450612" cy="11497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3"/>
          <p:cNvCxnSpPr>
            <a:cxnSpLocks/>
            <a:stCxn id="57" idx="0"/>
            <a:endCxn id="100" idx="2"/>
          </p:cNvCxnSpPr>
          <p:nvPr/>
        </p:nvCxnSpPr>
        <p:spPr>
          <a:xfrm flipH="1" flipV="1">
            <a:off x="5262996" y="4464209"/>
            <a:ext cx="636039" cy="828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3"/>
          <p:cNvCxnSpPr>
            <a:cxnSpLocks/>
            <a:stCxn id="57" idx="1"/>
            <a:endCxn id="99" idx="3"/>
          </p:cNvCxnSpPr>
          <p:nvPr/>
        </p:nvCxnSpPr>
        <p:spPr>
          <a:xfrm flipH="1">
            <a:off x="3991933" y="5475351"/>
            <a:ext cx="1456490" cy="7609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3"/>
          <p:cNvSpPr/>
          <p:nvPr/>
        </p:nvSpPr>
        <p:spPr>
          <a:xfrm>
            <a:off x="4682027" y="2853014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amount</a:t>
            </a:r>
            <a:endParaRPr sz="1200"/>
          </a:p>
        </p:txBody>
      </p:sp>
      <p:sp>
        <p:nvSpPr>
          <p:cNvPr id="107" name="Google Shape;107;p13"/>
          <p:cNvSpPr/>
          <p:nvPr/>
        </p:nvSpPr>
        <p:spPr>
          <a:xfrm>
            <a:off x="4433394" y="2193246"/>
            <a:ext cx="992016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payment_method</a:t>
            </a:r>
            <a:endParaRPr sz="1200"/>
          </a:p>
        </p:txBody>
      </p:sp>
      <p:sp>
        <p:nvSpPr>
          <p:cNvPr id="108" name="Google Shape;108;p13"/>
          <p:cNvSpPr/>
          <p:nvPr/>
        </p:nvSpPr>
        <p:spPr>
          <a:xfrm>
            <a:off x="1940971" y="2895138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payment_id</a:t>
            </a:r>
            <a:endParaRPr sz="1200" dirty="0"/>
          </a:p>
        </p:txBody>
      </p:sp>
      <p:sp>
        <p:nvSpPr>
          <p:cNvPr id="109" name="Google Shape;109;p13"/>
          <p:cNvSpPr/>
          <p:nvPr/>
        </p:nvSpPr>
        <p:spPr>
          <a:xfrm>
            <a:off x="4774827" y="3331630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order_id</a:t>
            </a:r>
            <a:endParaRPr sz="1200"/>
          </a:p>
        </p:txBody>
      </p:sp>
      <p:sp>
        <p:nvSpPr>
          <p:cNvPr id="110" name="Google Shape;110;p13"/>
          <p:cNvSpPr/>
          <p:nvPr/>
        </p:nvSpPr>
        <p:spPr>
          <a:xfrm>
            <a:off x="3483659" y="2091747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payment_date</a:t>
            </a:r>
            <a:endParaRPr sz="1200"/>
          </a:p>
        </p:txBody>
      </p:sp>
      <p:cxnSp>
        <p:nvCxnSpPr>
          <p:cNvPr id="111" name="Google Shape;111;p13"/>
          <p:cNvCxnSpPr>
            <a:cxnSpLocks/>
            <a:stCxn id="56" idx="0"/>
            <a:endCxn id="110" idx="2"/>
          </p:cNvCxnSpPr>
          <p:nvPr/>
        </p:nvCxnSpPr>
        <p:spPr>
          <a:xfrm flipH="1" flipV="1">
            <a:off x="3899819" y="2386515"/>
            <a:ext cx="21414" cy="4070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3"/>
          <p:cNvCxnSpPr>
            <a:cxnSpLocks/>
            <a:stCxn id="56" idx="0"/>
            <a:endCxn id="107" idx="2"/>
          </p:cNvCxnSpPr>
          <p:nvPr/>
        </p:nvCxnSpPr>
        <p:spPr>
          <a:xfrm flipV="1">
            <a:off x="3921233" y="2488014"/>
            <a:ext cx="1008169" cy="305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3"/>
          <p:cNvCxnSpPr>
            <a:cxnSpLocks/>
            <a:stCxn id="56" idx="1"/>
            <a:endCxn id="108" idx="3"/>
          </p:cNvCxnSpPr>
          <p:nvPr/>
        </p:nvCxnSpPr>
        <p:spPr>
          <a:xfrm flipH="1">
            <a:off x="2773291" y="2990413"/>
            <a:ext cx="710335" cy="521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3"/>
          <p:cNvCxnSpPr>
            <a:cxnSpLocks/>
            <a:stCxn id="106" idx="1"/>
            <a:endCxn id="56" idx="3"/>
          </p:cNvCxnSpPr>
          <p:nvPr/>
        </p:nvCxnSpPr>
        <p:spPr>
          <a:xfrm flipH="1" flipV="1">
            <a:off x="4358839" y="2990413"/>
            <a:ext cx="323188" cy="99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3"/>
          <p:cNvSpPr/>
          <p:nvPr/>
        </p:nvSpPr>
        <p:spPr>
          <a:xfrm>
            <a:off x="251487" y="5211701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expiry</a:t>
            </a:r>
            <a:endParaRPr sz="1200"/>
          </a:p>
        </p:txBody>
      </p:sp>
      <p:sp>
        <p:nvSpPr>
          <p:cNvPr id="116" name="Google Shape;116;p13"/>
          <p:cNvSpPr/>
          <p:nvPr/>
        </p:nvSpPr>
        <p:spPr>
          <a:xfrm>
            <a:off x="1237259" y="4993010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max_amount</a:t>
            </a:r>
            <a:endParaRPr sz="1200"/>
          </a:p>
        </p:txBody>
      </p:sp>
      <p:sp>
        <p:nvSpPr>
          <p:cNvPr id="117" name="Google Shape;117;p13"/>
          <p:cNvSpPr/>
          <p:nvPr/>
        </p:nvSpPr>
        <p:spPr>
          <a:xfrm>
            <a:off x="1086483" y="3251907"/>
            <a:ext cx="952819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discount</a:t>
            </a:r>
            <a:endParaRPr sz="1200" dirty="0"/>
          </a:p>
        </p:txBody>
      </p:sp>
      <p:sp>
        <p:nvSpPr>
          <p:cNvPr id="118" name="Google Shape;118;p13"/>
          <p:cNvSpPr/>
          <p:nvPr/>
        </p:nvSpPr>
        <p:spPr>
          <a:xfrm>
            <a:off x="136748" y="3060607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coupon_code</a:t>
            </a:r>
            <a:endParaRPr sz="1200"/>
          </a:p>
        </p:txBody>
      </p:sp>
      <p:cxnSp>
        <p:nvCxnSpPr>
          <p:cNvPr id="119" name="Google Shape;119;p13"/>
          <p:cNvCxnSpPr>
            <a:stCxn id="58" idx="0"/>
            <a:endCxn id="118" idx="2"/>
          </p:cNvCxnSpPr>
          <p:nvPr/>
        </p:nvCxnSpPr>
        <p:spPr>
          <a:xfrm flipH="1" flipV="1">
            <a:off x="552908" y="3355375"/>
            <a:ext cx="60298" cy="9838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3"/>
          <p:cNvCxnSpPr>
            <a:cxnSpLocks/>
            <a:stCxn id="58" idx="0"/>
            <a:endCxn id="117" idx="2"/>
          </p:cNvCxnSpPr>
          <p:nvPr/>
        </p:nvCxnSpPr>
        <p:spPr>
          <a:xfrm flipV="1">
            <a:off x="613206" y="3546675"/>
            <a:ext cx="949687" cy="7925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3"/>
          <p:cNvCxnSpPr>
            <a:cxnSpLocks/>
            <a:stCxn id="58" idx="3"/>
            <a:endCxn id="116" idx="0"/>
          </p:cNvCxnSpPr>
          <p:nvPr/>
        </p:nvCxnSpPr>
        <p:spPr>
          <a:xfrm>
            <a:off x="1109206" y="4602453"/>
            <a:ext cx="544213" cy="390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3"/>
          <p:cNvCxnSpPr>
            <a:cxnSpLocks/>
            <a:stCxn id="115" idx="0"/>
            <a:endCxn id="58" idx="2"/>
          </p:cNvCxnSpPr>
          <p:nvPr/>
        </p:nvCxnSpPr>
        <p:spPr>
          <a:xfrm flipH="1" flipV="1">
            <a:off x="613206" y="4865653"/>
            <a:ext cx="54441" cy="3460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3"/>
          <p:cNvSpPr/>
          <p:nvPr/>
        </p:nvSpPr>
        <p:spPr>
          <a:xfrm>
            <a:off x="1606172" y="5661401"/>
            <a:ext cx="992000" cy="3547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dirty="0"/>
              <a:t>Zone_map</a:t>
            </a:r>
            <a:endParaRPr sz="1333" dirty="0"/>
          </a:p>
        </p:txBody>
      </p:sp>
      <p:sp>
        <p:nvSpPr>
          <p:cNvPr id="124" name="Google Shape;124;p13"/>
          <p:cNvSpPr/>
          <p:nvPr/>
        </p:nvSpPr>
        <p:spPr>
          <a:xfrm>
            <a:off x="364163" y="5693932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restaurant_id</a:t>
            </a:r>
            <a:endParaRPr sz="1200" dirty="0"/>
          </a:p>
        </p:txBody>
      </p:sp>
      <p:sp>
        <p:nvSpPr>
          <p:cNvPr id="125" name="Google Shape;125;p13"/>
          <p:cNvSpPr/>
          <p:nvPr/>
        </p:nvSpPr>
        <p:spPr>
          <a:xfrm>
            <a:off x="1436070" y="6216242"/>
            <a:ext cx="102960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zip_code</a:t>
            </a:r>
            <a:endParaRPr sz="1200"/>
          </a:p>
        </p:txBody>
      </p:sp>
      <p:sp>
        <p:nvSpPr>
          <p:cNvPr id="126" name="Google Shape;126;p13"/>
          <p:cNvSpPr/>
          <p:nvPr/>
        </p:nvSpPr>
        <p:spPr>
          <a:xfrm>
            <a:off x="282947" y="6216242"/>
            <a:ext cx="1103976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restaurant_zip_code</a:t>
            </a:r>
            <a:endParaRPr sz="1200"/>
          </a:p>
        </p:txBody>
      </p:sp>
      <p:cxnSp>
        <p:nvCxnSpPr>
          <p:cNvPr id="127" name="Google Shape;127;p13"/>
          <p:cNvCxnSpPr>
            <a:cxnSpLocks/>
            <a:stCxn id="123" idx="2"/>
            <a:endCxn id="125" idx="0"/>
          </p:cNvCxnSpPr>
          <p:nvPr/>
        </p:nvCxnSpPr>
        <p:spPr>
          <a:xfrm flipH="1">
            <a:off x="1950870" y="6016160"/>
            <a:ext cx="151302" cy="20008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3"/>
          <p:cNvCxnSpPr>
            <a:cxnSpLocks/>
            <a:stCxn id="123" idx="1"/>
            <a:endCxn id="126" idx="0"/>
          </p:cNvCxnSpPr>
          <p:nvPr/>
        </p:nvCxnSpPr>
        <p:spPr>
          <a:xfrm flipH="1">
            <a:off x="834935" y="5838781"/>
            <a:ext cx="771237" cy="3774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3"/>
          <p:cNvSpPr/>
          <p:nvPr/>
        </p:nvSpPr>
        <p:spPr>
          <a:xfrm>
            <a:off x="11125372" y="3147459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address</a:t>
            </a:r>
            <a:endParaRPr sz="1200"/>
          </a:p>
        </p:txBody>
      </p:sp>
      <p:sp>
        <p:nvSpPr>
          <p:cNvPr id="130" name="Google Shape;130;p13"/>
          <p:cNvSpPr/>
          <p:nvPr/>
        </p:nvSpPr>
        <p:spPr>
          <a:xfrm>
            <a:off x="11125372" y="2053592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restaurant_id</a:t>
            </a:r>
            <a:endParaRPr sz="1200"/>
          </a:p>
        </p:txBody>
      </p:sp>
      <p:sp>
        <p:nvSpPr>
          <p:cNvPr id="131" name="Google Shape;131;p13"/>
          <p:cNvSpPr/>
          <p:nvPr/>
        </p:nvSpPr>
        <p:spPr>
          <a:xfrm>
            <a:off x="11125372" y="2600524"/>
            <a:ext cx="956016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restaurant_name</a:t>
            </a:r>
            <a:endParaRPr sz="1200"/>
          </a:p>
        </p:txBody>
      </p:sp>
      <p:sp>
        <p:nvSpPr>
          <p:cNvPr id="132" name="Google Shape;132;p13"/>
          <p:cNvSpPr/>
          <p:nvPr/>
        </p:nvSpPr>
        <p:spPr>
          <a:xfrm>
            <a:off x="8542672" y="1941659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email</a:t>
            </a:r>
            <a:endParaRPr sz="1200"/>
          </a:p>
        </p:txBody>
      </p:sp>
      <p:sp>
        <p:nvSpPr>
          <p:cNvPr id="133" name="Google Shape;133;p13"/>
          <p:cNvSpPr/>
          <p:nvPr/>
        </p:nvSpPr>
        <p:spPr>
          <a:xfrm>
            <a:off x="10075772" y="3669041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zip_code</a:t>
            </a:r>
            <a:endParaRPr sz="1200"/>
          </a:p>
        </p:txBody>
      </p:sp>
      <p:sp>
        <p:nvSpPr>
          <p:cNvPr id="134" name="Google Shape;134;p13"/>
          <p:cNvSpPr/>
          <p:nvPr/>
        </p:nvSpPr>
        <p:spPr>
          <a:xfrm>
            <a:off x="11125372" y="3669057"/>
            <a:ext cx="924408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/>
              <a:t>phone_number</a:t>
            </a:r>
            <a:endParaRPr sz="1200"/>
          </a:p>
        </p:txBody>
      </p:sp>
      <p:sp>
        <p:nvSpPr>
          <p:cNvPr id="135" name="Google Shape;135;p13"/>
          <p:cNvSpPr/>
          <p:nvPr/>
        </p:nvSpPr>
        <p:spPr>
          <a:xfrm>
            <a:off x="8981760" y="2506791"/>
            <a:ext cx="1650546" cy="37152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dirty="0"/>
              <a:t>Partner_restaurant</a:t>
            </a:r>
            <a:endParaRPr sz="1333" dirty="0"/>
          </a:p>
        </p:txBody>
      </p:sp>
      <p:cxnSp>
        <p:nvCxnSpPr>
          <p:cNvPr id="136" name="Google Shape;136;p13"/>
          <p:cNvCxnSpPr>
            <a:cxnSpLocks/>
            <a:stCxn id="135" idx="0"/>
            <a:endCxn id="132" idx="2"/>
          </p:cNvCxnSpPr>
          <p:nvPr/>
        </p:nvCxnSpPr>
        <p:spPr>
          <a:xfrm flipH="1" flipV="1">
            <a:off x="8958832" y="2236427"/>
            <a:ext cx="848201" cy="2703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/>
          <p:cNvCxnSpPr>
            <a:cxnSpLocks/>
            <a:stCxn id="135" idx="3"/>
            <a:endCxn id="130" idx="1"/>
          </p:cNvCxnSpPr>
          <p:nvPr/>
        </p:nvCxnSpPr>
        <p:spPr>
          <a:xfrm flipV="1">
            <a:off x="10632306" y="2200976"/>
            <a:ext cx="493066" cy="491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/>
          <p:cNvCxnSpPr>
            <a:cxnSpLocks/>
            <a:stCxn id="135" idx="3"/>
            <a:endCxn id="131" idx="1"/>
          </p:cNvCxnSpPr>
          <p:nvPr/>
        </p:nvCxnSpPr>
        <p:spPr>
          <a:xfrm>
            <a:off x="10632306" y="2692551"/>
            <a:ext cx="493066" cy="553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3"/>
          <p:cNvCxnSpPr>
            <a:cxnSpLocks/>
            <a:stCxn id="135" idx="2"/>
            <a:endCxn id="133" idx="0"/>
          </p:cNvCxnSpPr>
          <p:nvPr/>
        </p:nvCxnSpPr>
        <p:spPr>
          <a:xfrm>
            <a:off x="9807033" y="2878311"/>
            <a:ext cx="684899" cy="7907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3"/>
          <p:cNvCxnSpPr>
            <a:cxnSpLocks/>
            <a:stCxn id="129" idx="1"/>
            <a:endCxn id="135" idx="3"/>
          </p:cNvCxnSpPr>
          <p:nvPr/>
        </p:nvCxnSpPr>
        <p:spPr>
          <a:xfrm flipH="1" flipV="1">
            <a:off x="10632306" y="2692551"/>
            <a:ext cx="493066" cy="6022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3"/>
          <p:cNvCxnSpPr>
            <a:cxnSpLocks/>
            <a:stCxn id="134" idx="1"/>
            <a:endCxn id="135" idx="2"/>
          </p:cNvCxnSpPr>
          <p:nvPr/>
        </p:nvCxnSpPr>
        <p:spPr>
          <a:xfrm flipH="1" flipV="1">
            <a:off x="9807033" y="2878311"/>
            <a:ext cx="1318339" cy="9381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13"/>
          <p:cNvSpPr/>
          <p:nvPr/>
        </p:nvSpPr>
        <p:spPr>
          <a:xfrm>
            <a:off x="2673880" y="1036213"/>
            <a:ext cx="1195867" cy="593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PLACES</a:t>
            </a:r>
            <a:r>
              <a:rPr lang="en" sz="1333" dirty="0"/>
              <a:t> </a:t>
            </a:r>
            <a:endParaRPr sz="1333" dirty="0"/>
          </a:p>
        </p:txBody>
      </p:sp>
      <p:cxnSp>
        <p:nvCxnSpPr>
          <p:cNvPr id="143" name="Google Shape;143;p13"/>
          <p:cNvCxnSpPr>
            <a:cxnSpLocks/>
            <a:stCxn id="55" idx="1"/>
            <a:endCxn id="142" idx="3"/>
          </p:cNvCxnSpPr>
          <p:nvPr/>
        </p:nvCxnSpPr>
        <p:spPr>
          <a:xfrm flipH="1" flipV="1">
            <a:off x="3869747" y="1333013"/>
            <a:ext cx="1700633" cy="3751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3"/>
          <p:cNvCxnSpPr>
            <a:cxnSpLocks/>
            <a:stCxn id="54" idx="3"/>
            <a:endCxn id="142" idx="1"/>
          </p:cNvCxnSpPr>
          <p:nvPr/>
        </p:nvCxnSpPr>
        <p:spPr>
          <a:xfrm flipV="1">
            <a:off x="2333172" y="1333013"/>
            <a:ext cx="340708" cy="5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3"/>
          <p:cNvCxnSpPr>
            <a:cxnSpLocks/>
            <a:stCxn id="81" idx="0"/>
            <a:endCxn id="55" idx="3"/>
          </p:cNvCxnSpPr>
          <p:nvPr/>
        </p:nvCxnSpPr>
        <p:spPr>
          <a:xfrm flipH="1" flipV="1">
            <a:off x="6319980" y="1708182"/>
            <a:ext cx="911893" cy="491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3"/>
          <p:cNvCxnSpPr>
            <a:cxnSpLocks/>
            <a:stCxn id="55" idx="2"/>
            <a:endCxn id="76" idx="0"/>
          </p:cNvCxnSpPr>
          <p:nvPr/>
        </p:nvCxnSpPr>
        <p:spPr>
          <a:xfrm>
            <a:off x="5945180" y="1876451"/>
            <a:ext cx="267241" cy="3737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3"/>
          <p:cNvCxnSpPr>
            <a:cxnSpLocks/>
            <a:stCxn id="59" idx="3"/>
            <a:endCxn id="88" idx="1"/>
          </p:cNvCxnSpPr>
          <p:nvPr/>
        </p:nvCxnSpPr>
        <p:spPr>
          <a:xfrm flipV="1">
            <a:off x="10084054" y="1023648"/>
            <a:ext cx="437114" cy="1306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13"/>
          <p:cNvSpPr/>
          <p:nvPr/>
        </p:nvSpPr>
        <p:spPr>
          <a:xfrm>
            <a:off x="6905546" y="1455798"/>
            <a:ext cx="1195867" cy="4592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HAS</a:t>
            </a:r>
            <a:endParaRPr sz="1333" dirty="0"/>
          </a:p>
        </p:txBody>
      </p:sp>
      <p:cxnSp>
        <p:nvCxnSpPr>
          <p:cNvPr id="149" name="Google Shape;149;p13"/>
          <p:cNvCxnSpPr>
            <a:cxnSpLocks/>
            <a:stCxn id="55" idx="3"/>
            <a:endCxn id="148" idx="1"/>
          </p:cNvCxnSpPr>
          <p:nvPr/>
        </p:nvCxnSpPr>
        <p:spPr>
          <a:xfrm flipV="1">
            <a:off x="6319980" y="1685398"/>
            <a:ext cx="585566" cy="2278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3"/>
          <p:cNvCxnSpPr>
            <a:cxnSpLocks/>
            <a:stCxn id="148" idx="3"/>
            <a:endCxn id="59" idx="1"/>
          </p:cNvCxnSpPr>
          <p:nvPr/>
        </p:nvCxnSpPr>
        <p:spPr>
          <a:xfrm flipV="1">
            <a:off x="8101413" y="1154259"/>
            <a:ext cx="1223888" cy="5311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3"/>
          <p:cNvCxnSpPr>
            <a:cxnSpLocks/>
            <a:stCxn id="109" idx="1"/>
            <a:endCxn id="56" idx="3"/>
          </p:cNvCxnSpPr>
          <p:nvPr/>
        </p:nvCxnSpPr>
        <p:spPr>
          <a:xfrm flipH="1" flipV="1">
            <a:off x="4358839" y="2990413"/>
            <a:ext cx="415988" cy="4886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3"/>
          <p:cNvSpPr/>
          <p:nvPr/>
        </p:nvSpPr>
        <p:spPr>
          <a:xfrm>
            <a:off x="2311360" y="1702313"/>
            <a:ext cx="1195867" cy="593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MAKES</a:t>
            </a:r>
            <a:endParaRPr sz="1333" dirty="0"/>
          </a:p>
        </p:txBody>
      </p:sp>
      <p:cxnSp>
        <p:nvCxnSpPr>
          <p:cNvPr id="153" name="Google Shape;153;p13"/>
          <p:cNvCxnSpPr>
            <a:cxnSpLocks/>
            <a:stCxn id="152" idx="2"/>
            <a:endCxn id="56" idx="0"/>
          </p:cNvCxnSpPr>
          <p:nvPr/>
        </p:nvCxnSpPr>
        <p:spPr>
          <a:xfrm>
            <a:off x="2909294" y="2295913"/>
            <a:ext cx="1011939" cy="49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3"/>
          <p:cNvSpPr/>
          <p:nvPr/>
        </p:nvSpPr>
        <p:spPr>
          <a:xfrm>
            <a:off x="9603384" y="1503648"/>
            <a:ext cx="1356400" cy="593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HAS</a:t>
            </a:r>
            <a:endParaRPr sz="1333" dirty="0"/>
          </a:p>
        </p:txBody>
      </p:sp>
      <p:cxnSp>
        <p:nvCxnSpPr>
          <p:cNvPr id="155" name="Google Shape;155;p13"/>
          <p:cNvCxnSpPr>
            <a:cxnSpLocks/>
            <a:stCxn id="59" idx="2"/>
            <a:endCxn id="154" idx="0"/>
          </p:cNvCxnSpPr>
          <p:nvPr/>
        </p:nvCxnSpPr>
        <p:spPr>
          <a:xfrm>
            <a:off x="9704678" y="1296294"/>
            <a:ext cx="576906" cy="2073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3"/>
          <p:cNvCxnSpPr>
            <a:cxnSpLocks/>
            <a:stCxn id="154" idx="2"/>
            <a:endCxn id="135" idx="0"/>
          </p:cNvCxnSpPr>
          <p:nvPr/>
        </p:nvCxnSpPr>
        <p:spPr>
          <a:xfrm flipH="1">
            <a:off x="9807033" y="2097248"/>
            <a:ext cx="474551" cy="4095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3"/>
          <p:cNvCxnSpPr>
            <a:cxnSpLocks/>
            <a:stCxn id="54" idx="2"/>
            <a:endCxn id="152" idx="0"/>
          </p:cNvCxnSpPr>
          <p:nvPr/>
        </p:nvCxnSpPr>
        <p:spPr>
          <a:xfrm>
            <a:off x="1855172" y="1516913"/>
            <a:ext cx="1054122" cy="1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3"/>
          <p:cNvCxnSpPr>
            <a:cxnSpLocks/>
            <a:stCxn id="57" idx="0"/>
            <a:endCxn id="97" idx="1"/>
          </p:cNvCxnSpPr>
          <p:nvPr/>
        </p:nvCxnSpPr>
        <p:spPr>
          <a:xfrm flipV="1">
            <a:off x="5899035" y="4351864"/>
            <a:ext cx="1479579" cy="9407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3"/>
          <p:cNvSpPr/>
          <p:nvPr/>
        </p:nvSpPr>
        <p:spPr>
          <a:xfrm>
            <a:off x="8639743" y="3542228"/>
            <a:ext cx="1356400" cy="593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provides</a:t>
            </a:r>
            <a:endParaRPr sz="1333" dirty="0"/>
          </a:p>
        </p:txBody>
      </p:sp>
      <p:cxnSp>
        <p:nvCxnSpPr>
          <p:cNvPr id="160" name="Google Shape;160;p13"/>
          <p:cNvCxnSpPr>
            <a:cxnSpLocks/>
            <a:stCxn id="159" idx="0"/>
            <a:endCxn id="135" idx="2"/>
          </p:cNvCxnSpPr>
          <p:nvPr/>
        </p:nvCxnSpPr>
        <p:spPr>
          <a:xfrm flipV="1">
            <a:off x="9317943" y="2878311"/>
            <a:ext cx="489090" cy="6639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3"/>
          <p:cNvCxnSpPr>
            <a:cxnSpLocks/>
            <a:stCxn id="159" idx="2"/>
            <a:endCxn id="57" idx="3"/>
          </p:cNvCxnSpPr>
          <p:nvPr/>
        </p:nvCxnSpPr>
        <p:spPr>
          <a:xfrm flipH="1">
            <a:off x="6349647" y="4135828"/>
            <a:ext cx="2968296" cy="13395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13"/>
          <p:cNvSpPr/>
          <p:nvPr/>
        </p:nvSpPr>
        <p:spPr>
          <a:xfrm>
            <a:off x="593913" y="2448922"/>
            <a:ext cx="1356400" cy="593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APPLIES</a:t>
            </a:r>
            <a:endParaRPr sz="1333" dirty="0"/>
          </a:p>
        </p:txBody>
      </p:sp>
      <p:cxnSp>
        <p:nvCxnSpPr>
          <p:cNvPr id="163" name="Google Shape;163;p13"/>
          <p:cNvCxnSpPr>
            <a:cxnSpLocks/>
            <a:stCxn id="54" idx="2"/>
            <a:endCxn id="162" idx="0"/>
          </p:cNvCxnSpPr>
          <p:nvPr/>
        </p:nvCxnSpPr>
        <p:spPr>
          <a:xfrm flipH="1">
            <a:off x="1272113" y="1516913"/>
            <a:ext cx="583059" cy="9320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3"/>
          <p:cNvCxnSpPr>
            <a:cxnSpLocks/>
            <a:stCxn id="162" idx="2"/>
            <a:endCxn id="58" idx="0"/>
          </p:cNvCxnSpPr>
          <p:nvPr/>
        </p:nvCxnSpPr>
        <p:spPr>
          <a:xfrm flipH="1">
            <a:off x="613206" y="3042522"/>
            <a:ext cx="658907" cy="12967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3"/>
          <p:cNvSpPr/>
          <p:nvPr/>
        </p:nvSpPr>
        <p:spPr>
          <a:xfrm>
            <a:off x="1642522" y="3710749"/>
            <a:ext cx="1195867" cy="5692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REDUCES</a:t>
            </a:r>
            <a:endParaRPr sz="1333" dirty="0"/>
          </a:p>
        </p:txBody>
      </p:sp>
      <p:cxnSp>
        <p:nvCxnSpPr>
          <p:cNvPr id="166" name="Google Shape;166;p13"/>
          <p:cNvCxnSpPr>
            <a:cxnSpLocks/>
            <a:stCxn id="58" idx="3"/>
            <a:endCxn id="165" idx="1"/>
          </p:cNvCxnSpPr>
          <p:nvPr/>
        </p:nvCxnSpPr>
        <p:spPr>
          <a:xfrm flipV="1">
            <a:off x="1109206" y="3995349"/>
            <a:ext cx="533316" cy="6071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3"/>
          <p:cNvCxnSpPr>
            <a:cxnSpLocks/>
            <a:stCxn id="56" idx="1"/>
            <a:endCxn id="165" idx="3"/>
          </p:cNvCxnSpPr>
          <p:nvPr/>
        </p:nvCxnSpPr>
        <p:spPr>
          <a:xfrm flipH="1">
            <a:off x="2838389" y="2990413"/>
            <a:ext cx="645237" cy="10049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3"/>
          <p:cNvSpPr/>
          <p:nvPr/>
        </p:nvSpPr>
        <p:spPr>
          <a:xfrm>
            <a:off x="4275625" y="6367598"/>
            <a:ext cx="102960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delivery_status</a:t>
            </a:r>
            <a:endParaRPr sz="1200" dirty="0"/>
          </a:p>
        </p:txBody>
      </p:sp>
      <p:sp>
        <p:nvSpPr>
          <p:cNvPr id="169" name="Google Shape;169;p13"/>
          <p:cNvSpPr/>
          <p:nvPr/>
        </p:nvSpPr>
        <p:spPr>
          <a:xfrm>
            <a:off x="2981476" y="4040183"/>
            <a:ext cx="1356400" cy="593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/>
              <a:t>TRACKS</a:t>
            </a:r>
            <a:endParaRPr sz="1333"/>
          </a:p>
        </p:txBody>
      </p:sp>
      <p:cxnSp>
        <p:nvCxnSpPr>
          <p:cNvPr id="170" name="Google Shape;170;p13"/>
          <p:cNvCxnSpPr>
            <a:cxnSpLocks/>
            <a:stCxn id="54" idx="2"/>
            <a:endCxn id="169" idx="0"/>
          </p:cNvCxnSpPr>
          <p:nvPr/>
        </p:nvCxnSpPr>
        <p:spPr>
          <a:xfrm>
            <a:off x="1855172" y="1516913"/>
            <a:ext cx="1804504" cy="25232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3"/>
          <p:cNvCxnSpPr>
            <a:cxnSpLocks/>
            <a:stCxn id="169" idx="3"/>
            <a:endCxn id="57" idx="1"/>
          </p:cNvCxnSpPr>
          <p:nvPr/>
        </p:nvCxnSpPr>
        <p:spPr>
          <a:xfrm>
            <a:off x="4337876" y="4336983"/>
            <a:ext cx="1110547" cy="11383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13"/>
          <p:cNvSpPr/>
          <p:nvPr/>
        </p:nvSpPr>
        <p:spPr>
          <a:xfrm>
            <a:off x="6247820" y="6214156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zip_code</a:t>
            </a:r>
            <a:endParaRPr sz="1200" dirty="0"/>
          </a:p>
        </p:txBody>
      </p:sp>
      <p:cxnSp>
        <p:nvCxnSpPr>
          <p:cNvPr id="174" name="Google Shape;174;p13"/>
          <p:cNvCxnSpPr>
            <a:cxnSpLocks/>
            <a:stCxn id="123" idx="1"/>
            <a:endCxn id="124" idx="3"/>
          </p:cNvCxnSpPr>
          <p:nvPr/>
        </p:nvCxnSpPr>
        <p:spPr>
          <a:xfrm flipH="1">
            <a:off x="1196483" y="5838781"/>
            <a:ext cx="409689" cy="25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3"/>
          <p:cNvSpPr/>
          <p:nvPr/>
        </p:nvSpPr>
        <p:spPr>
          <a:xfrm>
            <a:off x="2934779" y="4865653"/>
            <a:ext cx="1356400" cy="593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067" b="1" dirty="0"/>
              <a:t>HAS</a:t>
            </a:r>
            <a:endParaRPr sz="1333" dirty="0"/>
          </a:p>
        </p:txBody>
      </p:sp>
      <p:cxnSp>
        <p:nvCxnSpPr>
          <p:cNvPr id="176" name="Google Shape;176;p13"/>
          <p:cNvCxnSpPr>
            <a:cxnSpLocks/>
            <a:stCxn id="123" idx="0"/>
            <a:endCxn id="175" idx="1"/>
          </p:cNvCxnSpPr>
          <p:nvPr/>
        </p:nvCxnSpPr>
        <p:spPr>
          <a:xfrm flipV="1">
            <a:off x="2102172" y="5162453"/>
            <a:ext cx="832607" cy="498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3"/>
          <p:cNvCxnSpPr>
            <a:cxnSpLocks/>
            <a:stCxn id="175" idx="3"/>
            <a:endCxn id="57" idx="1"/>
          </p:cNvCxnSpPr>
          <p:nvPr/>
        </p:nvCxnSpPr>
        <p:spPr>
          <a:xfrm>
            <a:off x="4291179" y="5162453"/>
            <a:ext cx="1157244" cy="3128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13"/>
          <p:cNvSpPr/>
          <p:nvPr/>
        </p:nvSpPr>
        <p:spPr>
          <a:xfrm>
            <a:off x="3164812" y="123412"/>
            <a:ext cx="5987440" cy="2235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Team 5 : Circular Pie Conceptual ER Diagram</a:t>
            </a:r>
          </a:p>
        </p:txBody>
      </p:sp>
      <p:cxnSp>
        <p:nvCxnSpPr>
          <p:cNvPr id="179" name="Google Shape;179;p13"/>
          <p:cNvCxnSpPr>
            <a:cxnSpLocks/>
            <a:stCxn id="57" idx="2"/>
            <a:endCxn id="173" idx="0"/>
          </p:cNvCxnSpPr>
          <p:nvPr/>
        </p:nvCxnSpPr>
        <p:spPr>
          <a:xfrm>
            <a:off x="5899035" y="5658122"/>
            <a:ext cx="764945" cy="5560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3"/>
          <p:cNvCxnSpPr>
            <a:cxnSpLocks/>
            <a:stCxn id="57" idx="2"/>
            <a:endCxn id="168" idx="0"/>
          </p:cNvCxnSpPr>
          <p:nvPr/>
        </p:nvCxnSpPr>
        <p:spPr>
          <a:xfrm flipH="1">
            <a:off x="4790425" y="5658122"/>
            <a:ext cx="1108610" cy="7094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54;p13">
            <a:extLst>
              <a:ext uri="{FF2B5EF4-FFF2-40B4-BE49-F238E27FC236}">
                <a16:creationId xmlns:a16="http://schemas.microsoft.com/office/drawing/2014/main" id="{A0B0388B-C5C8-A243-69DA-AC934ADE3098}"/>
              </a:ext>
            </a:extLst>
          </p:cNvPr>
          <p:cNvSpPr/>
          <p:nvPr/>
        </p:nvSpPr>
        <p:spPr>
          <a:xfrm>
            <a:off x="9786286" y="5224216"/>
            <a:ext cx="956000" cy="3566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Advertiser</a:t>
            </a:r>
            <a:endParaRPr sz="1200" dirty="0"/>
          </a:p>
        </p:txBody>
      </p:sp>
      <p:sp>
        <p:nvSpPr>
          <p:cNvPr id="428" name="Google Shape;60;p13">
            <a:extLst>
              <a:ext uri="{FF2B5EF4-FFF2-40B4-BE49-F238E27FC236}">
                <a16:creationId xmlns:a16="http://schemas.microsoft.com/office/drawing/2014/main" id="{EE2D62D3-C4D6-CD36-99EB-2AAFC67A2CFB}"/>
              </a:ext>
            </a:extLst>
          </p:cNvPr>
          <p:cNvSpPr/>
          <p:nvPr/>
        </p:nvSpPr>
        <p:spPr>
          <a:xfrm>
            <a:off x="8492981" y="4593464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advertiser_id</a:t>
            </a:r>
            <a:r>
              <a:rPr lang="en-IN" sz="1200" dirty="0"/>
              <a:t> </a:t>
            </a:r>
            <a:endParaRPr sz="1200" dirty="0"/>
          </a:p>
        </p:txBody>
      </p:sp>
      <p:sp>
        <p:nvSpPr>
          <p:cNvPr id="429" name="Google Shape;61;p13">
            <a:extLst>
              <a:ext uri="{FF2B5EF4-FFF2-40B4-BE49-F238E27FC236}">
                <a16:creationId xmlns:a16="http://schemas.microsoft.com/office/drawing/2014/main" id="{BF10EE0B-8E81-2B6D-AE3E-07A29C510116}"/>
              </a:ext>
            </a:extLst>
          </p:cNvPr>
          <p:cNvSpPr/>
          <p:nvPr/>
        </p:nvSpPr>
        <p:spPr>
          <a:xfrm>
            <a:off x="8492981" y="5023881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company_name</a:t>
            </a:r>
            <a:endParaRPr sz="1200" dirty="0"/>
          </a:p>
        </p:txBody>
      </p:sp>
      <p:sp>
        <p:nvSpPr>
          <p:cNvPr id="430" name="Google Shape;62;p13">
            <a:extLst>
              <a:ext uri="{FF2B5EF4-FFF2-40B4-BE49-F238E27FC236}">
                <a16:creationId xmlns:a16="http://schemas.microsoft.com/office/drawing/2014/main" id="{122DAC4A-93C7-A986-4877-083AFEF4628B}"/>
              </a:ext>
            </a:extLst>
          </p:cNvPr>
          <p:cNvSpPr/>
          <p:nvPr/>
        </p:nvSpPr>
        <p:spPr>
          <a:xfrm>
            <a:off x="8221325" y="5454310"/>
            <a:ext cx="1103976" cy="28303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contact_person_name</a:t>
            </a:r>
            <a:endParaRPr sz="1200" dirty="0"/>
          </a:p>
        </p:txBody>
      </p:sp>
      <p:sp>
        <p:nvSpPr>
          <p:cNvPr id="431" name="Google Shape;63;p13">
            <a:extLst>
              <a:ext uri="{FF2B5EF4-FFF2-40B4-BE49-F238E27FC236}">
                <a16:creationId xmlns:a16="http://schemas.microsoft.com/office/drawing/2014/main" id="{0462542D-F437-6443-7FF7-01B7F7799838}"/>
              </a:ext>
            </a:extLst>
          </p:cNvPr>
          <p:cNvSpPr/>
          <p:nvPr/>
        </p:nvSpPr>
        <p:spPr>
          <a:xfrm>
            <a:off x="7815226" y="5884726"/>
            <a:ext cx="1510075" cy="3183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contact_person_phone_number</a:t>
            </a:r>
            <a:endParaRPr sz="1200" dirty="0"/>
          </a:p>
        </p:txBody>
      </p:sp>
      <p:sp>
        <p:nvSpPr>
          <p:cNvPr id="432" name="Google Shape;64;p13">
            <a:extLst>
              <a:ext uri="{FF2B5EF4-FFF2-40B4-BE49-F238E27FC236}">
                <a16:creationId xmlns:a16="http://schemas.microsoft.com/office/drawing/2014/main" id="{2D8FAD2B-5C27-0FF2-FC5D-96054A88D6BA}"/>
              </a:ext>
            </a:extLst>
          </p:cNvPr>
          <p:cNvSpPr/>
          <p:nvPr/>
        </p:nvSpPr>
        <p:spPr>
          <a:xfrm>
            <a:off x="8056966" y="6315132"/>
            <a:ext cx="1268335" cy="3161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/>
              <a:t>zip_</a:t>
            </a:r>
            <a:r>
              <a:rPr lang="en-IN" sz="1200" dirty="0" err="1"/>
              <a:t>contact_person_email</a:t>
            </a:r>
            <a:endParaRPr sz="1200" dirty="0"/>
          </a:p>
        </p:txBody>
      </p:sp>
      <p:sp>
        <p:nvSpPr>
          <p:cNvPr id="433" name="Google Shape;65;p13">
            <a:extLst>
              <a:ext uri="{FF2B5EF4-FFF2-40B4-BE49-F238E27FC236}">
                <a16:creationId xmlns:a16="http://schemas.microsoft.com/office/drawing/2014/main" id="{41DBFDC7-0233-96B0-2BFA-85BDD1E4979C}"/>
              </a:ext>
            </a:extLst>
          </p:cNvPr>
          <p:cNvSpPr/>
          <p:nvPr/>
        </p:nvSpPr>
        <p:spPr>
          <a:xfrm>
            <a:off x="9561785" y="4470096"/>
            <a:ext cx="832320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067" dirty="0" err="1"/>
              <a:t>ad_start_date</a:t>
            </a:r>
            <a:endParaRPr sz="1067" dirty="0"/>
          </a:p>
        </p:txBody>
      </p:sp>
      <p:sp>
        <p:nvSpPr>
          <p:cNvPr id="434" name="Google Shape;66;p13">
            <a:extLst>
              <a:ext uri="{FF2B5EF4-FFF2-40B4-BE49-F238E27FC236}">
                <a16:creationId xmlns:a16="http://schemas.microsoft.com/office/drawing/2014/main" id="{D3015528-7F33-54FB-9E66-BC1FDD170947}"/>
              </a:ext>
            </a:extLst>
          </p:cNvPr>
          <p:cNvSpPr/>
          <p:nvPr/>
        </p:nvSpPr>
        <p:spPr>
          <a:xfrm>
            <a:off x="10703156" y="4561567"/>
            <a:ext cx="924408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ad_end_date</a:t>
            </a:r>
            <a:endParaRPr sz="1200" dirty="0"/>
          </a:p>
        </p:txBody>
      </p:sp>
      <p:cxnSp>
        <p:nvCxnSpPr>
          <p:cNvPr id="435" name="Google Shape;67;p13">
            <a:extLst>
              <a:ext uri="{FF2B5EF4-FFF2-40B4-BE49-F238E27FC236}">
                <a16:creationId xmlns:a16="http://schemas.microsoft.com/office/drawing/2014/main" id="{47A620B9-8783-09B9-4A8B-50BD724C08A5}"/>
              </a:ext>
            </a:extLst>
          </p:cNvPr>
          <p:cNvCxnSpPr>
            <a:cxnSpLocks/>
            <a:stCxn id="433" idx="2"/>
            <a:endCxn id="427" idx="0"/>
          </p:cNvCxnSpPr>
          <p:nvPr/>
        </p:nvCxnSpPr>
        <p:spPr>
          <a:xfrm>
            <a:off x="9977945" y="4764864"/>
            <a:ext cx="286341" cy="45935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68;p13">
            <a:extLst>
              <a:ext uri="{FF2B5EF4-FFF2-40B4-BE49-F238E27FC236}">
                <a16:creationId xmlns:a16="http://schemas.microsoft.com/office/drawing/2014/main" id="{D01698CA-5F50-222F-D29C-DBFC8EB660A9}"/>
              </a:ext>
            </a:extLst>
          </p:cNvPr>
          <p:cNvCxnSpPr>
            <a:cxnSpLocks/>
            <a:endCxn id="427" idx="1"/>
          </p:cNvCxnSpPr>
          <p:nvPr/>
        </p:nvCxnSpPr>
        <p:spPr>
          <a:xfrm>
            <a:off x="9313886" y="4741016"/>
            <a:ext cx="472400" cy="6615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69;p13">
            <a:extLst>
              <a:ext uri="{FF2B5EF4-FFF2-40B4-BE49-F238E27FC236}">
                <a16:creationId xmlns:a16="http://schemas.microsoft.com/office/drawing/2014/main" id="{6EF5E134-0441-BFED-745F-24652B600787}"/>
              </a:ext>
            </a:extLst>
          </p:cNvPr>
          <p:cNvCxnSpPr>
            <a:cxnSpLocks/>
            <a:endCxn id="427" idx="1"/>
          </p:cNvCxnSpPr>
          <p:nvPr/>
        </p:nvCxnSpPr>
        <p:spPr>
          <a:xfrm>
            <a:off x="9325086" y="5177016"/>
            <a:ext cx="461200" cy="2255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70;p13">
            <a:extLst>
              <a:ext uri="{FF2B5EF4-FFF2-40B4-BE49-F238E27FC236}">
                <a16:creationId xmlns:a16="http://schemas.microsoft.com/office/drawing/2014/main" id="{45EEA85C-178A-7972-23DE-C555DA9E1F73}"/>
              </a:ext>
            </a:extLst>
          </p:cNvPr>
          <p:cNvCxnSpPr>
            <a:cxnSpLocks/>
            <a:endCxn id="427" idx="1"/>
          </p:cNvCxnSpPr>
          <p:nvPr/>
        </p:nvCxnSpPr>
        <p:spPr>
          <a:xfrm flipV="1">
            <a:off x="9325086" y="5402559"/>
            <a:ext cx="461200" cy="23445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71;p13">
            <a:extLst>
              <a:ext uri="{FF2B5EF4-FFF2-40B4-BE49-F238E27FC236}">
                <a16:creationId xmlns:a16="http://schemas.microsoft.com/office/drawing/2014/main" id="{F1C18E95-D62F-8EC2-8884-FD06D5966FB9}"/>
              </a:ext>
            </a:extLst>
          </p:cNvPr>
          <p:cNvCxnSpPr>
            <a:cxnSpLocks/>
            <a:endCxn id="427" idx="1"/>
          </p:cNvCxnSpPr>
          <p:nvPr/>
        </p:nvCxnSpPr>
        <p:spPr>
          <a:xfrm flipV="1">
            <a:off x="9347886" y="5402559"/>
            <a:ext cx="438400" cy="64685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72;p13">
            <a:extLst>
              <a:ext uri="{FF2B5EF4-FFF2-40B4-BE49-F238E27FC236}">
                <a16:creationId xmlns:a16="http://schemas.microsoft.com/office/drawing/2014/main" id="{59DC44E1-E206-78E7-0C8F-B615169ADC8B}"/>
              </a:ext>
            </a:extLst>
          </p:cNvPr>
          <p:cNvCxnSpPr>
            <a:cxnSpLocks/>
            <a:stCxn id="432" idx="3"/>
            <a:endCxn id="427" idx="1"/>
          </p:cNvCxnSpPr>
          <p:nvPr/>
        </p:nvCxnSpPr>
        <p:spPr>
          <a:xfrm flipV="1">
            <a:off x="9325301" y="5402559"/>
            <a:ext cx="460985" cy="10706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73;p13">
            <a:extLst>
              <a:ext uri="{FF2B5EF4-FFF2-40B4-BE49-F238E27FC236}">
                <a16:creationId xmlns:a16="http://schemas.microsoft.com/office/drawing/2014/main" id="{F7B751AA-A236-8161-ABF0-5F823320FF33}"/>
              </a:ext>
            </a:extLst>
          </p:cNvPr>
          <p:cNvCxnSpPr>
            <a:cxnSpLocks/>
            <a:stCxn id="434" idx="2"/>
            <a:endCxn id="427" idx="3"/>
          </p:cNvCxnSpPr>
          <p:nvPr/>
        </p:nvCxnSpPr>
        <p:spPr>
          <a:xfrm flipH="1">
            <a:off x="10742286" y="4856335"/>
            <a:ext cx="423074" cy="54622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8" name="Google Shape;66;p13">
            <a:extLst>
              <a:ext uri="{FF2B5EF4-FFF2-40B4-BE49-F238E27FC236}">
                <a16:creationId xmlns:a16="http://schemas.microsoft.com/office/drawing/2014/main" id="{5520FCE3-7967-CAF1-0F5D-7AA1958D5C02}"/>
              </a:ext>
            </a:extLst>
          </p:cNvPr>
          <p:cNvSpPr/>
          <p:nvPr/>
        </p:nvSpPr>
        <p:spPr>
          <a:xfrm>
            <a:off x="9529875" y="6336467"/>
            <a:ext cx="625619" cy="315059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/>
              <a:t>paid</a:t>
            </a:r>
            <a:endParaRPr sz="1200" dirty="0"/>
          </a:p>
        </p:txBody>
      </p:sp>
      <p:sp>
        <p:nvSpPr>
          <p:cNvPr id="449" name="Google Shape;66;p13">
            <a:extLst>
              <a:ext uri="{FF2B5EF4-FFF2-40B4-BE49-F238E27FC236}">
                <a16:creationId xmlns:a16="http://schemas.microsoft.com/office/drawing/2014/main" id="{50B1A525-2549-CD1D-0307-930E893B21A2}"/>
              </a:ext>
            </a:extLst>
          </p:cNvPr>
          <p:cNvSpPr/>
          <p:nvPr/>
        </p:nvSpPr>
        <p:spPr>
          <a:xfrm>
            <a:off x="10616600" y="6328304"/>
            <a:ext cx="1143184" cy="35668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payment_reference_no</a:t>
            </a:r>
            <a:endParaRPr sz="1200" dirty="0"/>
          </a:p>
        </p:txBody>
      </p:sp>
      <p:sp>
        <p:nvSpPr>
          <p:cNvPr id="450" name="Google Shape;66;p13">
            <a:extLst>
              <a:ext uri="{FF2B5EF4-FFF2-40B4-BE49-F238E27FC236}">
                <a16:creationId xmlns:a16="http://schemas.microsoft.com/office/drawing/2014/main" id="{31EA0552-6BA3-99AE-858F-77CF99D6BEEF}"/>
              </a:ext>
            </a:extLst>
          </p:cNvPr>
          <p:cNvSpPr/>
          <p:nvPr/>
        </p:nvSpPr>
        <p:spPr>
          <a:xfrm>
            <a:off x="10844908" y="5802487"/>
            <a:ext cx="924408" cy="294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1200" dirty="0" err="1"/>
              <a:t>ad_cost</a:t>
            </a:r>
            <a:endParaRPr sz="1200" dirty="0"/>
          </a:p>
        </p:txBody>
      </p:sp>
      <p:cxnSp>
        <p:nvCxnSpPr>
          <p:cNvPr id="451" name="Google Shape;73;p13">
            <a:extLst>
              <a:ext uri="{FF2B5EF4-FFF2-40B4-BE49-F238E27FC236}">
                <a16:creationId xmlns:a16="http://schemas.microsoft.com/office/drawing/2014/main" id="{39DAB007-3348-CA9F-BC18-D9715011CFDE}"/>
              </a:ext>
            </a:extLst>
          </p:cNvPr>
          <p:cNvCxnSpPr>
            <a:cxnSpLocks/>
            <a:stCxn id="448" idx="0"/>
            <a:endCxn id="427" idx="2"/>
          </p:cNvCxnSpPr>
          <p:nvPr/>
        </p:nvCxnSpPr>
        <p:spPr>
          <a:xfrm flipV="1">
            <a:off x="9842685" y="5580902"/>
            <a:ext cx="421601" cy="75556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73;p13">
            <a:extLst>
              <a:ext uri="{FF2B5EF4-FFF2-40B4-BE49-F238E27FC236}">
                <a16:creationId xmlns:a16="http://schemas.microsoft.com/office/drawing/2014/main" id="{42F522EF-AAAD-3689-587C-FD68E5D969E9}"/>
              </a:ext>
            </a:extLst>
          </p:cNvPr>
          <p:cNvCxnSpPr>
            <a:cxnSpLocks/>
            <a:stCxn id="450" idx="0"/>
            <a:endCxn id="427" idx="3"/>
          </p:cNvCxnSpPr>
          <p:nvPr/>
        </p:nvCxnSpPr>
        <p:spPr>
          <a:xfrm flipH="1" flipV="1">
            <a:off x="10742286" y="5402559"/>
            <a:ext cx="564826" cy="39992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73;p13">
            <a:extLst>
              <a:ext uri="{FF2B5EF4-FFF2-40B4-BE49-F238E27FC236}">
                <a16:creationId xmlns:a16="http://schemas.microsoft.com/office/drawing/2014/main" id="{7190D806-C86C-D1D6-50B2-5CA00B18E6B6}"/>
              </a:ext>
            </a:extLst>
          </p:cNvPr>
          <p:cNvCxnSpPr>
            <a:cxnSpLocks/>
            <a:stCxn id="449" idx="1"/>
            <a:endCxn id="427" idx="2"/>
          </p:cNvCxnSpPr>
          <p:nvPr/>
        </p:nvCxnSpPr>
        <p:spPr>
          <a:xfrm flipH="1" flipV="1">
            <a:off x="10264286" y="5580902"/>
            <a:ext cx="352314" cy="92574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8F7F22-8FCC-1CDB-A35E-E4C1E014C445}"/>
              </a:ext>
            </a:extLst>
          </p:cNvPr>
          <p:cNvSpPr txBox="1"/>
          <p:nvPr/>
        </p:nvSpPr>
        <p:spPr>
          <a:xfrm>
            <a:off x="2794000" y="711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Team 5 : Circular Pie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Logical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ER Diagram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B9A46D7-0845-9499-25D1-AB5CEA95C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4" y="440452"/>
            <a:ext cx="9625435" cy="63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0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452</Words>
  <Application>Microsoft Office PowerPoint</Application>
  <PresentationFormat>Widescreen</PresentationFormat>
  <Paragraphs>101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Pilla, Rohith Rao Naidu</dc:creator>
  <cp:lastModifiedBy>Adtani, Ms. Poonam Bhojraj</cp:lastModifiedBy>
  <cp:revision>10</cp:revision>
  <dcterms:created xsi:type="dcterms:W3CDTF">2023-03-27T00:21:10Z</dcterms:created>
  <dcterms:modified xsi:type="dcterms:W3CDTF">2023-03-27T21:16:26Z</dcterms:modified>
</cp:coreProperties>
</file>