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0"/>
  </p:notesMasterIdLst>
  <p:handoutMasterIdLst>
    <p:handoutMasterId r:id="rId21"/>
  </p:handoutMasterIdLst>
  <p:sldIdLst>
    <p:sldId id="281" r:id="rId2"/>
    <p:sldId id="258" r:id="rId3"/>
    <p:sldId id="287" r:id="rId4"/>
    <p:sldId id="288" r:id="rId5"/>
    <p:sldId id="261" r:id="rId6"/>
    <p:sldId id="289" r:id="rId7"/>
    <p:sldId id="290" r:id="rId8"/>
    <p:sldId id="284" r:id="rId9"/>
    <p:sldId id="285" r:id="rId10"/>
    <p:sldId id="291" r:id="rId11"/>
    <p:sldId id="292" r:id="rId12"/>
    <p:sldId id="293" r:id="rId13"/>
    <p:sldId id="286" r:id="rId14"/>
    <p:sldId id="282" r:id="rId15"/>
    <p:sldId id="283" r:id="rId16"/>
    <p:sldId id="269" r:id="rId17"/>
    <p:sldId id="294" r:id="rId18"/>
    <p:sldId id="272"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Karanje" initials="YK" lastIdx="1" clrIdx="0">
    <p:extLst>
      <p:ext uri="{19B8F6BF-5375-455C-9EA6-DF929625EA0E}">
        <p15:presenceInfo xmlns:p15="http://schemas.microsoft.com/office/powerpoint/2012/main" userId="5d086c2aef5249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8" autoAdjust="0"/>
    <p:restoredTop sz="93186" autoAdjust="0"/>
  </p:normalViewPr>
  <p:slideViewPr>
    <p:cSldViewPr>
      <p:cViewPr varScale="1">
        <p:scale>
          <a:sx n="73" d="100"/>
          <a:sy n="73" d="100"/>
        </p:scale>
        <p:origin x="1458" y="60"/>
      </p:cViewPr>
      <p:guideLst>
        <p:guide orient="horz" pos="2160"/>
        <p:guide pos="2880"/>
      </p:guideLst>
    </p:cSldViewPr>
  </p:slideViewPr>
  <p:outlineViewPr>
    <p:cViewPr>
      <p:scale>
        <a:sx n="33" d="100"/>
        <a:sy n="33" d="100"/>
      </p:scale>
      <p:origin x="264" y="21713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AAECC9BE-20A1-4A85-B955-F7D2B537724A}" type="datetimeFigureOut">
              <a:rPr lang="en-US"/>
              <a:pPr>
                <a:defRPr/>
              </a:pPr>
              <a:t>7/4/2020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FC096D87-F6CD-4DDF-9238-913FA9EEF2E7}" type="slidenum">
              <a:rPr lang="en-US" altLang="en-US"/>
              <a:pPr>
                <a:defRPr/>
              </a:pPr>
              <a:t>‹#›</a:t>
            </a:fld>
            <a:endParaRPr lang="en-US" altLang="en-US"/>
          </a:p>
        </p:txBody>
      </p:sp>
    </p:spTree>
    <p:extLst>
      <p:ext uri="{BB962C8B-B14F-4D97-AF65-F5344CB8AC3E}">
        <p14:creationId xmlns:p14="http://schemas.microsoft.com/office/powerpoint/2010/main" val="1984153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Arial" panose="020B0604020202020204" pitchFamily="34" charset="0"/>
                <a:cs typeface="Arial" panose="020B0604020202020204" pitchFamily="34" charset="0"/>
              </a:defRPr>
            </a:lvl1pPr>
          </a:lstStyle>
          <a:p>
            <a:pPr>
              <a:defRPr/>
            </a:pPr>
            <a:fld id="{7B969999-58F3-4327-8BE7-04A229359AC9}" type="datetimeFigureOut">
              <a:rPr lang="en-US"/>
              <a:pPr>
                <a:defRPr/>
              </a:pPr>
              <a:t>7/4/2020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477C937-864A-4791-BC9F-6E6D4BFB3839}" type="slidenum">
              <a:rPr lang="en-US" altLang="en-US"/>
              <a:pPr>
                <a:defRPr/>
              </a:pPr>
              <a:t>‹#›</a:t>
            </a:fld>
            <a:endParaRPr lang="en-US" altLang="en-US"/>
          </a:p>
        </p:txBody>
      </p:sp>
    </p:spTree>
    <p:extLst>
      <p:ext uri="{BB962C8B-B14F-4D97-AF65-F5344CB8AC3E}">
        <p14:creationId xmlns:p14="http://schemas.microsoft.com/office/powerpoint/2010/main" val="2747766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D798ED-46AA-446C-89DE-4508CEFB45F1}" type="slidenum">
              <a:rPr lang="en-US" altLang="en-US" smtClean="0"/>
              <a:pPr/>
              <a:t>2</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Today’s world has been digitalized to a large extent. The total amount of data generated per day is more than 2.5 </a:t>
            </a:r>
            <a:r>
              <a:rPr lang="en-GB" dirty="0" err="1" smtClean="0"/>
              <a:t>exabytes</a:t>
            </a:r>
            <a:r>
              <a:rPr lang="en-GB" dirty="0" smtClean="0"/>
              <a:t> out of which social media fuels up with maximum contribution along with business transactional data, sensor-generated data.</a:t>
            </a:r>
          </a:p>
          <a:p>
            <a:r>
              <a:rPr lang="en-GB" dirty="0" smtClean="0"/>
              <a:t>Such a huge amount of data must be managed properly to use it for certain business domain-specific decision-taking purposes. It is very burdensome to store and manage such huge amounts of data which is mostly redundant in nature and that too present over multiple cloud platforms for multiple users; it requires high resources including their cost required to store, backup time, processing time; which results into reduction of system throughput. </a:t>
            </a:r>
          </a:p>
          <a:p>
            <a:r>
              <a:rPr lang="en-GB" dirty="0" smtClean="0"/>
              <a:t>So, Data Deduplication is the most preferable way that we propose here considering the above issue. Data deduplication is the technique of data reduction by breaking streams of data into objects and storing only their first instance on the destination media with maintaining their keys and all other similar occurrences maintained by respective references.</a:t>
            </a:r>
          </a:p>
          <a:p>
            <a:r>
              <a:rPr lang="en-GB" dirty="0" smtClean="0"/>
              <a:t>We propose a model that will perform deduplication of data for multiple users to achieve the uniqueness of textual data uploaded by multiple users; data access must be efficient, maintain the privacy of data against brute-force attacks. This intension will be achieved by employing certain algorithms like a blocking algorithm &amp; Encryption algorithm and effective data organization. It will not only preserve the space by means of reducing storage allocation but also effectively manage network bandwidth.</a:t>
            </a:r>
          </a:p>
          <a:p>
            <a:endParaRPr lang="en-GB" dirty="0"/>
          </a:p>
        </p:txBody>
      </p:sp>
      <p:sp>
        <p:nvSpPr>
          <p:cNvPr id="4" name="Slide Number Placeholder 3"/>
          <p:cNvSpPr>
            <a:spLocks noGrp="1"/>
          </p:cNvSpPr>
          <p:nvPr>
            <p:ph type="sldNum" sz="quarter" idx="10"/>
          </p:nvPr>
        </p:nvSpPr>
        <p:spPr/>
        <p:txBody>
          <a:bodyPr/>
          <a:lstStyle/>
          <a:p>
            <a:pPr>
              <a:defRPr/>
            </a:pPr>
            <a:fld id="{A477C937-864A-4791-BC9F-6E6D4BFB3839}" type="slidenum">
              <a:rPr lang="en-US" altLang="en-US" smtClean="0"/>
              <a:pPr>
                <a:defRPr/>
              </a:pPr>
              <a:t>3</a:t>
            </a:fld>
            <a:endParaRPr lang="en-US" altLang="en-US"/>
          </a:p>
        </p:txBody>
      </p:sp>
    </p:spTree>
    <p:extLst>
      <p:ext uri="{BB962C8B-B14F-4D97-AF65-F5344CB8AC3E}">
        <p14:creationId xmlns:p14="http://schemas.microsoft.com/office/powerpoint/2010/main" val="342879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pPr>
              <a:defRPr/>
            </a:pPr>
            <a:fld id="{A477C937-864A-4791-BC9F-6E6D4BFB3839}" type="slidenum">
              <a:rPr lang="en-US" altLang="en-US" smtClean="0"/>
              <a:pPr>
                <a:defRPr/>
              </a:pPr>
              <a:t>9</a:t>
            </a:fld>
            <a:endParaRPr lang="en-US" altLang="en-US"/>
          </a:p>
        </p:txBody>
      </p:sp>
    </p:spTree>
    <p:extLst>
      <p:ext uri="{BB962C8B-B14F-4D97-AF65-F5344CB8AC3E}">
        <p14:creationId xmlns:p14="http://schemas.microsoft.com/office/powerpoint/2010/main" val="104656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33739378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0813"/>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0"/>
            <a:ext cx="7924800" cy="1143000"/>
          </a:xfrm>
        </p:spPr>
        <p:txBody>
          <a:bodyPr/>
          <a:lstStyle>
            <a:lvl1pPr algn="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1219200" y="1295400"/>
            <a:ext cx="79248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0" y="6492875"/>
            <a:ext cx="1204913" cy="365125"/>
          </a:xfrm>
        </p:spPr>
        <p:txBody>
          <a:bodyPr/>
          <a:lstStyle>
            <a:lvl1pPr>
              <a:defRPr/>
            </a:lvl1pPr>
          </a:lstStyle>
          <a:p>
            <a:pPr>
              <a:defRPr/>
            </a:pPr>
            <a:fld id="{84617372-2CBD-405B-8D9C-8E631A897E07}" type="datetime1">
              <a:rPr lang="en-US" smtClean="0"/>
              <a:pPr>
                <a:defRPr/>
              </a:pPr>
              <a:t>7/4/2020</a:t>
            </a:fld>
            <a:endParaRPr lang="en-US" dirty="0"/>
          </a:p>
        </p:txBody>
      </p:sp>
      <p:sp>
        <p:nvSpPr>
          <p:cNvPr id="6" name="Footer Placeholder 4"/>
          <p:cNvSpPr>
            <a:spLocks noGrp="1"/>
          </p:cNvSpPr>
          <p:nvPr>
            <p:ph type="ftr" sz="quarter" idx="11"/>
          </p:nvPr>
        </p:nvSpPr>
        <p:spPr>
          <a:xfrm>
            <a:off x="1219200" y="6492875"/>
            <a:ext cx="7391400" cy="365125"/>
          </a:xfrm>
        </p:spPr>
        <p:txBody>
          <a:bodyPr/>
          <a:lstStyle>
            <a:lvl1pPr>
              <a:defRPr/>
            </a:lvl1pPr>
          </a:lstStyle>
          <a:p>
            <a:pPr>
              <a:defRPr/>
            </a:pPr>
            <a:r>
              <a:rPr lang="en-US"/>
              <a:t>Title of Seminar</a:t>
            </a:r>
          </a:p>
        </p:txBody>
      </p:sp>
      <p:sp>
        <p:nvSpPr>
          <p:cNvPr id="7" name="Slide Number Placeholder 5"/>
          <p:cNvSpPr>
            <a:spLocks noGrp="1"/>
          </p:cNvSpPr>
          <p:nvPr>
            <p:ph type="sldNum" sz="quarter" idx="12"/>
          </p:nvPr>
        </p:nvSpPr>
        <p:spPr>
          <a:xfrm>
            <a:off x="8610600" y="6492875"/>
            <a:ext cx="533400" cy="365125"/>
          </a:xfrm>
        </p:spPr>
        <p:txBody>
          <a:bodyPr/>
          <a:lstStyle>
            <a:lvl1pPr>
              <a:defRPr/>
            </a:lvl1pPr>
          </a:lstStyle>
          <a:p>
            <a:pPr>
              <a:defRPr/>
            </a:pPr>
            <a:fld id="{4B0D0B79-D319-4E00-905F-4BF983224502}" type="slidenum">
              <a:rPr lang="en-US" altLang="en-US"/>
              <a:pPr>
                <a:defRPr/>
              </a:pPr>
              <a:t>‹#›</a:t>
            </a:fld>
            <a:endParaRPr lang="en-US" altLang="en-US"/>
          </a:p>
        </p:txBody>
      </p:sp>
    </p:spTree>
    <p:extLst>
      <p:ext uri="{BB962C8B-B14F-4D97-AF65-F5344CB8AC3E}">
        <p14:creationId xmlns:p14="http://schemas.microsoft.com/office/powerpoint/2010/main" val="226120171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0813"/>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7086600" y="274638"/>
            <a:ext cx="2057400" cy="620236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1295400" y="274638"/>
            <a:ext cx="5715000" cy="620236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a:xfrm>
            <a:off x="0" y="6492875"/>
            <a:ext cx="1204913" cy="365125"/>
          </a:xfrm>
        </p:spPr>
        <p:txBody>
          <a:bodyPr/>
          <a:lstStyle>
            <a:lvl1pPr>
              <a:defRPr/>
            </a:lvl1pPr>
          </a:lstStyle>
          <a:p>
            <a:pPr>
              <a:defRPr/>
            </a:pPr>
            <a:fld id="{9EF3C07A-5B61-49D3-BE3B-D06892243CD5}" type="datetime1">
              <a:rPr lang="en-US" smtClean="0"/>
              <a:pPr>
                <a:defRPr/>
              </a:pPr>
              <a:t>7/4/2020</a:t>
            </a:fld>
            <a:endParaRPr lang="en-US" dirty="0"/>
          </a:p>
        </p:txBody>
      </p:sp>
      <p:sp>
        <p:nvSpPr>
          <p:cNvPr id="6" name="Footer Placeholder 4"/>
          <p:cNvSpPr>
            <a:spLocks noGrp="1"/>
          </p:cNvSpPr>
          <p:nvPr>
            <p:ph type="ftr" sz="quarter" idx="11"/>
          </p:nvPr>
        </p:nvSpPr>
        <p:spPr>
          <a:xfrm>
            <a:off x="1219200" y="6492875"/>
            <a:ext cx="7391400" cy="365125"/>
          </a:xfrm>
        </p:spPr>
        <p:txBody>
          <a:bodyPr/>
          <a:lstStyle>
            <a:lvl1pPr>
              <a:defRPr/>
            </a:lvl1pPr>
          </a:lstStyle>
          <a:p>
            <a:pPr>
              <a:defRPr/>
            </a:pPr>
            <a:r>
              <a:rPr lang="en-US"/>
              <a:t>Title of Seminar</a:t>
            </a:r>
          </a:p>
        </p:txBody>
      </p:sp>
      <p:sp>
        <p:nvSpPr>
          <p:cNvPr id="7" name="Slide Number Placeholder 5"/>
          <p:cNvSpPr>
            <a:spLocks noGrp="1"/>
          </p:cNvSpPr>
          <p:nvPr>
            <p:ph type="sldNum" sz="quarter" idx="12"/>
          </p:nvPr>
        </p:nvSpPr>
        <p:spPr>
          <a:xfrm>
            <a:off x="8610600" y="6492875"/>
            <a:ext cx="533400" cy="365125"/>
          </a:xfrm>
        </p:spPr>
        <p:txBody>
          <a:bodyPr/>
          <a:lstStyle>
            <a:lvl1pPr>
              <a:defRPr/>
            </a:lvl1pPr>
          </a:lstStyle>
          <a:p>
            <a:pPr>
              <a:defRPr/>
            </a:pPr>
            <a:fld id="{5F9F2725-3A6B-41B4-A5D9-6D5AFDC0DFDA}" type="slidenum">
              <a:rPr lang="en-US" altLang="en-US"/>
              <a:pPr>
                <a:defRPr/>
              </a:pPr>
              <a:t>‹#›</a:t>
            </a:fld>
            <a:endParaRPr lang="en-US" altLang="en-US"/>
          </a:p>
        </p:txBody>
      </p:sp>
    </p:spTree>
    <p:extLst>
      <p:ext uri="{BB962C8B-B14F-4D97-AF65-F5344CB8AC3E}">
        <p14:creationId xmlns:p14="http://schemas.microsoft.com/office/powerpoint/2010/main" val="340732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0813"/>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0"/>
            <a:ext cx="7924800" cy="11430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9200" y="1295400"/>
            <a:ext cx="7924800" cy="5181600"/>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a:xfrm>
            <a:off x="0" y="6492875"/>
            <a:ext cx="1204913" cy="365125"/>
          </a:xfrm>
        </p:spPr>
        <p:txBody>
          <a:bodyPr/>
          <a:lstStyle>
            <a:lvl1pPr>
              <a:defRPr/>
            </a:lvl1pPr>
          </a:lstStyle>
          <a:p>
            <a:pPr>
              <a:defRPr/>
            </a:pPr>
            <a:fld id="{E7B6C570-8C59-4ACD-BE0A-0310BDD50D05}" type="datetime1">
              <a:rPr lang="en-US" smtClean="0"/>
              <a:pPr>
                <a:defRPr/>
              </a:pPr>
              <a:t>7/4/2020</a:t>
            </a:fld>
            <a:endParaRPr lang="en-US" dirty="0"/>
          </a:p>
        </p:txBody>
      </p:sp>
      <p:sp>
        <p:nvSpPr>
          <p:cNvPr id="6" name="Footer Placeholder 4"/>
          <p:cNvSpPr>
            <a:spLocks noGrp="1"/>
          </p:cNvSpPr>
          <p:nvPr>
            <p:ph type="ftr" sz="quarter" idx="11"/>
          </p:nvPr>
        </p:nvSpPr>
        <p:spPr>
          <a:xfrm>
            <a:off x="1219200" y="6492875"/>
            <a:ext cx="7391400" cy="365125"/>
          </a:xfrm>
        </p:spPr>
        <p:txBody>
          <a:bodyPr/>
          <a:lstStyle>
            <a:lvl1pPr>
              <a:defRPr/>
            </a:lvl1pPr>
          </a:lstStyle>
          <a:p>
            <a:pPr>
              <a:defRPr/>
            </a:pPr>
            <a:r>
              <a:rPr lang="en-US"/>
              <a:t>Title of Seminar</a:t>
            </a:r>
          </a:p>
        </p:txBody>
      </p:sp>
      <p:sp>
        <p:nvSpPr>
          <p:cNvPr id="7" name="Slide Number Placeholder 5"/>
          <p:cNvSpPr>
            <a:spLocks noGrp="1"/>
          </p:cNvSpPr>
          <p:nvPr>
            <p:ph type="sldNum" sz="quarter" idx="12"/>
          </p:nvPr>
        </p:nvSpPr>
        <p:spPr>
          <a:xfrm>
            <a:off x="8610600" y="6492875"/>
            <a:ext cx="533400" cy="365125"/>
          </a:xfrm>
        </p:spPr>
        <p:txBody>
          <a:bodyPr/>
          <a:lstStyle>
            <a:lvl1pPr>
              <a:defRPr/>
            </a:lvl1pPr>
          </a:lstStyle>
          <a:p>
            <a:pPr>
              <a:defRPr/>
            </a:pPr>
            <a:fld id="{4871D19B-CDC9-471B-9CCA-B35ED287D7F1}" type="slidenum">
              <a:rPr lang="en-US" altLang="en-US"/>
              <a:pPr>
                <a:defRPr/>
              </a:pPr>
              <a:t>‹#›</a:t>
            </a:fld>
            <a:endParaRPr lang="en-US" altLang="en-US"/>
          </a:p>
        </p:txBody>
      </p:sp>
    </p:spTree>
    <p:extLst>
      <p:ext uri="{BB962C8B-B14F-4D97-AF65-F5344CB8AC3E}">
        <p14:creationId xmlns:p14="http://schemas.microsoft.com/office/powerpoint/2010/main" val="39968636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0813"/>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a:xfrm>
            <a:off x="0" y="6356350"/>
            <a:ext cx="1204913" cy="365125"/>
          </a:xfrm>
        </p:spPr>
        <p:txBody>
          <a:bodyPr/>
          <a:lstStyle>
            <a:lvl1pPr>
              <a:defRPr/>
            </a:lvl1pPr>
          </a:lstStyle>
          <a:p>
            <a:pPr>
              <a:defRPr/>
            </a:pPr>
            <a:fld id="{F33618AF-4C25-4A59-A0EA-3766BC41FEFB}" type="datetime1">
              <a:rPr lang="en-US" smtClean="0"/>
              <a:pPr>
                <a:defRPr/>
              </a:pPr>
              <a:t>7/4/2020</a:t>
            </a:fld>
            <a:endParaRPr lang="en-US" dirty="0"/>
          </a:p>
        </p:txBody>
      </p:sp>
      <p:sp>
        <p:nvSpPr>
          <p:cNvPr id="6" name="Footer Placeholder 4"/>
          <p:cNvSpPr>
            <a:spLocks noGrp="1"/>
          </p:cNvSpPr>
          <p:nvPr>
            <p:ph type="ftr" sz="quarter" idx="11"/>
          </p:nvPr>
        </p:nvSpPr>
        <p:spPr>
          <a:xfrm>
            <a:off x="1219200" y="6356350"/>
            <a:ext cx="7391400" cy="365125"/>
          </a:xfrm>
        </p:spPr>
        <p:txBody>
          <a:bodyPr/>
          <a:lstStyle>
            <a:lvl1pPr>
              <a:defRPr/>
            </a:lvl1pPr>
          </a:lstStyle>
          <a:p>
            <a:pPr>
              <a:defRPr/>
            </a:pPr>
            <a:r>
              <a:rPr lang="en-US"/>
              <a:t>Title of Seminar</a:t>
            </a:r>
          </a:p>
        </p:txBody>
      </p:sp>
      <p:sp>
        <p:nvSpPr>
          <p:cNvPr id="7" name="Slide Number Placeholder 5"/>
          <p:cNvSpPr>
            <a:spLocks noGrp="1"/>
          </p:cNvSpPr>
          <p:nvPr>
            <p:ph type="sldNum" sz="quarter" idx="12"/>
          </p:nvPr>
        </p:nvSpPr>
        <p:spPr>
          <a:xfrm>
            <a:off x="8610600" y="6356350"/>
            <a:ext cx="533400" cy="365125"/>
          </a:xfrm>
        </p:spPr>
        <p:txBody>
          <a:bodyPr/>
          <a:lstStyle>
            <a:lvl1pPr>
              <a:defRPr/>
            </a:lvl1pPr>
          </a:lstStyle>
          <a:p>
            <a:pPr>
              <a:defRPr/>
            </a:pPr>
            <a:fld id="{B512A5C9-E52E-4065-8AD6-C8A03009A33F}" type="slidenum">
              <a:rPr lang="en-US" altLang="en-US"/>
              <a:pPr>
                <a:defRPr/>
              </a:pPr>
              <a:t>‹#›</a:t>
            </a:fld>
            <a:endParaRPr lang="en-US" altLang="en-US"/>
          </a:p>
        </p:txBody>
      </p:sp>
    </p:spTree>
    <p:extLst>
      <p:ext uri="{BB962C8B-B14F-4D97-AF65-F5344CB8AC3E}">
        <p14:creationId xmlns:p14="http://schemas.microsoft.com/office/powerpoint/2010/main" val="19791157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0813"/>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0"/>
            <a:ext cx="7924800" cy="11430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219200" y="1265237"/>
            <a:ext cx="38862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265237"/>
            <a:ext cx="38862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xfrm>
            <a:off x="0" y="6492875"/>
            <a:ext cx="1204913" cy="365125"/>
          </a:xfrm>
        </p:spPr>
        <p:txBody>
          <a:bodyPr/>
          <a:lstStyle>
            <a:lvl1pPr>
              <a:defRPr/>
            </a:lvl1pPr>
          </a:lstStyle>
          <a:p>
            <a:pPr>
              <a:defRPr/>
            </a:pPr>
            <a:fld id="{8CFECEA7-5B16-49EA-BD7E-C90EBFF0AD15}" type="datetime1">
              <a:rPr lang="en-US" smtClean="0"/>
              <a:pPr>
                <a:defRPr/>
              </a:pPr>
              <a:t>7/4/2020</a:t>
            </a:fld>
            <a:endParaRPr lang="en-US" dirty="0"/>
          </a:p>
        </p:txBody>
      </p:sp>
      <p:sp>
        <p:nvSpPr>
          <p:cNvPr id="7" name="Footer Placeholder 4"/>
          <p:cNvSpPr>
            <a:spLocks noGrp="1"/>
          </p:cNvSpPr>
          <p:nvPr>
            <p:ph type="ftr" sz="quarter" idx="11"/>
          </p:nvPr>
        </p:nvSpPr>
        <p:spPr>
          <a:xfrm>
            <a:off x="1219200" y="6492875"/>
            <a:ext cx="7391400" cy="365125"/>
          </a:xfrm>
        </p:spPr>
        <p:txBody>
          <a:bodyPr/>
          <a:lstStyle>
            <a:lvl1pPr>
              <a:defRPr/>
            </a:lvl1pPr>
          </a:lstStyle>
          <a:p>
            <a:pPr>
              <a:defRPr/>
            </a:pPr>
            <a:r>
              <a:rPr lang="en-US"/>
              <a:t>Title of Seminar</a:t>
            </a:r>
          </a:p>
        </p:txBody>
      </p:sp>
      <p:sp>
        <p:nvSpPr>
          <p:cNvPr id="8" name="Slide Number Placeholder 5"/>
          <p:cNvSpPr>
            <a:spLocks noGrp="1"/>
          </p:cNvSpPr>
          <p:nvPr>
            <p:ph type="sldNum" sz="quarter" idx="12"/>
          </p:nvPr>
        </p:nvSpPr>
        <p:spPr>
          <a:xfrm>
            <a:off x="8610600" y="6492875"/>
            <a:ext cx="533400" cy="365125"/>
          </a:xfrm>
        </p:spPr>
        <p:txBody>
          <a:bodyPr/>
          <a:lstStyle>
            <a:lvl1pPr>
              <a:defRPr/>
            </a:lvl1pPr>
          </a:lstStyle>
          <a:p>
            <a:pPr>
              <a:defRPr/>
            </a:pPr>
            <a:fld id="{51546AC6-3282-45F9-A339-0C515C85A3DE}" type="slidenum">
              <a:rPr lang="en-US" altLang="en-US"/>
              <a:pPr>
                <a:defRPr/>
              </a:pPr>
              <a:t>‹#›</a:t>
            </a:fld>
            <a:endParaRPr lang="en-US" altLang="en-US"/>
          </a:p>
        </p:txBody>
      </p:sp>
    </p:spTree>
    <p:extLst>
      <p:ext uri="{BB962C8B-B14F-4D97-AF65-F5344CB8AC3E}">
        <p14:creationId xmlns:p14="http://schemas.microsoft.com/office/powerpoint/2010/main" val="11691814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0813"/>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0"/>
            <a:ext cx="7924800" cy="1143000"/>
          </a:xfrm>
        </p:spPr>
        <p:txBody>
          <a:bodyPr/>
          <a:lstStyle>
            <a:lvl1pPr algn="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219200" y="1276350"/>
            <a:ext cx="3962400" cy="639762"/>
          </a:xfrm>
        </p:spPr>
        <p:txBody>
          <a:bodyPr anchor="ctr"/>
          <a:lstStyle>
            <a:lvl1pPr marL="0" indent="0">
              <a:buNone/>
              <a:defRPr sz="23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9200" y="1916112"/>
            <a:ext cx="3962400" cy="4560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257800" y="1276350"/>
            <a:ext cx="3886200" cy="639762"/>
          </a:xfrm>
        </p:spPr>
        <p:txBody>
          <a:bodyPr anchor="ctr"/>
          <a:lstStyle>
            <a:lvl1pPr marL="0" indent="0">
              <a:buNone/>
              <a:defRPr sz="23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57800" y="1916112"/>
            <a:ext cx="3886200" cy="4560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0" y="6492875"/>
            <a:ext cx="1204913" cy="365125"/>
          </a:xfrm>
        </p:spPr>
        <p:txBody>
          <a:bodyPr/>
          <a:lstStyle>
            <a:lvl1pPr>
              <a:defRPr/>
            </a:lvl1pPr>
          </a:lstStyle>
          <a:p>
            <a:pPr>
              <a:defRPr/>
            </a:pPr>
            <a:fld id="{7369E48E-5737-48C8-92A1-261C9B078AC6}" type="datetime1">
              <a:rPr lang="en-US" smtClean="0"/>
              <a:pPr>
                <a:defRPr/>
              </a:pPr>
              <a:t>7/4/2020</a:t>
            </a:fld>
            <a:endParaRPr lang="en-US" dirty="0"/>
          </a:p>
        </p:txBody>
      </p:sp>
      <p:sp>
        <p:nvSpPr>
          <p:cNvPr id="9" name="Footer Placeholder 4"/>
          <p:cNvSpPr>
            <a:spLocks noGrp="1"/>
          </p:cNvSpPr>
          <p:nvPr>
            <p:ph type="ftr" sz="quarter" idx="11"/>
          </p:nvPr>
        </p:nvSpPr>
        <p:spPr>
          <a:xfrm>
            <a:off x="1219200" y="6492875"/>
            <a:ext cx="7391400" cy="365125"/>
          </a:xfrm>
        </p:spPr>
        <p:txBody>
          <a:bodyPr/>
          <a:lstStyle>
            <a:lvl1pPr>
              <a:defRPr/>
            </a:lvl1pPr>
          </a:lstStyle>
          <a:p>
            <a:pPr>
              <a:defRPr/>
            </a:pPr>
            <a:r>
              <a:rPr lang="en-US"/>
              <a:t>Title of Seminar</a:t>
            </a:r>
          </a:p>
        </p:txBody>
      </p:sp>
      <p:sp>
        <p:nvSpPr>
          <p:cNvPr id="10" name="Slide Number Placeholder 5"/>
          <p:cNvSpPr>
            <a:spLocks noGrp="1"/>
          </p:cNvSpPr>
          <p:nvPr>
            <p:ph type="sldNum" sz="quarter" idx="12"/>
          </p:nvPr>
        </p:nvSpPr>
        <p:spPr>
          <a:xfrm>
            <a:off x="8610600" y="6492875"/>
            <a:ext cx="533400" cy="365125"/>
          </a:xfrm>
        </p:spPr>
        <p:txBody>
          <a:bodyPr/>
          <a:lstStyle>
            <a:lvl1pPr>
              <a:defRPr/>
            </a:lvl1pPr>
          </a:lstStyle>
          <a:p>
            <a:pPr>
              <a:defRPr/>
            </a:pPr>
            <a:fld id="{ED3C7F83-4215-4345-B1D1-88D150C6C703}" type="slidenum">
              <a:rPr lang="en-US" altLang="en-US"/>
              <a:pPr>
                <a:defRPr/>
              </a:pPr>
              <a:t>‹#›</a:t>
            </a:fld>
            <a:endParaRPr lang="en-US" altLang="en-US"/>
          </a:p>
        </p:txBody>
      </p:sp>
    </p:spTree>
    <p:extLst>
      <p:ext uri="{BB962C8B-B14F-4D97-AF65-F5344CB8AC3E}">
        <p14:creationId xmlns:p14="http://schemas.microsoft.com/office/powerpoint/2010/main" val="10693605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0813"/>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0"/>
            <a:ext cx="7924800" cy="1143000"/>
          </a:xfrm>
        </p:spPr>
        <p:txBody>
          <a:bodyPr/>
          <a:lstStyle>
            <a:lvl1pPr algn="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0" y="6492875"/>
            <a:ext cx="1204913" cy="365125"/>
          </a:xfrm>
        </p:spPr>
        <p:txBody>
          <a:bodyPr/>
          <a:lstStyle>
            <a:lvl1pPr>
              <a:defRPr/>
            </a:lvl1pPr>
          </a:lstStyle>
          <a:p>
            <a:pPr>
              <a:defRPr/>
            </a:pPr>
            <a:fld id="{02797CCB-B178-45DF-ADD9-1A6D00C8E1DC}" type="datetime1">
              <a:rPr lang="en-US" smtClean="0"/>
              <a:pPr>
                <a:defRPr/>
              </a:pPr>
              <a:t>7/4/2020</a:t>
            </a:fld>
            <a:endParaRPr lang="en-US" dirty="0"/>
          </a:p>
        </p:txBody>
      </p:sp>
      <p:sp>
        <p:nvSpPr>
          <p:cNvPr id="5" name="Footer Placeholder 4"/>
          <p:cNvSpPr>
            <a:spLocks noGrp="1"/>
          </p:cNvSpPr>
          <p:nvPr>
            <p:ph type="ftr" sz="quarter" idx="11"/>
          </p:nvPr>
        </p:nvSpPr>
        <p:spPr>
          <a:xfrm>
            <a:off x="1219200" y="6492875"/>
            <a:ext cx="7391400" cy="365125"/>
          </a:xfrm>
        </p:spPr>
        <p:txBody>
          <a:bodyPr/>
          <a:lstStyle>
            <a:lvl1pPr>
              <a:defRPr/>
            </a:lvl1pPr>
          </a:lstStyle>
          <a:p>
            <a:pPr>
              <a:defRPr/>
            </a:pPr>
            <a:r>
              <a:rPr lang="en-US"/>
              <a:t>Title of Seminar</a:t>
            </a:r>
          </a:p>
        </p:txBody>
      </p:sp>
      <p:sp>
        <p:nvSpPr>
          <p:cNvPr id="6" name="Slide Number Placeholder 5"/>
          <p:cNvSpPr>
            <a:spLocks noGrp="1"/>
          </p:cNvSpPr>
          <p:nvPr>
            <p:ph type="sldNum" sz="quarter" idx="12"/>
          </p:nvPr>
        </p:nvSpPr>
        <p:spPr>
          <a:xfrm>
            <a:off x="8610600" y="6492875"/>
            <a:ext cx="533400" cy="365125"/>
          </a:xfrm>
        </p:spPr>
        <p:txBody>
          <a:bodyPr/>
          <a:lstStyle>
            <a:lvl1pPr>
              <a:defRPr/>
            </a:lvl1pPr>
          </a:lstStyle>
          <a:p>
            <a:pPr>
              <a:defRPr/>
            </a:pPr>
            <a:fld id="{F4418D7A-238F-4CB1-B36A-CBEE7D58A9BB}" type="slidenum">
              <a:rPr lang="en-US" altLang="en-US"/>
              <a:pPr>
                <a:defRPr/>
              </a:pPr>
              <a:t>‹#›</a:t>
            </a:fld>
            <a:endParaRPr lang="en-US" altLang="en-US"/>
          </a:p>
        </p:txBody>
      </p:sp>
    </p:spTree>
    <p:extLst>
      <p:ext uri="{BB962C8B-B14F-4D97-AF65-F5344CB8AC3E}">
        <p14:creationId xmlns:p14="http://schemas.microsoft.com/office/powerpoint/2010/main" val="259365525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0813"/>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a:xfrm>
            <a:off x="0" y="6492875"/>
            <a:ext cx="1204913" cy="365125"/>
          </a:xfrm>
        </p:spPr>
        <p:txBody>
          <a:bodyPr/>
          <a:lstStyle>
            <a:lvl1pPr>
              <a:defRPr/>
            </a:lvl1pPr>
          </a:lstStyle>
          <a:p>
            <a:pPr>
              <a:defRPr/>
            </a:pPr>
            <a:fld id="{BDA9A6D5-AC72-44F9-A62A-07404C6455D1}" type="datetime1">
              <a:rPr lang="en-US" smtClean="0"/>
              <a:pPr>
                <a:defRPr/>
              </a:pPr>
              <a:t>7/4/2020</a:t>
            </a:fld>
            <a:endParaRPr lang="en-US" dirty="0"/>
          </a:p>
        </p:txBody>
      </p:sp>
      <p:sp>
        <p:nvSpPr>
          <p:cNvPr id="4" name="Footer Placeholder 4"/>
          <p:cNvSpPr>
            <a:spLocks noGrp="1"/>
          </p:cNvSpPr>
          <p:nvPr>
            <p:ph type="ftr" sz="quarter" idx="11"/>
          </p:nvPr>
        </p:nvSpPr>
        <p:spPr>
          <a:xfrm>
            <a:off x="1219200" y="6492875"/>
            <a:ext cx="7391400" cy="365125"/>
          </a:xfrm>
        </p:spPr>
        <p:txBody>
          <a:bodyPr/>
          <a:lstStyle>
            <a:lvl1pPr>
              <a:defRPr/>
            </a:lvl1pPr>
          </a:lstStyle>
          <a:p>
            <a:pPr>
              <a:defRPr/>
            </a:pPr>
            <a:r>
              <a:rPr lang="en-US"/>
              <a:t>Title of Seminar</a:t>
            </a:r>
          </a:p>
        </p:txBody>
      </p:sp>
      <p:sp>
        <p:nvSpPr>
          <p:cNvPr id="5" name="Slide Number Placeholder 5"/>
          <p:cNvSpPr>
            <a:spLocks noGrp="1"/>
          </p:cNvSpPr>
          <p:nvPr>
            <p:ph type="sldNum" sz="quarter" idx="12"/>
          </p:nvPr>
        </p:nvSpPr>
        <p:spPr>
          <a:xfrm>
            <a:off x="8610600" y="6492875"/>
            <a:ext cx="533400" cy="365125"/>
          </a:xfrm>
        </p:spPr>
        <p:txBody>
          <a:bodyPr/>
          <a:lstStyle>
            <a:lvl1pPr>
              <a:defRPr/>
            </a:lvl1pPr>
          </a:lstStyle>
          <a:p>
            <a:pPr>
              <a:defRPr/>
            </a:pPr>
            <a:fld id="{12A1BD0A-BD0B-47EC-88F0-4405CB8FA1EE}" type="slidenum">
              <a:rPr lang="en-US" altLang="en-US"/>
              <a:pPr>
                <a:defRPr/>
              </a:pPr>
              <a:t>‹#›</a:t>
            </a:fld>
            <a:endParaRPr lang="en-US" altLang="en-US"/>
          </a:p>
        </p:txBody>
      </p:sp>
    </p:spTree>
    <p:extLst>
      <p:ext uri="{BB962C8B-B14F-4D97-AF65-F5344CB8AC3E}">
        <p14:creationId xmlns:p14="http://schemas.microsoft.com/office/powerpoint/2010/main" val="19267234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0813"/>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19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337050" y="273050"/>
            <a:ext cx="4792436" cy="61277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19200" y="1435100"/>
            <a:ext cx="3008313" cy="4911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3"/>
          <p:cNvSpPr>
            <a:spLocks noGrp="1"/>
          </p:cNvSpPr>
          <p:nvPr>
            <p:ph type="dt" sz="half" idx="10"/>
          </p:nvPr>
        </p:nvSpPr>
        <p:spPr>
          <a:xfrm>
            <a:off x="0" y="6492875"/>
            <a:ext cx="1204913" cy="365125"/>
          </a:xfrm>
        </p:spPr>
        <p:txBody>
          <a:bodyPr/>
          <a:lstStyle>
            <a:lvl1pPr>
              <a:defRPr/>
            </a:lvl1pPr>
          </a:lstStyle>
          <a:p>
            <a:pPr>
              <a:defRPr/>
            </a:pPr>
            <a:fld id="{BFE308FC-7851-4F9B-B7B0-4FB4357FECED}" type="datetime1">
              <a:rPr lang="en-US" smtClean="0"/>
              <a:pPr>
                <a:defRPr/>
              </a:pPr>
              <a:t>7/4/2020</a:t>
            </a:fld>
            <a:endParaRPr lang="en-US" dirty="0"/>
          </a:p>
        </p:txBody>
      </p:sp>
      <p:sp>
        <p:nvSpPr>
          <p:cNvPr id="7" name="Footer Placeholder 4"/>
          <p:cNvSpPr>
            <a:spLocks noGrp="1"/>
          </p:cNvSpPr>
          <p:nvPr>
            <p:ph type="ftr" sz="quarter" idx="11"/>
          </p:nvPr>
        </p:nvSpPr>
        <p:spPr>
          <a:xfrm>
            <a:off x="1219200" y="6492875"/>
            <a:ext cx="7391400" cy="365125"/>
          </a:xfrm>
        </p:spPr>
        <p:txBody>
          <a:bodyPr/>
          <a:lstStyle>
            <a:lvl1pPr>
              <a:defRPr/>
            </a:lvl1pPr>
          </a:lstStyle>
          <a:p>
            <a:pPr>
              <a:defRPr/>
            </a:pPr>
            <a:r>
              <a:rPr lang="en-US"/>
              <a:t>Title of Seminar</a:t>
            </a:r>
          </a:p>
        </p:txBody>
      </p:sp>
      <p:sp>
        <p:nvSpPr>
          <p:cNvPr id="8" name="Slide Number Placeholder 5"/>
          <p:cNvSpPr>
            <a:spLocks noGrp="1"/>
          </p:cNvSpPr>
          <p:nvPr>
            <p:ph type="sldNum" sz="quarter" idx="12"/>
          </p:nvPr>
        </p:nvSpPr>
        <p:spPr>
          <a:xfrm>
            <a:off x="8610600" y="6492875"/>
            <a:ext cx="533400" cy="365125"/>
          </a:xfrm>
        </p:spPr>
        <p:txBody>
          <a:bodyPr/>
          <a:lstStyle>
            <a:lvl1pPr>
              <a:defRPr/>
            </a:lvl1pPr>
          </a:lstStyle>
          <a:p>
            <a:pPr>
              <a:defRPr/>
            </a:pPr>
            <a:fld id="{828A895A-0247-43B0-8FCB-432422680F8A}" type="slidenum">
              <a:rPr lang="en-US" altLang="en-US"/>
              <a:pPr>
                <a:defRPr/>
              </a:pPr>
              <a:t>‹#›</a:t>
            </a:fld>
            <a:endParaRPr lang="en-US" altLang="en-US"/>
          </a:p>
        </p:txBody>
      </p:sp>
    </p:spTree>
    <p:extLst>
      <p:ext uri="{BB962C8B-B14F-4D97-AF65-F5344CB8AC3E}">
        <p14:creationId xmlns:p14="http://schemas.microsoft.com/office/powerpoint/2010/main" val="10289276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0813"/>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3"/>
          <p:cNvSpPr>
            <a:spLocks noGrp="1"/>
          </p:cNvSpPr>
          <p:nvPr>
            <p:ph type="dt" sz="half" idx="10"/>
          </p:nvPr>
        </p:nvSpPr>
        <p:spPr>
          <a:xfrm>
            <a:off x="0" y="6477000"/>
            <a:ext cx="1204913" cy="365125"/>
          </a:xfrm>
        </p:spPr>
        <p:txBody>
          <a:bodyPr/>
          <a:lstStyle>
            <a:lvl1pPr>
              <a:defRPr/>
            </a:lvl1pPr>
          </a:lstStyle>
          <a:p>
            <a:pPr>
              <a:defRPr/>
            </a:pPr>
            <a:fld id="{E1E52B19-BDB4-4906-BFC9-D83C230FC71F}" type="datetime1">
              <a:rPr lang="en-US" smtClean="0"/>
              <a:pPr>
                <a:defRPr/>
              </a:pPr>
              <a:t>7/4/2020</a:t>
            </a:fld>
            <a:endParaRPr lang="en-US" dirty="0"/>
          </a:p>
        </p:txBody>
      </p:sp>
      <p:sp>
        <p:nvSpPr>
          <p:cNvPr id="7" name="Footer Placeholder 4"/>
          <p:cNvSpPr>
            <a:spLocks noGrp="1"/>
          </p:cNvSpPr>
          <p:nvPr>
            <p:ph type="ftr" sz="quarter" idx="11"/>
          </p:nvPr>
        </p:nvSpPr>
        <p:spPr>
          <a:xfrm>
            <a:off x="1219200" y="6477000"/>
            <a:ext cx="7391400" cy="365125"/>
          </a:xfrm>
        </p:spPr>
        <p:txBody>
          <a:bodyPr/>
          <a:lstStyle>
            <a:lvl1pPr>
              <a:defRPr/>
            </a:lvl1pPr>
          </a:lstStyle>
          <a:p>
            <a:pPr>
              <a:defRPr/>
            </a:pPr>
            <a:r>
              <a:rPr lang="en-US"/>
              <a:t>Title of Seminar</a:t>
            </a:r>
          </a:p>
        </p:txBody>
      </p:sp>
      <p:sp>
        <p:nvSpPr>
          <p:cNvPr id="8" name="Slide Number Placeholder 5"/>
          <p:cNvSpPr>
            <a:spLocks noGrp="1"/>
          </p:cNvSpPr>
          <p:nvPr>
            <p:ph type="sldNum" sz="quarter" idx="12"/>
          </p:nvPr>
        </p:nvSpPr>
        <p:spPr>
          <a:xfrm>
            <a:off x="8610600" y="6477000"/>
            <a:ext cx="533400" cy="365125"/>
          </a:xfrm>
        </p:spPr>
        <p:txBody>
          <a:bodyPr/>
          <a:lstStyle>
            <a:lvl1pPr>
              <a:defRPr/>
            </a:lvl1pPr>
          </a:lstStyle>
          <a:p>
            <a:pPr>
              <a:defRPr/>
            </a:pPr>
            <a:fld id="{5D1D1B5A-55C9-48C0-86D8-6476CE4B7B94}" type="slidenum">
              <a:rPr lang="en-US" altLang="en-US"/>
              <a:pPr>
                <a:defRPr/>
              </a:pPr>
              <a:t>‹#›</a:t>
            </a:fld>
            <a:endParaRPr lang="en-US" altLang="en-US"/>
          </a:p>
        </p:txBody>
      </p:sp>
    </p:spTree>
    <p:extLst>
      <p:ext uri="{BB962C8B-B14F-4D97-AF65-F5344CB8AC3E}">
        <p14:creationId xmlns:p14="http://schemas.microsoft.com/office/powerpoint/2010/main" val="129034695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FFFFFF"/>
            </a:gs>
            <a:gs pos="999">
              <a:srgbClr val="FFFFFF"/>
            </a:gs>
            <a:gs pos="52000">
              <a:srgbClr val="E5F4E0"/>
            </a:gs>
            <a:gs pos="100000">
              <a:srgbClr val="ACD4F9"/>
            </a:gs>
          </a:gsLst>
          <a:lin ang="54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22AB6F8C-D68F-489C-989A-75B45D0D0FE7}" type="datetime1">
              <a:rPr lang="en-US" smtClean="0"/>
              <a:pPr>
                <a:defRPr/>
              </a:pPr>
              <a:t>7/4/2020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Title of Seminar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931EFA0C-6351-4DC3-A600-E3E69BEE884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ransition>
    <p:fade/>
  </p:transition>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142984"/>
            <a:ext cx="7924800" cy="5181600"/>
          </a:xfrm>
        </p:spPr>
        <p:txBody>
          <a:bodyPr/>
          <a:lstStyle/>
          <a:p>
            <a:pPr marL="0" lvl="0" indent="0" algn="ctr">
              <a:spcBef>
                <a:spcPts val="0"/>
              </a:spcBef>
              <a:spcAft>
                <a:spcPts val="0"/>
              </a:spcAft>
              <a:buNone/>
            </a:pPr>
            <a:r>
              <a:rPr lang="en-US" altLang="en-US" sz="4800" b="1" dirty="0">
                <a:cs typeface="Times New Roman" panose="02020603050405020304" pitchFamily="18" charset="0"/>
              </a:rPr>
              <a:t>Cross User </a:t>
            </a:r>
            <a:r>
              <a:rPr lang="en-US" sz="4800" b="1" dirty="0" smtClean="0"/>
              <a:t>Big data </a:t>
            </a:r>
            <a:r>
              <a:rPr lang="en-US" sz="4800" b="1" dirty="0"/>
              <a:t>Deduplication</a:t>
            </a:r>
            <a:r>
              <a:rPr lang="en-GB" sz="4800" dirty="0" smtClean="0"/>
              <a:t> </a:t>
            </a:r>
          </a:p>
          <a:p>
            <a:pPr marL="0" lvl="0" indent="0" algn="ctr">
              <a:spcBef>
                <a:spcPts val="0"/>
              </a:spcBef>
              <a:spcAft>
                <a:spcPts val="0"/>
              </a:spcAft>
              <a:buNone/>
            </a:pPr>
            <a:endParaRPr lang="en-GB" sz="4800" dirty="0" smtClean="0">
              <a:latin typeface="Times New Roman" pitchFamily="18" charset="0"/>
              <a:cs typeface="Times New Roman" pitchFamily="18" charset="0"/>
            </a:endParaRPr>
          </a:p>
          <a:p>
            <a:pPr>
              <a:buNone/>
            </a:pPr>
            <a:r>
              <a:rPr lang="en-IN" dirty="0" smtClean="0"/>
              <a:t>                                                </a:t>
            </a:r>
            <a:endParaRPr lang="en-IN" dirty="0" smtClean="0"/>
          </a:p>
          <a:p>
            <a:pPr marL="0" lvl="0" indent="0">
              <a:spcBef>
                <a:spcPts val="0"/>
              </a:spcBef>
              <a:spcAft>
                <a:spcPts val="0"/>
              </a:spcAft>
              <a:buNone/>
            </a:pPr>
            <a:r>
              <a:rPr lang="en-IN" dirty="0" smtClean="0"/>
              <a:t>                                                           </a:t>
            </a:r>
            <a:endParaRPr lang="en-US" dirty="0"/>
          </a:p>
        </p:txBody>
      </p:sp>
      <p:sp>
        <p:nvSpPr>
          <p:cNvPr id="5" name="Slide Number Placeholder 4"/>
          <p:cNvSpPr>
            <a:spLocks noGrp="1"/>
          </p:cNvSpPr>
          <p:nvPr>
            <p:ph type="sldNum" sz="quarter" idx="12"/>
          </p:nvPr>
        </p:nvSpPr>
        <p:spPr/>
        <p:txBody>
          <a:bodyPr/>
          <a:lstStyle/>
          <a:p>
            <a:pPr>
              <a:defRPr/>
            </a:pPr>
            <a:fld id="{4871D19B-CDC9-471B-9CCA-B35ED287D7F1}" type="slidenum">
              <a:rPr lang="en-US" altLang="en-US" smtClean="0"/>
              <a:pPr>
                <a:defRPr/>
              </a:pPr>
              <a:t>1</a:t>
            </a:fld>
            <a:endParaRPr lang="en-US" altLang="en-US"/>
          </a:p>
        </p:txBody>
      </p:sp>
      <p:sp>
        <p:nvSpPr>
          <p:cNvPr id="10"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95400"/>
            <a:ext cx="8358246" cy="5181600"/>
          </a:xfrm>
        </p:spPr>
        <p:txBody>
          <a:bodyPr/>
          <a:lstStyle/>
          <a:p>
            <a:r>
              <a:rPr lang="en-US" sz="2000" dirty="0"/>
              <a:t>Technical </a:t>
            </a:r>
            <a:r>
              <a:rPr lang="en-IN" sz="2000" dirty="0"/>
              <a:t>Feasibility</a:t>
            </a:r>
          </a:p>
          <a:p>
            <a:pPr marL="0" indent="0">
              <a:buNone/>
            </a:pPr>
            <a:r>
              <a:rPr lang="en-US" sz="1800" dirty="0" smtClean="0"/>
              <a:t>As for our </a:t>
            </a:r>
            <a:r>
              <a:rPr lang="en-US" sz="1800" b="1" dirty="0" smtClean="0"/>
              <a:t>technical requirements</a:t>
            </a:r>
            <a:r>
              <a:rPr lang="en-US" sz="1800" dirty="0" smtClean="0"/>
              <a:t>, we </a:t>
            </a:r>
            <a:r>
              <a:rPr lang="en-US" sz="1800" dirty="0"/>
              <a:t>are </a:t>
            </a:r>
            <a:r>
              <a:rPr lang="en-US" sz="1800" dirty="0" smtClean="0"/>
              <a:t>working on </a:t>
            </a:r>
            <a:r>
              <a:rPr lang="en-US" sz="1800" b="1" dirty="0"/>
              <a:t>Windows 10 </a:t>
            </a:r>
            <a:r>
              <a:rPr lang="en-US" sz="1800" b="1" dirty="0" smtClean="0"/>
              <a:t>OS</a:t>
            </a:r>
            <a:r>
              <a:rPr lang="en-US" sz="1800" dirty="0" smtClean="0"/>
              <a:t>, </a:t>
            </a:r>
            <a:r>
              <a:rPr lang="en-US" sz="1800" b="1" dirty="0" err="1" smtClean="0"/>
              <a:t>Netbeans</a:t>
            </a:r>
            <a:r>
              <a:rPr lang="en-US" sz="1800" b="1" dirty="0" smtClean="0"/>
              <a:t> IDE</a:t>
            </a:r>
            <a:r>
              <a:rPr lang="en-US" sz="1800" dirty="0" smtClean="0"/>
              <a:t> for Java, </a:t>
            </a:r>
            <a:r>
              <a:rPr lang="en-US" sz="1800" b="1" dirty="0" smtClean="0"/>
              <a:t>1 TB persistent storage</a:t>
            </a:r>
            <a:r>
              <a:rPr lang="en-US" sz="1800" dirty="0" smtClean="0"/>
              <a:t> for file system database &amp; </a:t>
            </a:r>
            <a:r>
              <a:rPr lang="en-US" sz="1800" b="1" dirty="0" smtClean="0"/>
              <a:t>Intel Core i5 9</a:t>
            </a:r>
            <a:r>
              <a:rPr lang="en-US" sz="1800" b="1" baseline="30000" dirty="0" smtClean="0"/>
              <a:t>th</a:t>
            </a:r>
            <a:r>
              <a:rPr lang="en-US" sz="1800" b="1" dirty="0" smtClean="0"/>
              <a:t> Gen</a:t>
            </a:r>
            <a:r>
              <a:rPr lang="en-US" sz="1800" dirty="0" smtClean="0"/>
              <a:t> Processor. At college level, we are abide by the resources availability &amp; yet our project is feasible to be performed using above mentioned resources at comparatively less but a considerable scale. </a:t>
            </a:r>
            <a:endParaRPr lang="en-GB" sz="1800" dirty="0"/>
          </a:p>
          <a:p>
            <a:pPr marL="0" indent="0">
              <a:buNone/>
            </a:pPr>
            <a:r>
              <a:rPr lang="en-US" sz="1800" dirty="0"/>
              <a:t> </a:t>
            </a:r>
            <a:endParaRPr lang="en-IN" sz="1800" dirty="0"/>
          </a:p>
          <a:p>
            <a:r>
              <a:rPr lang="en-US" sz="2000" dirty="0" smtClean="0"/>
              <a:t>Operational </a:t>
            </a:r>
            <a:r>
              <a:rPr lang="en-IN" sz="2000" dirty="0"/>
              <a:t>Feasibility</a:t>
            </a:r>
          </a:p>
          <a:p>
            <a:pPr marL="0" indent="0">
              <a:buNone/>
            </a:pPr>
            <a:r>
              <a:rPr lang="en-IN" sz="1800" dirty="0" smtClean="0"/>
              <a:t>Our </a:t>
            </a:r>
            <a:r>
              <a:rPr lang="en-IN" sz="1800" b="1" dirty="0" smtClean="0"/>
              <a:t>data organization </a:t>
            </a:r>
            <a:r>
              <a:rPr lang="en-IN" sz="1800" dirty="0" smtClean="0"/>
              <a:t>is so effective that it makes the data searching much more feasible than the traditional approaches. Our project is about </a:t>
            </a:r>
            <a:r>
              <a:rPr lang="en-IN" sz="1800" b="1" dirty="0" smtClean="0"/>
              <a:t>Space</a:t>
            </a:r>
            <a:r>
              <a:rPr lang="en-IN" sz="1800" dirty="0" smtClean="0"/>
              <a:t> but simultaneously it takes care of </a:t>
            </a:r>
            <a:r>
              <a:rPr lang="en-IN" sz="1800" b="1" dirty="0" smtClean="0"/>
              <a:t>Time</a:t>
            </a:r>
            <a:r>
              <a:rPr lang="en-IN" sz="1800" dirty="0" smtClean="0"/>
              <a:t> as well which is required to perform operations.</a:t>
            </a:r>
            <a:endParaRPr lang="en-IN" sz="1800" dirty="0"/>
          </a:p>
          <a:p>
            <a:pPr marL="0" indent="0">
              <a:buNone/>
            </a:pPr>
            <a:endParaRPr lang="en-IN" sz="1800" dirty="0"/>
          </a:p>
          <a:p>
            <a:r>
              <a:rPr lang="en-US" sz="2000" dirty="0" smtClean="0"/>
              <a:t>Economical </a:t>
            </a:r>
            <a:r>
              <a:rPr lang="en-IN" sz="2000" dirty="0"/>
              <a:t>Feasibility</a:t>
            </a:r>
          </a:p>
          <a:p>
            <a:pPr marL="0" indent="0">
              <a:buNone/>
            </a:pPr>
            <a:r>
              <a:rPr lang="en-US" sz="1800" dirty="0"/>
              <a:t>We are making use of </a:t>
            </a:r>
            <a:r>
              <a:rPr lang="en-US" sz="1800" dirty="0" smtClean="0"/>
              <a:t>system’s persistent storage rather than building our own cloud which costs in billions. This makes it </a:t>
            </a:r>
            <a:r>
              <a:rPr lang="en-US" sz="1800" dirty="0"/>
              <a:t>cost </a:t>
            </a:r>
            <a:r>
              <a:rPr lang="en-US" sz="1800" dirty="0" smtClean="0"/>
              <a:t>effective &amp; affordable as a college level project. Rest of the costing includes technical requirements.</a:t>
            </a:r>
            <a:endParaRPr lang="en-US" sz="1800" dirty="0"/>
          </a:p>
          <a:p>
            <a:pPr>
              <a:buNone/>
            </a:pPr>
            <a:endParaRPr lang="en-US" sz="1800" dirty="0"/>
          </a:p>
        </p:txBody>
      </p:sp>
      <p:sp>
        <p:nvSpPr>
          <p:cNvPr id="5" name="Slide Number Placeholder 4"/>
          <p:cNvSpPr>
            <a:spLocks noGrp="1"/>
          </p:cNvSpPr>
          <p:nvPr>
            <p:ph type="sldNum" sz="quarter" idx="12"/>
          </p:nvPr>
        </p:nvSpPr>
        <p:spPr/>
        <p:txBody>
          <a:bodyPr/>
          <a:lstStyle/>
          <a:p>
            <a:pPr>
              <a:defRPr/>
            </a:pPr>
            <a:fld id="{4871D19B-CDC9-471B-9CCA-B35ED287D7F1}" type="slidenum">
              <a:rPr lang="en-US" altLang="en-US" smtClean="0"/>
              <a:pPr>
                <a:defRPr/>
              </a:pPr>
              <a:t>10</a:t>
            </a:fld>
            <a:endParaRPr lang="en-US" altLang="en-US"/>
          </a:p>
        </p:txBody>
      </p:sp>
      <p:sp>
        <p:nvSpPr>
          <p:cNvPr id="6" name="Title 1"/>
          <p:cNvSpPr>
            <a:spLocks noGrp="1"/>
          </p:cNvSpPr>
          <p:nvPr>
            <p:ph type="title"/>
          </p:nvPr>
        </p:nvSpPr>
        <p:spPr>
          <a:gradFill>
            <a:gsLst>
              <a:gs pos="1000">
                <a:schemeClr val="bg1"/>
              </a:gs>
              <a:gs pos="52000">
                <a:schemeClr val="accent5">
                  <a:lumMod val="20000"/>
                  <a:lumOff val="80000"/>
                </a:schemeClr>
              </a:gs>
              <a:gs pos="100000">
                <a:schemeClr val="accent1">
                  <a:lumMod val="30000"/>
                  <a:lumOff val="70000"/>
                </a:schemeClr>
              </a:gs>
            </a:gsLst>
            <a:lin ang="5400000" scaled="1"/>
          </a:gradFill>
        </p:spPr>
        <p:txBody>
          <a:bodyPr/>
          <a:lstStyle/>
          <a:p>
            <a:pPr algn="ctr">
              <a:defRPr/>
            </a:pPr>
            <a:r>
              <a:rPr lang="en-IN" sz="4000" dirty="0" smtClean="0">
                <a:latin typeface="+mn-lt"/>
              </a:rPr>
              <a:t>Feasibility Study</a:t>
            </a:r>
            <a:endParaRPr lang="en-GB" sz="4000" dirty="0"/>
          </a:p>
        </p:txBody>
      </p:sp>
      <p:sp>
        <p:nvSpPr>
          <p:cNvPr id="7" name="Google Shape;133;p13"/>
          <p:cNvSpPr txBox="1"/>
          <p:nvPr/>
        </p:nvSpPr>
        <p:spPr>
          <a:xfrm>
            <a:off x="227250" y="6423386"/>
            <a:ext cx="8689500" cy="31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b="1" dirty="0">
                <a:solidFill>
                  <a:srgbClr val="999999"/>
                </a:solidFill>
                <a:latin typeface="Calibri"/>
                <a:ea typeface="Calibri"/>
                <a:cs typeface="Calibri"/>
                <a:sym typeface="Calibri"/>
              </a:rPr>
              <a:t>NBN </a:t>
            </a:r>
            <a:r>
              <a:rPr lang="en-GB" sz="900" b="1" dirty="0" err="1">
                <a:solidFill>
                  <a:srgbClr val="999999"/>
                </a:solidFill>
                <a:latin typeface="Calibri"/>
                <a:ea typeface="Calibri"/>
                <a:cs typeface="Calibri"/>
                <a:sym typeface="Calibri"/>
              </a:rPr>
              <a:t>Sinhgad</a:t>
            </a:r>
            <a:r>
              <a:rPr lang="en-GB" sz="900" b="1" dirty="0">
                <a:solidFill>
                  <a:srgbClr val="999999"/>
                </a:solidFill>
                <a:latin typeface="Calibri"/>
                <a:ea typeface="Calibri"/>
                <a:cs typeface="Calibri"/>
                <a:sym typeface="Calibri"/>
              </a:rPr>
              <a:t> School of Engineering</a:t>
            </a:r>
            <a:endParaRPr sz="900" b="1" dirty="0">
              <a:solidFill>
                <a:srgbClr val="999999"/>
              </a:solidFill>
              <a:latin typeface="Calibri"/>
              <a:ea typeface="Calibri"/>
              <a:cs typeface="Calibri"/>
              <a:sym typeface="Calibri"/>
            </a:endParaRPr>
          </a:p>
          <a:p>
            <a:pPr marL="0" lvl="0" indent="0" algn="ctr" rtl="0">
              <a:spcBef>
                <a:spcPts val="0"/>
              </a:spcBef>
              <a:spcAft>
                <a:spcPts val="0"/>
              </a:spcAft>
              <a:buNone/>
            </a:pPr>
            <a:r>
              <a:rPr lang="en-GB" sz="900" b="1" dirty="0">
                <a:solidFill>
                  <a:srgbClr val="999999"/>
                </a:solidFill>
                <a:latin typeface="Calibri"/>
                <a:ea typeface="Calibri"/>
                <a:cs typeface="Calibri"/>
                <a:sym typeface="Calibri"/>
              </a:rPr>
              <a:t>2019-20 </a:t>
            </a:r>
            <a:r>
              <a:rPr lang="en-GB" sz="900" b="1" dirty="0" err="1">
                <a:solidFill>
                  <a:srgbClr val="999999"/>
                </a:solidFill>
                <a:latin typeface="Calibri"/>
                <a:ea typeface="Calibri"/>
                <a:cs typeface="Calibri"/>
                <a:sym typeface="Calibri"/>
              </a:rPr>
              <a:t>Sem</a:t>
            </a:r>
            <a:r>
              <a:rPr lang="en-GB" sz="900" b="1" dirty="0">
                <a:solidFill>
                  <a:srgbClr val="999999"/>
                </a:solidFill>
                <a:latin typeface="Calibri"/>
                <a:ea typeface="Calibri"/>
                <a:cs typeface="Calibri"/>
                <a:sym typeface="Calibri"/>
              </a:rPr>
              <a:t> 1</a:t>
            </a:r>
            <a:endParaRPr sz="900" b="1" dirty="0">
              <a:solidFill>
                <a:srgbClr val="999999"/>
              </a:solidFill>
              <a:latin typeface="Calibri"/>
              <a:ea typeface="Calibri"/>
              <a:cs typeface="Calibri"/>
              <a:sym typeface="Calibri"/>
            </a:endParaRPr>
          </a:p>
        </p:txBody>
      </p:sp>
      <p:sp>
        <p:nvSpPr>
          <p:cNvPr id="8"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3993129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4418D7A-238F-4CB1-B36A-CBEE7D58A9BB}" type="slidenum">
              <a:rPr lang="en-US" altLang="en-US" smtClean="0"/>
              <a:pPr>
                <a:defRPr/>
              </a:pPr>
              <a:t>11</a:t>
            </a:fld>
            <a:endParaRPr lang="en-US" altLang="en-US"/>
          </a:p>
        </p:txBody>
      </p:sp>
      <p:sp>
        <p:nvSpPr>
          <p:cNvPr id="5" name="Title 1"/>
          <p:cNvSpPr>
            <a:spLocks noGrp="1"/>
          </p:cNvSpPr>
          <p:nvPr>
            <p:ph type="title"/>
          </p:nvPr>
        </p:nvSpPr>
        <p:spPr>
          <a:xfrm>
            <a:off x="1219200" y="0"/>
            <a:ext cx="7924800" cy="1143000"/>
          </a:xfrm>
          <a:gradFill>
            <a:gsLst>
              <a:gs pos="1000">
                <a:schemeClr val="bg1"/>
              </a:gs>
              <a:gs pos="52000">
                <a:schemeClr val="accent5">
                  <a:lumMod val="20000"/>
                  <a:lumOff val="80000"/>
                </a:schemeClr>
              </a:gs>
              <a:gs pos="100000">
                <a:schemeClr val="accent1">
                  <a:lumMod val="30000"/>
                  <a:lumOff val="70000"/>
                </a:schemeClr>
              </a:gs>
            </a:gsLst>
            <a:lin ang="5400000" scaled="1"/>
          </a:gradFill>
        </p:spPr>
        <p:txBody>
          <a:bodyPr/>
          <a:lstStyle/>
          <a:p>
            <a:pPr algn="ctr">
              <a:defRPr/>
            </a:pPr>
            <a:r>
              <a:rPr lang="en-US" altLang="en-US" sz="4000" dirty="0" smtClean="0">
                <a:latin typeface="+mn-lt"/>
              </a:rPr>
              <a:t>H/W S/W Requirements</a:t>
            </a:r>
            <a:endParaRPr lang="en-US" altLang="en-US" sz="4000" dirty="0">
              <a:latin typeface="+mn-lt"/>
            </a:endParaRPr>
          </a:p>
        </p:txBody>
      </p:sp>
      <p:sp>
        <p:nvSpPr>
          <p:cNvPr id="6" name="Content Placeholder 2"/>
          <p:cNvSpPr txBox="1">
            <a:spLocks/>
          </p:cNvSpPr>
          <p:nvPr/>
        </p:nvSpPr>
        <p:spPr>
          <a:xfrm>
            <a:off x="285720" y="1428736"/>
            <a:ext cx="8572560" cy="5072098"/>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GB" b="1" i="0" u="none" strike="noStrike" kern="1200" cap="none" spc="0" normalizeH="0" baseline="0" noProof="0" dirty="0" smtClean="0">
                <a:ln>
                  <a:noFill/>
                </a:ln>
                <a:solidFill>
                  <a:schemeClr val="tx1"/>
                </a:solidFill>
                <a:effectLst/>
                <a:uLnTx/>
                <a:uFillTx/>
                <a:latin typeface="+mn-lt"/>
                <a:ea typeface="+mn-ea"/>
                <a:cs typeface="+mn-cs"/>
              </a:rPr>
              <a:t>H/W</a:t>
            </a:r>
            <a:r>
              <a:rPr kumimoji="0" lang="en-GB" b="1" i="0" u="none" strike="noStrike" kern="1200" cap="none" spc="0" normalizeH="0" noProof="0" dirty="0" smtClean="0">
                <a:ln>
                  <a:noFill/>
                </a:ln>
                <a:solidFill>
                  <a:schemeClr val="tx1"/>
                </a:solidFill>
                <a:effectLst/>
                <a:uLnTx/>
                <a:uFillTx/>
                <a:latin typeface="+mn-lt"/>
                <a:ea typeface="+mn-ea"/>
                <a:cs typeface="+mn-cs"/>
              </a:rPr>
              <a:t> Requirements</a:t>
            </a:r>
          </a:p>
          <a:p>
            <a:pPr marL="457200" marR="0" lvl="0" indent="-457200" algn="just" defTabSz="914400" rtl="0" eaLnBrk="0" fontAlgn="base" latinLnBrk="0" hangingPunct="0">
              <a:lnSpc>
                <a:spcPct val="100000"/>
              </a:lnSpc>
              <a:spcBef>
                <a:spcPct val="20000"/>
              </a:spcBef>
              <a:spcAft>
                <a:spcPct val="0"/>
              </a:spcAft>
              <a:buClrTx/>
              <a:buSzTx/>
              <a:buFont typeface="+mj-lt"/>
              <a:buAutoNum type="romanLcPeriod"/>
              <a:tabLst/>
              <a:defRPr/>
            </a:pPr>
            <a:r>
              <a:rPr lang="en-GB" sz="1600" dirty="0" smtClean="0">
                <a:latin typeface="+mn-lt"/>
                <a:cs typeface="+mn-cs"/>
              </a:rPr>
              <a:t>Min 8 GB RAM</a:t>
            </a:r>
          </a:p>
          <a:p>
            <a:pPr marL="400050" marR="0" lvl="0" indent="-400050" algn="just" defTabSz="914400" rtl="0" eaLnBrk="0" fontAlgn="base" latinLnBrk="0" hangingPunct="0">
              <a:lnSpc>
                <a:spcPct val="100000"/>
              </a:lnSpc>
              <a:spcBef>
                <a:spcPct val="20000"/>
              </a:spcBef>
              <a:spcAft>
                <a:spcPct val="0"/>
              </a:spcAft>
              <a:buClrTx/>
              <a:buSzTx/>
              <a:buFont typeface="+mj-lt"/>
              <a:buAutoNum type="romanLcPeriod"/>
              <a:tabLst/>
              <a:defRPr/>
            </a:pPr>
            <a:r>
              <a:rPr kumimoji="0" lang="en-GB" sz="1600" i="0" u="none" strike="noStrike" kern="1200" cap="none" spc="0" normalizeH="0" noProof="0" dirty="0" smtClean="0">
                <a:ln>
                  <a:noFill/>
                </a:ln>
                <a:solidFill>
                  <a:schemeClr val="tx1"/>
                </a:solidFill>
                <a:effectLst/>
                <a:uLnTx/>
                <a:uFillTx/>
                <a:latin typeface="+mn-lt"/>
                <a:ea typeface="+mn-ea"/>
                <a:cs typeface="+mn-cs"/>
              </a:rPr>
              <a:t> Min 1 TB HDD/SSD</a:t>
            </a:r>
            <a:endParaRPr lang="en-GB" sz="2000" dirty="0" smtClean="0">
              <a:latin typeface="+mn-lt"/>
              <a:cs typeface="+mn-cs"/>
            </a:endParaRPr>
          </a:p>
          <a:p>
            <a:pPr marL="342900" marR="0" lvl="0" indent="-342900" algn="just" defTabSz="914400" rtl="0" eaLnBrk="0" fontAlgn="base" latinLnBrk="0" hangingPunct="0">
              <a:lnSpc>
                <a:spcPct val="100000"/>
              </a:lnSpc>
              <a:spcBef>
                <a:spcPct val="20000"/>
              </a:spcBef>
              <a:spcAft>
                <a:spcPct val="0"/>
              </a:spcAft>
              <a:buClrTx/>
              <a:buSzTx/>
              <a:tabLst/>
              <a:defRPr/>
            </a:pPr>
            <a:endParaRPr lang="en-GB" sz="2000" dirty="0" smtClean="0">
              <a:latin typeface="+mn-lt"/>
              <a:cs typeface="+mn-cs"/>
            </a:endParaRPr>
          </a:p>
          <a:p>
            <a:pPr marL="342900" lvl="0" indent="-342900" algn="just">
              <a:spcBef>
                <a:spcPct val="20000"/>
              </a:spcBef>
              <a:buFont typeface="Arial" pitchFamily="34" charset="0"/>
              <a:buChar char="•"/>
            </a:pPr>
            <a:r>
              <a:rPr lang="en-GB" b="1" dirty="0" smtClean="0">
                <a:latin typeface="+mn-lt"/>
              </a:rPr>
              <a:t>S/W Requirements</a:t>
            </a:r>
            <a:endParaRPr lang="en-GB" sz="2000" b="1" dirty="0" smtClean="0">
              <a:latin typeface="+mn-lt"/>
            </a:endParaRPr>
          </a:p>
          <a:p>
            <a:pPr marL="400050" lvl="0" indent="-400050" algn="just">
              <a:spcBef>
                <a:spcPct val="20000"/>
              </a:spcBef>
              <a:buFont typeface="+mj-lt"/>
              <a:buAutoNum type="romanLcPeriod"/>
            </a:pPr>
            <a:r>
              <a:rPr lang="en-GB" sz="1600" dirty="0" smtClean="0">
                <a:latin typeface="+mn-lt"/>
                <a:cs typeface="+mn-cs"/>
              </a:rPr>
              <a:t>OS Windows 10</a:t>
            </a:r>
          </a:p>
          <a:p>
            <a:pPr marL="400050" lvl="0" indent="-400050" algn="just">
              <a:spcBef>
                <a:spcPct val="20000"/>
              </a:spcBef>
              <a:buFont typeface="+mj-lt"/>
              <a:buAutoNum type="romanLcPeriod"/>
            </a:pPr>
            <a:r>
              <a:rPr kumimoji="0" lang="en-GB" sz="1600" b="0" i="0" u="none" strike="noStrike" kern="1200" cap="none" spc="0" normalizeH="0" noProof="0" dirty="0" smtClean="0">
                <a:ln>
                  <a:noFill/>
                </a:ln>
                <a:solidFill>
                  <a:schemeClr val="tx1"/>
                </a:solidFill>
                <a:effectLst/>
                <a:uLnTx/>
                <a:uFillTx/>
                <a:latin typeface="+mn-lt"/>
                <a:ea typeface="+mn-ea"/>
                <a:cs typeface="+mn-cs"/>
              </a:rPr>
              <a:t>Netbeans IDE</a:t>
            </a:r>
          </a:p>
          <a:p>
            <a:pPr marL="400050" lvl="0" indent="-400050" algn="just">
              <a:spcBef>
                <a:spcPct val="20000"/>
              </a:spcBef>
              <a:buFont typeface="+mj-lt"/>
              <a:buAutoNum type="romanLcPeriod"/>
            </a:pPr>
            <a:r>
              <a:rPr lang="en-GB" sz="1600" dirty="0" smtClean="0">
                <a:latin typeface="+mn-lt"/>
                <a:cs typeface="+mn-cs"/>
              </a:rPr>
              <a:t>JDK</a:t>
            </a:r>
          </a:p>
          <a:p>
            <a:pPr marL="400050" indent="-400050" algn="just">
              <a:spcBef>
                <a:spcPct val="20000"/>
              </a:spcBef>
              <a:buFont typeface="+mj-lt"/>
              <a:buAutoNum type="romanLcPeriod"/>
            </a:pPr>
            <a:r>
              <a:rPr lang="en-GB" sz="1600" dirty="0">
                <a:latin typeface="+mn-lt"/>
                <a:cs typeface="+mn-cs"/>
              </a:rPr>
              <a:t>Libraries like Binary Encoder for AES</a:t>
            </a:r>
          </a:p>
          <a:p>
            <a:pPr marL="400050" indent="-400050" algn="just">
              <a:spcBef>
                <a:spcPct val="20000"/>
              </a:spcBef>
              <a:buFont typeface="+mj-lt"/>
              <a:buAutoNum type="romanLcPeriod"/>
            </a:pPr>
            <a:r>
              <a:rPr lang="en-GB" sz="1600" dirty="0">
                <a:latin typeface="+mn-lt"/>
                <a:cs typeface="+mn-cs"/>
              </a:rPr>
              <a:t>Java </a:t>
            </a:r>
            <a:r>
              <a:rPr lang="en-GB" sz="1600" dirty="0" err="1">
                <a:latin typeface="+mn-lt"/>
                <a:cs typeface="+mn-cs"/>
              </a:rPr>
              <a:t>KeyStore</a:t>
            </a:r>
            <a:endParaRPr lang="en-GB" sz="1600" dirty="0">
              <a:latin typeface="+mn-lt"/>
              <a:cs typeface="+mn-cs"/>
            </a:endParaRPr>
          </a:p>
          <a:p>
            <a:pPr marL="400050" indent="-400050" algn="just">
              <a:spcBef>
                <a:spcPct val="20000"/>
              </a:spcBef>
              <a:buFont typeface="+mj-lt"/>
              <a:buAutoNum type="romanLcPeriod"/>
            </a:pPr>
            <a:r>
              <a:rPr lang="en-GB" sz="1600" dirty="0">
                <a:latin typeface="+mn-lt"/>
                <a:cs typeface="+mn-cs"/>
              </a:rPr>
              <a:t>SQL</a:t>
            </a:r>
          </a:p>
          <a:p>
            <a:pPr marL="400050" indent="-400050" algn="just">
              <a:spcBef>
                <a:spcPct val="20000"/>
              </a:spcBef>
              <a:buFont typeface="+mj-lt"/>
              <a:buAutoNum type="romanLcPeriod"/>
            </a:pPr>
            <a:r>
              <a:rPr lang="en-GB" sz="1600" dirty="0">
                <a:latin typeface="+mn-lt"/>
                <a:cs typeface="+mn-cs"/>
              </a:rPr>
              <a:t>Server</a:t>
            </a:r>
          </a:p>
          <a:p>
            <a:pPr marL="342900" lvl="0" indent="-342900" algn="just">
              <a:spcBef>
                <a:spcPct val="20000"/>
              </a:spcBef>
            </a:pPr>
            <a:endParaRPr kumimoji="0" lang="en-GB" sz="2000"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tabLst/>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Google Shape;133;p13"/>
          <p:cNvSpPr txBox="1"/>
          <p:nvPr/>
        </p:nvSpPr>
        <p:spPr>
          <a:xfrm>
            <a:off x="227250" y="6423386"/>
            <a:ext cx="8689500" cy="31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b="1" dirty="0">
                <a:solidFill>
                  <a:srgbClr val="999999"/>
                </a:solidFill>
                <a:latin typeface="Calibri"/>
                <a:ea typeface="Calibri"/>
                <a:cs typeface="Calibri"/>
                <a:sym typeface="Calibri"/>
              </a:rPr>
              <a:t>NBN </a:t>
            </a:r>
            <a:r>
              <a:rPr lang="en-GB" sz="900" b="1" dirty="0" err="1">
                <a:solidFill>
                  <a:srgbClr val="999999"/>
                </a:solidFill>
                <a:latin typeface="Calibri"/>
                <a:ea typeface="Calibri"/>
                <a:cs typeface="Calibri"/>
                <a:sym typeface="Calibri"/>
              </a:rPr>
              <a:t>Sinhgad</a:t>
            </a:r>
            <a:r>
              <a:rPr lang="en-GB" sz="900" b="1" dirty="0">
                <a:solidFill>
                  <a:srgbClr val="999999"/>
                </a:solidFill>
                <a:latin typeface="Calibri"/>
                <a:ea typeface="Calibri"/>
                <a:cs typeface="Calibri"/>
                <a:sym typeface="Calibri"/>
              </a:rPr>
              <a:t> School of Engineering</a:t>
            </a:r>
            <a:endParaRPr sz="900" b="1" dirty="0">
              <a:solidFill>
                <a:srgbClr val="999999"/>
              </a:solidFill>
              <a:latin typeface="Calibri"/>
              <a:ea typeface="Calibri"/>
              <a:cs typeface="Calibri"/>
              <a:sym typeface="Calibri"/>
            </a:endParaRPr>
          </a:p>
          <a:p>
            <a:pPr marL="0" lvl="0" indent="0" algn="ctr" rtl="0">
              <a:spcBef>
                <a:spcPts val="0"/>
              </a:spcBef>
              <a:spcAft>
                <a:spcPts val="0"/>
              </a:spcAft>
              <a:buNone/>
            </a:pPr>
            <a:r>
              <a:rPr lang="en-GB" sz="900" b="1" dirty="0">
                <a:solidFill>
                  <a:srgbClr val="999999"/>
                </a:solidFill>
                <a:latin typeface="Calibri"/>
                <a:ea typeface="Calibri"/>
                <a:cs typeface="Calibri"/>
                <a:sym typeface="Calibri"/>
              </a:rPr>
              <a:t>2019-20 </a:t>
            </a:r>
            <a:r>
              <a:rPr lang="en-GB" sz="900" b="1" dirty="0" err="1">
                <a:solidFill>
                  <a:srgbClr val="999999"/>
                </a:solidFill>
                <a:latin typeface="Calibri"/>
                <a:ea typeface="Calibri"/>
                <a:cs typeface="Calibri"/>
                <a:sym typeface="Calibri"/>
              </a:rPr>
              <a:t>Sem</a:t>
            </a:r>
            <a:r>
              <a:rPr lang="en-GB" sz="900" b="1" dirty="0">
                <a:solidFill>
                  <a:srgbClr val="999999"/>
                </a:solidFill>
                <a:latin typeface="Calibri"/>
                <a:ea typeface="Calibri"/>
                <a:cs typeface="Calibri"/>
                <a:sym typeface="Calibri"/>
              </a:rPr>
              <a:t> 1</a:t>
            </a:r>
            <a:endParaRPr sz="900" b="1" dirty="0">
              <a:solidFill>
                <a:srgbClr val="999999"/>
              </a:solidFill>
              <a:latin typeface="Calibri"/>
              <a:ea typeface="Calibri"/>
              <a:cs typeface="Calibri"/>
              <a:sym typeface="Calibri"/>
            </a:endParaRPr>
          </a:p>
        </p:txBody>
      </p:sp>
      <p:sp>
        <p:nvSpPr>
          <p:cNvPr id="9"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285704831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4418D7A-238F-4CB1-B36A-CBEE7D58A9BB}" type="slidenum">
              <a:rPr lang="en-US" altLang="en-US" smtClean="0"/>
              <a:pPr>
                <a:defRPr/>
              </a:pPr>
              <a:t>12</a:t>
            </a:fld>
            <a:endParaRPr lang="en-US" altLang="en-US"/>
          </a:p>
        </p:txBody>
      </p:sp>
      <p:sp>
        <p:nvSpPr>
          <p:cNvPr id="5" name="Title 1"/>
          <p:cNvSpPr>
            <a:spLocks noGrp="1"/>
          </p:cNvSpPr>
          <p:nvPr>
            <p:ph type="title"/>
          </p:nvPr>
        </p:nvSpPr>
        <p:spPr>
          <a:xfrm>
            <a:off x="1219200" y="0"/>
            <a:ext cx="7924800" cy="1143000"/>
          </a:xfrm>
          <a:gradFill>
            <a:gsLst>
              <a:gs pos="1000">
                <a:schemeClr val="bg1"/>
              </a:gs>
              <a:gs pos="52000">
                <a:schemeClr val="accent5">
                  <a:lumMod val="20000"/>
                  <a:lumOff val="80000"/>
                </a:schemeClr>
              </a:gs>
              <a:gs pos="100000">
                <a:schemeClr val="accent1">
                  <a:lumMod val="30000"/>
                  <a:lumOff val="70000"/>
                </a:schemeClr>
              </a:gs>
            </a:gsLst>
            <a:lin ang="5400000" scaled="1"/>
          </a:gradFill>
        </p:spPr>
        <p:txBody>
          <a:bodyPr/>
          <a:lstStyle/>
          <a:p>
            <a:pPr algn="ctr">
              <a:defRPr/>
            </a:pPr>
            <a:r>
              <a:rPr lang="en-US" altLang="en-US" sz="4000" dirty="0" smtClean="0">
                <a:latin typeface="+mn-lt"/>
              </a:rPr>
              <a:t>Applications</a:t>
            </a:r>
            <a:endParaRPr lang="en-US" altLang="en-US" sz="4000" dirty="0">
              <a:latin typeface="+mn-lt"/>
            </a:endParaRPr>
          </a:p>
        </p:txBody>
      </p:sp>
      <p:sp>
        <p:nvSpPr>
          <p:cNvPr id="6" name="Content Placeholder 2"/>
          <p:cNvSpPr txBox="1">
            <a:spLocks/>
          </p:cNvSpPr>
          <p:nvPr/>
        </p:nvSpPr>
        <p:spPr>
          <a:xfrm>
            <a:off x="285720" y="1428736"/>
            <a:ext cx="8572560" cy="5072098"/>
          </a:xfrm>
          <a:prstGeom prst="rect">
            <a:avLst/>
          </a:prstGeom>
        </p:spPr>
        <p:txBody>
          <a:bodyPr/>
          <a:lstStyle/>
          <a:p>
            <a:pPr marL="400050" indent="-400050" algn="just">
              <a:spcBef>
                <a:spcPct val="20000"/>
              </a:spcBef>
              <a:buFont typeface="Arial" panose="020B0604020202020204" pitchFamily="34" charset="0"/>
              <a:buChar char="•"/>
              <a:defRPr/>
            </a:pPr>
            <a:r>
              <a:rPr lang="en-GB" sz="1600" dirty="0">
                <a:latin typeface="+mn-lt"/>
                <a:cs typeface="+mn-cs"/>
              </a:rPr>
              <a:t>Banking </a:t>
            </a:r>
            <a:r>
              <a:rPr lang="en-GB" sz="1600" dirty="0" smtClean="0">
                <a:latin typeface="+mn-lt"/>
                <a:cs typeface="+mn-cs"/>
              </a:rPr>
              <a:t>Sector</a:t>
            </a:r>
          </a:p>
          <a:p>
            <a:pPr algn="just">
              <a:spcBef>
                <a:spcPct val="20000"/>
              </a:spcBef>
              <a:defRPr/>
            </a:pPr>
            <a:endParaRPr lang="en-GB" sz="1600" dirty="0">
              <a:latin typeface="+mn-lt"/>
              <a:cs typeface="+mn-cs"/>
            </a:endParaRPr>
          </a:p>
          <a:p>
            <a:pPr marL="400050" indent="-400050" algn="just">
              <a:spcBef>
                <a:spcPct val="20000"/>
              </a:spcBef>
              <a:buFont typeface="Arial" panose="020B0604020202020204" pitchFamily="34" charset="0"/>
              <a:buChar char="•"/>
              <a:defRPr/>
            </a:pPr>
            <a:r>
              <a:rPr lang="en-GB" sz="1600" dirty="0">
                <a:latin typeface="+mn-lt"/>
                <a:cs typeface="+mn-cs"/>
              </a:rPr>
              <a:t>Plagiarism </a:t>
            </a:r>
            <a:r>
              <a:rPr lang="en-GB" sz="1600" dirty="0" smtClean="0">
                <a:latin typeface="+mn-lt"/>
                <a:cs typeface="+mn-cs"/>
              </a:rPr>
              <a:t>Checker</a:t>
            </a:r>
          </a:p>
          <a:p>
            <a:pPr algn="just">
              <a:spcBef>
                <a:spcPct val="20000"/>
              </a:spcBef>
              <a:defRPr/>
            </a:pPr>
            <a:endParaRPr lang="en-GB" sz="1600" dirty="0">
              <a:latin typeface="+mn-lt"/>
              <a:cs typeface="+mn-cs"/>
            </a:endParaRPr>
          </a:p>
          <a:p>
            <a:pPr marL="400050" indent="-400050" algn="just">
              <a:spcBef>
                <a:spcPct val="20000"/>
              </a:spcBef>
              <a:buFont typeface="Arial" panose="020B0604020202020204" pitchFamily="34" charset="0"/>
              <a:buChar char="•"/>
              <a:defRPr/>
            </a:pPr>
            <a:r>
              <a:rPr lang="en-GB" sz="1600" dirty="0">
                <a:latin typeface="+mn-lt"/>
                <a:cs typeface="+mn-cs"/>
              </a:rPr>
              <a:t>Business Holders</a:t>
            </a:r>
          </a:p>
          <a:p>
            <a:pPr marL="514350" indent="-514350" algn="just">
              <a:spcBef>
                <a:spcPct val="20000"/>
              </a:spcBef>
              <a:buFont typeface="+mj-lt"/>
              <a:buAutoNum type="romanLcPeriod"/>
              <a:defRPr/>
            </a:pPr>
            <a:endParaRPr lang="en-GB" sz="1600" dirty="0">
              <a:latin typeface="+mn-lt"/>
              <a:cs typeface="+mn-cs"/>
            </a:endParaRPr>
          </a:p>
        </p:txBody>
      </p:sp>
      <p:sp>
        <p:nvSpPr>
          <p:cNvPr id="8" name="Google Shape;133;p13"/>
          <p:cNvSpPr txBox="1"/>
          <p:nvPr/>
        </p:nvSpPr>
        <p:spPr>
          <a:xfrm>
            <a:off x="227250" y="6423386"/>
            <a:ext cx="8689500" cy="31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b="1" dirty="0">
                <a:solidFill>
                  <a:srgbClr val="999999"/>
                </a:solidFill>
                <a:latin typeface="Calibri"/>
                <a:ea typeface="Calibri"/>
                <a:cs typeface="Calibri"/>
                <a:sym typeface="Calibri"/>
              </a:rPr>
              <a:t>NBN </a:t>
            </a:r>
            <a:r>
              <a:rPr lang="en-GB" sz="900" b="1" dirty="0" err="1">
                <a:solidFill>
                  <a:srgbClr val="999999"/>
                </a:solidFill>
                <a:latin typeface="Calibri"/>
                <a:ea typeface="Calibri"/>
                <a:cs typeface="Calibri"/>
                <a:sym typeface="Calibri"/>
              </a:rPr>
              <a:t>Sinhgad</a:t>
            </a:r>
            <a:r>
              <a:rPr lang="en-GB" sz="900" b="1" dirty="0">
                <a:solidFill>
                  <a:srgbClr val="999999"/>
                </a:solidFill>
                <a:latin typeface="Calibri"/>
                <a:ea typeface="Calibri"/>
                <a:cs typeface="Calibri"/>
                <a:sym typeface="Calibri"/>
              </a:rPr>
              <a:t> School of Engineering</a:t>
            </a:r>
            <a:endParaRPr sz="900" b="1" dirty="0">
              <a:solidFill>
                <a:srgbClr val="999999"/>
              </a:solidFill>
              <a:latin typeface="Calibri"/>
              <a:ea typeface="Calibri"/>
              <a:cs typeface="Calibri"/>
              <a:sym typeface="Calibri"/>
            </a:endParaRPr>
          </a:p>
          <a:p>
            <a:pPr marL="0" lvl="0" indent="0" algn="ctr" rtl="0">
              <a:spcBef>
                <a:spcPts val="0"/>
              </a:spcBef>
              <a:spcAft>
                <a:spcPts val="0"/>
              </a:spcAft>
              <a:buNone/>
            </a:pPr>
            <a:r>
              <a:rPr lang="en-GB" sz="900" b="1" dirty="0">
                <a:solidFill>
                  <a:srgbClr val="999999"/>
                </a:solidFill>
                <a:latin typeface="Calibri"/>
                <a:ea typeface="Calibri"/>
                <a:cs typeface="Calibri"/>
                <a:sym typeface="Calibri"/>
              </a:rPr>
              <a:t>2019-20 </a:t>
            </a:r>
            <a:r>
              <a:rPr lang="en-GB" sz="900" b="1" dirty="0" err="1">
                <a:solidFill>
                  <a:srgbClr val="999999"/>
                </a:solidFill>
                <a:latin typeface="Calibri"/>
                <a:ea typeface="Calibri"/>
                <a:cs typeface="Calibri"/>
                <a:sym typeface="Calibri"/>
              </a:rPr>
              <a:t>Sem</a:t>
            </a:r>
            <a:r>
              <a:rPr lang="en-GB" sz="900" b="1" dirty="0">
                <a:solidFill>
                  <a:srgbClr val="999999"/>
                </a:solidFill>
                <a:latin typeface="Calibri"/>
                <a:ea typeface="Calibri"/>
                <a:cs typeface="Calibri"/>
                <a:sym typeface="Calibri"/>
              </a:rPr>
              <a:t> 1</a:t>
            </a:r>
            <a:endParaRPr sz="900" b="1" dirty="0">
              <a:solidFill>
                <a:srgbClr val="999999"/>
              </a:solidFill>
              <a:latin typeface="Calibri"/>
              <a:ea typeface="Calibri"/>
              <a:cs typeface="Calibri"/>
              <a:sym typeface="Calibri"/>
            </a:endParaRPr>
          </a:p>
        </p:txBody>
      </p:sp>
      <p:sp>
        <p:nvSpPr>
          <p:cNvPr id="9"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380065982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4418D7A-238F-4CB1-B36A-CBEE7D58A9BB}" type="slidenum">
              <a:rPr lang="en-US" altLang="en-US" smtClean="0"/>
              <a:pPr>
                <a:defRPr/>
              </a:pPr>
              <a:t>13</a:t>
            </a:fld>
            <a:endParaRPr lang="en-US" altLang="en-US"/>
          </a:p>
        </p:txBody>
      </p:sp>
      <p:sp>
        <p:nvSpPr>
          <p:cNvPr id="5" name="Title 1"/>
          <p:cNvSpPr txBox="1">
            <a:spLocks/>
          </p:cNvSpPr>
          <p:nvPr/>
        </p:nvSpPr>
        <p:spPr bwMode="auto">
          <a:xfrm>
            <a:off x="1219200" y="0"/>
            <a:ext cx="7924800" cy="1143000"/>
          </a:xfrm>
          <a:prstGeom prst="rect">
            <a:avLst/>
          </a:prstGeom>
          <a:gradFill>
            <a:gsLst>
              <a:gs pos="1000">
                <a:schemeClr val="bg1"/>
              </a:gs>
              <a:gs pos="52000">
                <a:schemeClr val="accent5">
                  <a:lumMod val="20000"/>
                  <a:lumOff val="80000"/>
                </a:schemeClr>
              </a:gs>
              <a:gs pos="100000">
                <a:schemeClr val="accent1">
                  <a:lumMod val="30000"/>
                  <a:lumOff val="70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IN" altLang="en-US" sz="4000" dirty="0" smtClean="0">
                <a:latin typeface="+mn-lt"/>
                <a:ea typeface="+mj-ea"/>
                <a:cs typeface="+mj-cs"/>
              </a:rPr>
              <a:t>Flow Diagram</a:t>
            </a:r>
            <a:endParaRPr kumimoji="0" lang="en-US" altLang="en-US" sz="4000" b="0" i="0" u="none" strike="noStrike" kern="1200" cap="none" spc="0" normalizeH="0" baseline="0" noProof="0" dirty="0">
              <a:ln>
                <a:noFill/>
              </a:ln>
              <a:solidFill>
                <a:schemeClr val="tx1"/>
              </a:solidFill>
              <a:effectLst/>
              <a:uLnTx/>
              <a:uFillTx/>
              <a:latin typeface="+mn-lt"/>
              <a:ea typeface="+mj-ea"/>
              <a:cs typeface="+mj-cs"/>
            </a:endParaRPr>
          </a:p>
        </p:txBody>
      </p:sp>
      <p:sp>
        <p:nvSpPr>
          <p:cNvPr id="9"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200"/>
          <a:stretch/>
        </p:blipFill>
        <p:spPr>
          <a:xfrm>
            <a:off x="2987824" y="1197346"/>
            <a:ext cx="3159748" cy="5589240"/>
          </a:xfrm>
          <a:prstGeom prst="rect">
            <a:avLst/>
          </a:prstGeom>
        </p:spPr>
      </p:pic>
    </p:spTree>
    <p:extLst>
      <p:ext uri="{BB962C8B-B14F-4D97-AF65-F5344CB8AC3E}">
        <p14:creationId xmlns:p14="http://schemas.microsoft.com/office/powerpoint/2010/main" val="192307301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4418D7A-238F-4CB1-B36A-CBEE7D58A9BB}" type="slidenum">
              <a:rPr lang="en-US" altLang="en-US" smtClean="0"/>
              <a:pPr>
                <a:defRPr/>
              </a:pPr>
              <a:t>14</a:t>
            </a:fld>
            <a:endParaRPr lang="en-US" altLang="en-US"/>
          </a:p>
        </p:txBody>
      </p:sp>
      <p:sp>
        <p:nvSpPr>
          <p:cNvPr id="5" name="Title 1"/>
          <p:cNvSpPr txBox="1">
            <a:spLocks/>
          </p:cNvSpPr>
          <p:nvPr/>
        </p:nvSpPr>
        <p:spPr bwMode="auto">
          <a:xfrm>
            <a:off x="1219200" y="0"/>
            <a:ext cx="7924800" cy="1143000"/>
          </a:xfrm>
          <a:prstGeom prst="rect">
            <a:avLst/>
          </a:prstGeom>
          <a:gradFill>
            <a:gsLst>
              <a:gs pos="1000">
                <a:schemeClr val="bg1"/>
              </a:gs>
              <a:gs pos="52000">
                <a:schemeClr val="accent5">
                  <a:lumMod val="20000"/>
                  <a:lumOff val="80000"/>
                </a:schemeClr>
              </a:gs>
              <a:gs pos="100000">
                <a:schemeClr val="accent1">
                  <a:lumMod val="30000"/>
                  <a:lumOff val="70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IN" altLang="en-US" sz="4000" dirty="0" smtClean="0">
                <a:latin typeface="+mn-lt"/>
                <a:ea typeface="+mj-ea"/>
                <a:cs typeface="+mj-cs"/>
              </a:rPr>
              <a:t>Result</a:t>
            </a:r>
            <a:endParaRPr kumimoji="0" lang="en-US" altLang="en-US" sz="4000" b="0" i="0" u="none" strike="noStrike" kern="1200" cap="none" spc="0" normalizeH="0" baseline="0" noProof="0" dirty="0">
              <a:ln>
                <a:noFill/>
              </a:ln>
              <a:solidFill>
                <a:schemeClr val="tx1"/>
              </a:solidFill>
              <a:effectLst/>
              <a:uLnTx/>
              <a:uFillTx/>
              <a:latin typeface="+mn-lt"/>
              <a:ea typeface="+mj-ea"/>
              <a:cs typeface="+mj-cs"/>
            </a:endParaRPr>
          </a:p>
        </p:txBody>
      </p:sp>
      <p:sp>
        <p:nvSpPr>
          <p:cNvPr id="9"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 y="1351885"/>
            <a:ext cx="9144000" cy="5140990"/>
          </a:xfrm>
          <a:prstGeom prst="rect">
            <a:avLst/>
          </a:prstGeom>
        </p:spPr>
      </p:pic>
    </p:spTree>
    <p:extLst>
      <p:ext uri="{BB962C8B-B14F-4D97-AF65-F5344CB8AC3E}">
        <p14:creationId xmlns:p14="http://schemas.microsoft.com/office/powerpoint/2010/main" val="671874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4418D7A-238F-4CB1-B36A-CBEE7D58A9BB}" type="slidenum">
              <a:rPr lang="en-US" altLang="en-US" smtClean="0"/>
              <a:pPr>
                <a:defRPr/>
              </a:pPr>
              <a:t>15</a:t>
            </a:fld>
            <a:endParaRPr lang="en-US" altLang="en-US"/>
          </a:p>
        </p:txBody>
      </p:sp>
      <p:sp>
        <p:nvSpPr>
          <p:cNvPr id="9"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1885"/>
            <a:ext cx="9144000" cy="5140990"/>
          </a:xfrm>
          <a:prstGeom prst="rect">
            <a:avLst/>
          </a:prstGeom>
        </p:spPr>
      </p:pic>
      <p:sp>
        <p:nvSpPr>
          <p:cNvPr id="7" name="Title 1"/>
          <p:cNvSpPr txBox="1">
            <a:spLocks/>
          </p:cNvSpPr>
          <p:nvPr/>
        </p:nvSpPr>
        <p:spPr bwMode="auto">
          <a:xfrm>
            <a:off x="1219200" y="0"/>
            <a:ext cx="7924800" cy="1143000"/>
          </a:xfrm>
          <a:prstGeom prst="rect">
            <a:avLst/>
          </a:prstGeom>
          <a:gradFill>
            <a:gsLst>
              <a:gs pos="1000">
                <a:schemeClr val="bg1"/>
              </a:gs>
              <a:gs pos="52000">
                <a:schemeClr val="accent5">
                  <a:lumMod val="20000"/>
                  <a:lumOff val="80000"/>
                </a:schemeClr>
              </a:gs>
              <a:gs pos="100000">
                <a:schemeClr val="accent1">
                  <a:lumMod val="30000"/>
                  <a:lumOff val="70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4000" b="0"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246400451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924800" cy="990600"/>
          </a:xfrm>
          <a:gradFill>
            <a:gsLst>
              <a:gs pos="1000">
                <a:schemeClr val="bg1"/>
              </a:gs>
              <a:gs pos="52000">
                <a:schemeClr val="accent5">
                  <a:lumMod val="20000"/>
                  <a:lumOff val="80000"/>
                </a:schemeClr>
              </a:gs>
              <a:gs pos="100000">
                <a:schemeClr val="accent1">
                  <a:lumMod val="30000"/>
                  <a:lumOff val="70000"/>
                </a:schemeClr>
              </a:gs>
            </a:gsLst>
            <a:lin ang="5400000" scaled="1"/>
          </a:gradFill>
        </p:spPr>
        <p:txBody>
          <a:bodyPr/>
          <a:lstStyle/>
          <a:p>
            <a:pPr algn="ctr">
              <a:defRPr/>
            </a:pPr>
            <a:r>
              <a:rPr lang="en-IN" sz="4000" dirty="0">
                <a:latin typeface="+mn-lt"/>
              </a:rPr>
              <a:t>Conclusion</a:t>
            </a:r>
          </a:p>
        </p:txBody>
      </p:sp>
      <p:sp>
        <p:nvSpPr>
          <p:cNvPr id="26627" name="Content Placeholder 2"/>
          <p:cNvSpPr>
            <a:spLocks noGrp="1"/>
          </p:cNvSpPr>
          <p:nvPr>
            <p:ph idx="1"/>
          </p:nvPr>
        </p:nvSpPr>
        <p:spPr>
          <a:xfrm>
            <a:off x="357158" y="1357298"/>
            <a:ext cx="8429684" cy="5119702"/>
          </a:xfrm>
        </p:spPr>
        <p:txBody>
          <a:bodyPr/>
          <a:lstStyle/>
          <a:p>
            <a:pPr algn="just">
              <a:buNone/>
            </a:pPr>
            <a:r>
              <a:rPr lang="en-GB" sz="1800" dirty="0" smtClean="0"/>
              <a:t>	We have proposed a </a:t>
            </a:r>
            <a:r>
              <a:rPr lang="en-GB" sz="1800" b="1" dirty="0" smtClean="0"/>
              <a:t>cross user </a:t>
            </a:r>
            <a:r>
              <a:rPr lang="en-GB" sz="1800" b="1" dirty="0" err="1" smtClean="0"/>
              <a:t>bigdata</a:t>
            </a:r>
            <a:r>
              <a:rPr lang="en-GB" sz="1800" b="1" dirty="0" smtClean="0"/>
              <a:t> deduplication</a:t>
            </a:r>
            <a:r>
              <a:rPr lang="en-GB" sz="1800" dirty="0" smtClean="0"/>
              <a:t> system to </a:t>
            </a:r>
            <a:r>
              <a:rPr lang="en-GB" sz="1800" b="1" dirty="0" smtClean="0"/>
              <a:t>maintain the uniqueness</a:t>
            </a:r>
            <a:r>
              <a:rPr lang="en-GB" sz="1800" dirty="0" smtClean="0"/>
              <a:t> of textual data generated by multiple sources &amp; owned by multiple users. Since the amount of data getting generated is tremendous; hence it becomes challenging to handle &amp; process such huge data for </a:t>
            </a:r>
            <a:r>
              <a:rPr lang="en-GB" sz="1800" b="1" dirty="0" smtClean="0"/>
              <a:t>knowledge discovery purposes</a:t>
            </a:r>
            <a:r>
              <a:rPr lang="en-GB" sz="1800" dirty="0" smtClean="0"/>
              <a:t>. This system mainly focuses on </a:t>
            </a:r>
            <a:r>
              <a:rPr lang="en-GB" sz="1800" b="1" dirty="0" smtClean="0"/>
              <a:t>redundancy issues</a:t>
            </a:r>
            <a:r>
              <a:rPr lang="en-GB" sz="1800" dirty="0" smtClean="0"/>
              <a:t>; moreover, it also achieves </a:t>
            </a:r>
            <a:r>
              <a:rPr lang="en-GB" sz="1800" b="1" dirty="0" smtClean="0"/>
              <a:t>efficient data organization &amp; access, preserves privacy &amp; maintains security</a:t>
            </a:r>
            <a:r>
              <a:rPr lang="en-GB" sz="1800" dirty="0" smtClean="0"/>
              <a:t>. For that, we’ve made use of the </a:t>
            </a:r>
            <a:r>
              <a:rPr lang="en-GB" sz="1800" b="1" dirty="0" smtClean="0"/>
              <a:t>Sentence level variable size blocking algorithm</a:t>
            </a:r>
            <a:r>
              <a:rPr lang="en-GB" sz="1800" dirty="0" smtClean="0"/>
              <a:t> and </a:t>
            </a:r>
            <a:r>
              <a:rPr lang="en-GB" sz="1800" b="1" dirty="0" smtClean="0"/>
              <a:t>Encryption algorithm</a:t>
            </a:r>
            <a:r>
              <a:rPr lang="en-GB" sz="1800" dirty="0" smtClean="0"/>
              <a:t> to generate crypto keys.</a:t>
            </a:r>
            <a:endParaRPr lang="en-IN" sz="1800" b="1" dirty="0"/>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fld id="{40FC1573-6552-4624-BD20-99964870361C}" type="slidenum">
              <a:rPr lang="en-US" altLang="en-US" sz="1200" smtClean="0">
                <a:solidFill>
                  <a:srgbClr val="898989"/>
                </a:solidFill>
                <a:latin typeface="Calibri" panose="020F0502020204030204" pitchFamily="34" charset="0"/>
              </a:rPr>
              <a:pPr>
                <a:spcBef>
                  <a:spcPct val="0"/>
                </a:spcBef>
                <a:buFontTx/>
                <a:buNone/>
              </a:pPr>
              <a:t>16</a:t>
            </a:fld>
            <a:endParaRPr lang="en-US" altLang="en-US" sz="1200" smtClean="0">
              <a:solidFill>
                <a:srgbClr val="898989"/>
              </a:solidFill>
              <a:latin typeface="Calibri" panose="020F0502020204030204" pitchFamily="34" charset="0"/>
            </a:endParaRPr>
          </a:p>
        </p:txBody>
      </p:sp>
      <p:sp>
        <p:nvSpPr>
          <p:cNvPr id="8"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924800" cy="990600"/>
          </a:xfrm>
          <a:gradFill>
            <a:gsLst>
              <a:gs pos="1000">
                <a:schemeClr val="bg1"/>
              </a:gs>
              <a:gs pos="52000">
                <a:schemeClr val="accent5">
                  <a:lumMod val="20000"/>
                  <a:lumOff val="80000"/>
                </a:schemeClr>
              </a:gs>
              <a:gs pos="100000">
                <a:schemeClr val="accent1">
                  <a:lumMod val="30000"/>
                  <a:lumOff val="70000"/>
                </a:schemeClr>
              </a:gs>
            </a:gsLst>
            <a:lin ang="5400000" scaled="1"/>
          </a:gradFill>
        </p:spPr>
        <p:txBody>
          <a:bodyPr/>
          <a:lstStyle/>
          <a:p>
            <a:pPr algn="ctr">
              <a:defRPr/>
            </a:pPr>
            <a:r>
              <a:rPr lang="en-IN" sz="4000" dirty="0">
                <a:latin typeface="+mn-lt"/>
              </a:rPr>
              <a:t>Bibliography</a:t>
            </a:r>
          </a:p>
        </p:txBody>
      </p:sp>
      <p:sp>
        <p:nvSpPr>
          <p:cNvPr id="27651" name="Content Placeholder 2"/>
          <p:cNvSpPr>
            <a:spLocks noGrp="1"/>
          </p:cNvSpPr>
          <p:nvPr>
            <p:ph idx="1"/>
          </p:nvPr>
        </p:nvSpPr>
        <p:spPr>
          <a:xfrm>
            <a:off x="357158" y="1295400"/>
            <a:ext cx="8572560" cy="5181600"/>
          </a:xfrm>
        </p:spPr>
        <p:txBody>
          <a:bodyPr/>
          <a:lstStyle/>
          <a:p>
            <a:pPr algn="just"/>
            <a:r>
              <a:rPr lang="en-US" sz="1600" dirty="0" smtClean="0"/>
              <a:t>C. Liu, Y. Lu, C. Shi, et al., ”ADMAD: Application-driven metadata aware deduplication archival storage System”, in Proc. 5th IEEE Int. Workshop Storage Netw. Archit. Parallel I/Os, 2008, pp. 29–35.7.</a:t>
            </a:r>
          </a:p>
          <a:p>
            <a:pPr algn="just"/>
            <a:r>
              <a:rPr lang="en-US" sz="1600" dirty="0" smtClean="0"/>
              <a:t>Deepavali Bhagwat, Kave Eshghi,Darrell D. E. Long, ”Extreme Binning: Scalable, Parallel Deduplication for Chunkbased File Backup”, in Proc. IEEE Int. Symp. Modell. Anal. Simulation Comput. Telecommun. Syst., 2009, pp. 1–9.</a:t>
            </a:r>
          </a:p>
          <a:p>
            <a:pPr algn="just"/>
            <a:r>
              <a:rPr lang="en-GB" sz="1600" dirty="0" smtClean="0"/>
              <a:t>Hyungjune Shin, Dongyoung Koo†, Youngjoo Shin, and Junbeom Hur, “Privacy-preserving and Updatable Block-level Data Deduplication in Cloud Storage Services”, IEEE 11th International Conference on Cloud Computing, 2018.</a:t>
            </a:r>
            <a:r>
              <a:rPr lang="en-US" sz="1600" dirty="0" smtClean="0"/>
              <a:t> </a:t>
            </a:r>
          </a:p>
          <a:p>
            <a:pPr algn="just"/>
            <a:r>
              <a:rPr lang="en-US" sz="1600" dirty="0" smtClean="0"/>
              <a:t>M. Miao, J. Wang, H. Li, and X. Chen, “Secure multi-server-aided data deduplication in cloud computing,” Pervasive and Mobile Computing, vol. 24, pp. 129–137, 2015 </a:t>
            </a:r>
          </a:p>
          <a:p>
            <a:pPr algn="just"/>
            <a:r>
              <a:rPr lang="en-GB" sz="1600" dirty="0" smtClean="0"/>
              <a:t>Mane VIdya Maruti, Mininath K.Nighot, “Authorized Data Deduplication Using Hybrid Cloud Technique”, 2015 International Conference on Energy Systems and Applications (ICESA 2015), 2015</a:t>
            </a:r>
            <a:endParaRPr lang="en-US" sz="1600" dirty="0" smtClean="0"/>
          </a:p>
          <a:p>
            <a:pPr>
              <a:buFont typeface="Wingdings" panose="05000000000000000000" pitchFamily="2" charset="2"/>
              <a:buChar char="Ø"/>
            </a:pPr>
            <a:endParaRPr lang="en-GB" altLang="en-US" sz="1800" dirty="0" smtClean="0"/>
          </a:p>
        </p:txBody>
      </p:sp>
      <p:sp>
        <p:nvSpPr>
          <p:cNvPr id="276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fld id="{EA053FCB-93F9-40CE-AAB6-600595A1B273}" type="slidenum">
              <a:rPr lang="en-US" altLang="en-US" sz="1800" smtClean="0">
                <a:solidFill>
                  <a:srgbClr val="898989"/>
                </a:solidFill>
                <a:latin typeface="Calibri" panose="020F0502020204030204" pitchFamily="34" charset="0"/>
              </a:rPr>
              <a:pPr>
                <a:spcBef>
                  <a:spcPct val="0"/>
                </a:spcBef>
                <a:buFontTx/>
                <a:buNone/>
              </a:pPr>
              <a:t>17</a:t>
            </a:fld>
            <a:endParaRPr lang="en-US" altLang="en-US" sz="1800" smtClean="0">
              <a:solidFill>
                <a:srgbClr val="898989"/>
              </a:solidFill>
              <a:latin typeface="Calibri" panose="020F0502020204030204" pitchFamily="34" charset="0"/>
            </a:endParaRPr>
          </a:p>
        </p:txBody>
      </p:sp>
      <p:sp>
        <p:nvSpPr>
          <p:cNvPr id="7" name="Google Shape;133;p13"/>
          <p:cNvSpPr txBox="1"/>
          <p:nvPr/>
        </p:nvSpPr>
        <p:spPr>
          <a:xfrm>
            <a:off x="227250" y="6423386"/>
            <a:ext cx="8689500" cy="31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b="1" dirty="0">
                <a:solidFill>
                  <a:srgbClr val="999999"/>
                </a:solidFill>
                <a:latin typeface="Calibri"/>
                <a:ea typeface="Calibri"/>
                <a:cs typeface="Calibri"/>
                <a:sym typeface="Calibri"/>
              </a:rPr>
              <a:t>NBN </a:t>
            </a:r>
            <a:r>
              <a:rPr lang="en-GB" sz="900" b="1" dirty="0" err="1">
                <a:solidFill>
                  <a:srgbClr val="999999"/>
                </a:solidFill>
                <a:latin typeface="Calibri"/>
                <a:ea typeface="Calibri"/>
                <a:cs typeface="Calibri"/>
                <a:sym typeface="Calibri"/>
              </a:rPr>
              <a:t>Sinhgad</a:t>
            </a:r>
            <a:r>
              <a:rPr lang="en-GB" sz="900" b="1" dirty="0">
                <a:solidFill>
                  <a:srgbClr val="999999"/>
                </a:solidFill>
                <a:latin typeface="Calibri"/>
                <a:ea typeface="Calibri"/>
                <a:cs typeface="Calibri"/>
                <a:sym typeface="Calibri"/>
              </a:rPr>
              <a:t> School of Engineering</a:t>
            </a:r>
            <a:endParaRPr sz="900" b="1">
              <a:solidFill>
                <a:srgbClr val="999999"/>
              </a:solidFill>
              <a:latin typeface="Calibri"/>
              <a:ea typeface="Calibri"/>
              <a:cs typeface="Calibri"/>
              <a:sym typeface="Calibri"/>
            </a:endParaRPr>
          </a:p>
          <a:p>
            <a:pPr marL="0" lvl="0" indent="0" algn="ctr" rtl="0">
              <a:spcBef>
                <a:spcPts val="0"/>
              </a:spcBef>
              <a:spcAft>
                <a:spcPts val="0"/>
              </a:spcAft>
              <a:buNone/>
            </a:pPr>
            <a:r>
              <a:rPr lang="en-GB" sz="900" b="1" dirty="0">
                <a:solidFill>
                  <a:srgbClr val="999999"/>
                </a:solidFill>
                <a:latin typeface="Calibri"/>
                <a:ea typeface="Calibri"/>
                <a:cs typeface="Calibri"/>
                <a:sym typeface="Calibri"/>
              </a:rPr>
              <a:t>2019-20 </a:t>
            </a:r>
            <a:r>
              <a:rPr lang="en-GB" sz="900" b="1" dirty="0" err="1">
                <a:solidFill>
                  <a:srgbClr val="999999"/>
                </a:solidFill>
                <a:latin typeface="Calibri"/>
                <a:ea typeface="Calibri"/>
                <a:cs typeface="Calibri"/>
                <a:sym typeface="Calibri"/>
              </a:rPr>
              <a:t>Sem</a:t>
            </a:r>
            <a:r>
              <a:rPr lang="en-GB" sz="900" b="1" dirty="0">
                <a:solidFill>
                  <a:srgbClr val="999999"/>
                </a:solidFill>
                <a:latin typeface="Calibri"/>
                <a:ea typeface="Calibri"/>
                <a:cs typeface="Calibri"/>
                <a:sym typeface="Calibri"/>
              </a:rPr>
              <a:t> 1</a:t>
            </a:r>
            <a:endParaRPr sz="900" b="1">
              <a:solidFill>
                <a:srgbClr val="999999"/>
              </a:solidFill>
              <a:latin typeface="Calibri"/>
              <a:ea typeface="Calibri"/>
              <a:cs typeface="Calibri"/>
              <a:sym typeface="Calibri"/>
            </a:endParaRPr>
          </a:p>
        </p:txBody>
      </p:sp>
      <p:sp>
        <p:nvSpPr>
          <p:cNvPr id="8"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215461721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fld id="{3C2C3D34-83C2-464C-82BF-75826AA2809C}" type="slidenum">
              <a:rPr lang="en-US" altLang="en-US" sz="1200" smtClean="0">
                <a:solidFill>
                  <a:srgbClr val="898989"/>
                </a:solidFill>
                <a:latin typeface="Calibri" panose="020F0502020204030204" pitchFamily="34" charset="0"/>
              </a:rPr>
              <a:pPr>
                <a:spcBef>
                  <a:spcPct val="0"/>
                </a:spcBef>
                <a:buFontTx/>
                <a:buNone/>
              </a:pPr>
              <a:t>18</a:t>
            </a:fld>
            <a:endParaRPr lang="en-US" altLang="en-US" sz="1200" smtClean="0">
              <a:solidFill>
                <a:srgbClr val="898989"/>
              </a:solidFill>
              <a:latin typeface="Calibri" panose="020F0502020204030204" pitchFamily="34" charset="0"/>
            </a:endParaRPr>
          </a:p>
        </p:txBody>
      </p:sp>
      <p:sp>
        <p:nvSpPr>
          <p:cNvPr id="4" name="TextBox 3"/>
          <p:cNvSpPr txBox="1"/>
          <p:nvPr/>
        </p:nvSpPr>
        <p:spPr>
          <a:xfrm>
            <a:off x="2743200" y="2590800"/>
            <a:ext cx="3810000" cy="862013"/>
          </a:xfrm>
          <a:prstGeom prst="rect">
            <a:avLst/>
          </a:prstGeom>
          <a:noFill/>
        </p:spPr>
        <p:txBody>
          <a:bodyPr>
            <a:spAutoFit/>
          </a:bodyPr>
          <a:lstStyle/>
          <a:p>
            <a:pPr>
              <a:defRPr/>
            </a:pPr>
            <a:r>
              <a:rPr lang="en-GB" sz="5000" b="1" dirty="0">
                <a:latin typeface="+mn-lt"/>
              </a:rPr>
              <a:t>Thank You!!!</a:t>
            </a:r>
          </a:p>
        </p:txBody>
      </p:sp>
      <p:sp>
        <p:nvSpPr>
          <p:cNvPr id="7"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19200" y="1295400"/>
            <a:ext cx="7697550" cy="5181600"/>
          </a:xfrm>
        </p:spPr>
        <p:txBody>
          <a:bodyPr>
            <a:normAutofit/>
          </a:bodyPr>
          <a:lstStyle/>
          <a:p>
            <a:pPr>
              <a:buFont typeface="Arial" charset="0"/>
              <a:buChar char="•"/>
              <a:defRPr/>
            </a:pPr>
            <a:r>
              <a:rPr lang="en-IN" sz="2000" dirty="0" smtClean="0"/>
              <a:t>Introduction</a:t>
            </a:r>
          </a:p>
          <a:p>
            <a:pPr>
              <a:buFont typeface="Arial" charset="0"/>
              <a:buChar char="•"/>
              <a:defRPr/>
            </a:pPr>
            <a:r>
              <a:rPr lang="en-IN" sz="2000" dirty="0" smtClean="0"/>
              <a:t>Motivation</a:t>
            </a:r>
          </a:p>
          <a:p>
            <a:pPr>
              <a:buFont typeface="Arial" charset="0"/>
              <a:buChar char="•"/>
              <a:defRPr/>
            </a:pPr>
            <a:r>
              <a:rPr lang="en-IN" sz="2000" dirty="0" smtClean="0"/>
              <a:t>Objectives</a:t>
            </a:r>
          </a:p>
          <a:p>
            <a:pPr>
              <a:buFont typeface="Arial" charset="0"/>
              <a:buChar char="•"/>
              <a:defRPr/>
            </a:pPr>
            <a:r>
              <a:rPr lang="en-IN" sz="2000" dirty="0"/>
              <a:t>Literature </a:t>
            </a:r>
            <a:r>
              <a:rPr lang="en-IN" sz="2000" dirty="0" smtClean="0"/>
              <a:t>Survey</a:t>
            </a:r>
          </a:p>
          <a:p>
            <a:pPr>
              <a:buFont typeface="Arial" charset="0"/>
              <a:buChar char="•"/>
              <a:defRPr/>
            </a:pPr>
            <a:r>
              <a:rPr lang="en-IN" sz="2000" dirty="0"/>
              <a:t>Generalized System </a:t>
            </a:r>
            <a:r>
              <a:rPr lang="en-IN" sz="2000" dirty="0" smtClean="0"/>
              <a:t>Architecture</a:t>
            </a:r>
          </a:p>
          <a:p>
            <a:pPr>
              <a:buFont typeface="Arial" charset="0"/>
              <a:buChar char="•"/>
              <a:defRPr/>
            </a:pPr>
            <a:r>
              <a:rPr lang="en-IN" sz="2000" dirty="0" smtClean="0"/>
              <a:t>Feasibility Study</a:t>
            </a:r>
          </a:p>
          <a:p>
            <a:pPr>
              <a:buFont typeface="Arial" charset="0"/>
              <a:buChar char="•"/>
              <a:defRPr/>
            </a:pPr>
            <a:r>
              <a:rPr lang="en-IN" sz="2000" dirty="0" smtClean="0"/>
              <a:t>H/W &amp; S/W Requirements</a:t>
            </a:r>
          </a:p>
          <a:p>
            <a:pPr>
              <a:buFont typeface="Arial" charset="0"/>
              <a:buChar char="•"/>
              <a:defRPr/>
            </a:pPr>
            <a:r>
              <a:rPr lang="en-IN" sz="2000" dirty="0" smtClean="0"/>
              <a:t>Applications</a:t>
            </a:r>
          </a:p>
          <a:p>
            <a:pPr>
              <a:buFont typeface="Arial" charset="0"/>
              <a:buChar char="•"/>
              <a:defRPr/>
            </a:pPr>
            <a:r>
              <a:rPr lang="en-IN" altLang="en-US" sz="2000" dirty="0"/>
              <a:t>Flow Diagram</a:t>
            </a:r>
            <a:endParaRPr lang="en-IN" sz="2000" dirty="0" smtClean="0"/>
          </a:p>
          <a:p>
            <a:pPr lvl="0">
              <a:buFont typeface="Arial" charset="0"/>
              <a:buChar char="•"/>
              <a:defRPr/>
            </a:pPr>
            <a:r>
              <a:rPr lang="en-IN" sz="2000" dirty="0" smtClean="0"/>
              <a:t>Result</a:t>
            </a:r>
          </a:p>
          <a:p>
            <a:pPr>
              <a:buFont typeface="Arial" charset="0"/>
              <a:buChar char="•"/>
              <a:defRPr/>
            </a:pPr>
            <a:r>
              <a:rPr lang="en-IN" sz="2000" dirty="0" smtClean="0"/>
              <a:t>Conclusion</a:t>
            </a:r>
          </a:p>
          <a:p>
            <a:pPr>
              <a:buFont typeface="Arial" charset="0"/>
              <a:buChar char="•"/>
              <a:defRPr/>
            </a:pPr>
            <a:r>
              <a:rPr lang="en-IN" sz="2000" dirty="0" smtClean="0"/>
              <a:t>Bibliography</a:t>
            </a: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fld id="{B1FE0476-9A98-4ED7-AB12-4A2E8EAD0DBD}" type="slidenum">
              <a:rPr lang="en-IN" altLang="en-US" sz="1200" smtClean="0">
                <a:solidFill>
                  <a:srgbClr val="898989"/>
                </a:solidFill>
                <a:latin typeface="Calibri" panose="020F0502020204030204" pitchFamily="34" charset="0"/>
              </a:rPr>
              <a:pPr>
                <a:spcBef>
                  <a:spcPct val="0"/>
                </a:spcBef>
                <a:buFontTx/>
                <a:buNone/>
              </a:pPr>
              <a:t>2</a:t>
            </a:fld>
            <a:endParaRPr lang="en-IN" altLang="en-US" sz="1200" smtClean="0">
              <a:solidFill>
                <a:srgbClr val="898989"/>
              </a:solidFill>
              <a:latin typeface="Calibri" panose="020F0502020204030204" pitchFamily="34" charset="0"/>
            </a:endParaRPr>
          </a:p>
        </p:txBody>
      </p:sp>
      <p:sp>
        <p:nvSpPr>
          <p:cNvPr id="10"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gradFill>
            <a:gsLst>
              <a:gs pos="1000">
                <a:schemeClr val="bg1"/>
              </a:gs>
              <a:gs pos="52000">
                <a:schemeClr val="accent5">
                  <a:lumMod val="20000"/>
                  <a:lumOff val="80000"/>
                </a:schemeClr>
              </a:gs>
              <a:gs pos="100000">
                <a:schemeClr val="accent1">
                  <a:lumMod val="30000"/>
                  <a:lumOff val="70000"/>
                </a:schemeClr>
              </a:gs>
            </a:gsLst>
            <a:lin ang="5400000" scaled="1"/>
          </a:gradFill>
        </p:spPr>
        <p:txBody>
          <a:bodyPr/>
          <a:lstStyle/>
          <a:p>
            <a:pPr algn="ctr">
              <a:defRPr/>
            </a:pPr>
            <a:r>
              <a:rPr lang="en-US" altLang="en-US" sz="4000" dirty="0" smtClean="0">
                <a:latin typeface="+mn-lt"/>
              </a:rPr>
              <a:t>Introduction</a:t>
            </a:r>
          </a:p>
        </p:txBody>
      </p:sp>
      <p:sp>
        <p:nvSpPr>
          <p:cNvPr id="18435" name="Content Placeholder 2"/>
          <p:cNvSpPr>
            <a:spLocks noGrp="1"/>
          </p:cNvSpPr>
          <p:nvPr>
            <p:ph idx="1"/>
          </p:nvPr>
        </p:nvSpPr>
        <p:spPr>
          <a:xfrm>
            <a:off x="285720" y="1428736"/>
            <a:ext cx="8572560" cy="5072098"/>
          </a:xfrm>
        </p:spPr>
        <p:txBody>
          <a:bodyPr/>
          <a:lstStyle/>
          <a:p>
            <a:pPr algn="just"/>
            <a:r>
              <a:rPr lang="en-GB" sz="1800" dirty="0" smtClean="0"/>
              <a:t>Data deduplication is the technique of data reduction by breaking streams of data into objects and storing only their first instance on the destination media with maintaining their hash keys and all other similar occurrences maintained by respective references</a:t>
            </a:r>
          </a:p>
          <a:p>
            <a:pPr algn="just">
              <a:buNone/>
            </a:pPr>
            <a:endParaRPr lang="en-GB" sz="1800" dirty="0" smtClean="0"/>
          </a:p>
          <a:p>
            <a:pPr algn="just"/>
            <a:r>
              <a:rPr lang="en-GB" sz="1800" dirty="0" smtClean="0"/>
              <a:t>Performs deduplication of data for multiple users in order to achieve uniqueness of textual data only.</a:t>
            </a:r>
          </a:p>
          <a:p>
            <a:pPr algn="just">
              <a:buNone/>
            </a:pPr>
            <a:endParaRPr lang="en-GB" sz="1800" dirty="0" smtClean="0"/>
          </a:p>
          <a:p>
            <a:pPr algn="just"/>
            <a:r>
              <a:rPr lang="en-GB" sz="1800" dirty="0" smtClean="0"/>
              <a:t>This application mainly focuses upon efficient data access, preserve the privacy of textual data against brute-force attacks &amp; manage storage space effectively by avoiding redundancy of data</a:t>
            </a:r>
            <a:r>
              <a:rPr lang="en-GB" sz="2000" dirty="0" smtClean="0"/>
              <a:t>.</a:t>
            </a:r>
            <a:endParaRPr lang="en-US" sz="2000" dirty="0" smtClean="0"/>
          </a:p>
          <a:p>
            <a:pPr algn="just">
              <a:buFont typeface="Wingdings" panose="05000000000000000000" pitchFamily="2" charset="2"/>
              <a:buChar char="Ø"/>
            </a:pPr>
            <a:endParaRPr lang="en-GB" sz="2000" dirty="0"/>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fld id="{9C873313-3CB1-487E-B66C-CD12B6AF1B94}" type="slidenum">
              <a:rPr lang="en-US" altLang="en-US" sz="1200" smtClean="0">
                <a:solidFill>
                  <a:srgbClr val="898989"/>
                </a:solidFill>
                <a:latin typeface="Calibri" panose="020F0502020204030204" pitchFamily="34" charset="0"/>
              </a:rPr>
              <a:pPr>
                <a:spcBef>
                  <a:spcPct val="0"/>
                </a:spcBef>
                <a:buFontTx/>
                <a:buNone/>
              </a:pPr>
              <a:t>3</a:t>
            </a:fld>
            <a:endParaRPr lang="en-US" altLang="en-US" sz="1200" smtClean="0">
              <a:solidFill>
                <a:srgbClr val="898989"/>
              </a:solidFill>
              <a:latin typeface="Calibri" panose="020F0502020204030204" pitchFamily="34" charset="0"/>
            </a:endParaRPr>
          </a:p>
        </p:txBody>
      </p:sp>
      <p:sp>
        <p:nvSpPr>
          <p:cNvPr id="8"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52820993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gradFill>
            <a:gsLst>
              <a:gs pos="1000">
                <a:schemeClr val="bg1"/>
              </a:gs>
              <a:gs pos="52000">
                <a:schemeClr val="accent5">
                  <a:lumMod val="20000"/>
                  <a:lumOff val="80000"/>
                </a:schemeClr>
              </a:gs>
              <a:gs pos="100000">
                <a:schemeClr val="accent1">
                  <a:lumMod val="30000"/>
                  <a:lumOff val="70000"/>
                </a:schemeClr>
              </a:gs>
            </a:gsLst>
            <a:lin ang="5400000" scaled="1"/>
          </a:gradFill>
        </p:spPr>
        <p:txBody>
          <a:bodyPr/>
          <a:lstStyle/>
          <a:p>
            <a:pPr algn="ctr">
              <a:defRPr/>
            </a:pPr>
            <a:r>
              <a:rPr lang="en-US" altLang="en-US" dirty="0" smtClean="0">
                <a:latin typeface="+mn-lt"/>
              </a:rPr>
              <a:t>Motivation</a:t>
            </a:r>
            <a:endParaRPr lang="en-US" altLang="en-US" sz="4000" dirty="0">
              <a:latin typeface="+mn-lt"/>
            </a:endParaRP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fld id="{07B8968D-072B-449D-97E1-C217E3FA8DC3}" type="slidenum">
              <a:rPr lang="en-US" altLang="en-US" sz="1200" smtClean="0">
                <a:solidFill>
                  <a:srgbClr val="898989"/>
                </a:solidFill>
                <a:latin typeface="Calibri" panose="020F0502020204030204" pitchFamily="34" charset="0"/>
              </a:rPr>
              <a:pPr>
                <a:spcBef>
                  <a:spcPct val="0"/>
                </a:spcBef>
                <a:buFontTx/>
                <a:buNone/>
              </a:pPr>
              <a:t>4</a:t>
            </a:fld>
            <a:endParaRPr lang="en-US" altLang="en-US" sz="1200" smtClean="0">
              <a:solidFill>
                <a:srgbClr val="898989"/>
              </a:solidFill>
              <a:latin typeface="Calibri" panose="020F0502020204030204" pitchFamily="34" charset="0"/>
            </a:endParaRPr>
          </a:p>
        </p:txBody>
      </p:sp>
      <p:sp>
        <p:nvSpPr>
          <p:cNvPr id="3" name="Content Placeholder 2"/>
          <p:cNvSpPr>
            <a:spLocks noGrp="1"/>
          </p:cNvSpPr>
          <p:nvPr>
            <p:ph sz="half" idx="2"/>
          </p:nvPr>
        </p:nvSpPr>
        <p:spPr>
          <a:xfrm>
            <a:off x="428596" y="1428736"/>
            <a:ext cx="8358246" cy="5048264"/>
          </a:xfrm>
        </p:spPr>
        <p:txBody>
          <a:bodyPr/>
          <a:lstStyle/>
          <a:p>
            <a:pPr algn="just"/>
            <a:r>
              <a:rPr lang="en-GB" sz="1800" dirty="0"/>
              <a:t>Nowadays due to the exponential growth in use of emerging technology such as cloud computing and big data, the rate of data growth is also increasing rapidly</a:t>
            </a:r>
            <a:r>
              <a:rPr lang="en-GB" sz="1800" dirty="0" smtClean="0"/>
              <a:t>.</a:t>
            </a:r>
          </a:p>
          <a:p>
            <a:pPr algn="just">
              <a:buNone/>
            </a:pPr>
            <a:r>
              <a:rPr lang="en-GB" sz="1800" dirty="0" smtClean="0"/>
              <a:t> </a:t>
            </a:r>
          </a:p>
          <a:p>
            <a:pPr algn="just"/>
            <a:r>
              <a:rPr lang="en-GB" sz="1800" dirty="0" smtClean="0"/>
              <a:t>Every </a:t>
            </a:r>
            <a:r>
              <a:rPr lang="en-GB" sz="1800" dirty="0"/>
              <a:t>second millions of data is being generated because of the use of different new technologies like IOT and </a:t>
            </a:r>
            <a:r>
              <a:rPr lang="en-GB" sz="1800" dirty="0" smtClean="0"/>
              <a:t>Sensor.</a:t>
            </a:r>
          </a:p>
          <a:p>
            <a:pPr algn="just"/>
            <a:endParaRPr lang="en-GB" sz="1800" dirty="0" smtClean="0"/>
          </a:p>
          <a:p>
            <a:pPr algn="just"/>
            <a:r>
              <a:rPr lang="en-GB" sz="1800" dirty="0" smtClean="0"/>
              <a:t>It </a:t>
            </a:r>
            <a:r>
              <a:rPr lang="en-GB" sz="1800" dirty="0"/>
              <a:t>is very challenging to store and handle such large amount of </a:t>
            </a:r>
            <a:r>
              <a:rPr lang="en-GB" sz="1800" dirty="0" smtClean="0"/>
              <a:t>data &amp; get some useful business insights.</a:t>
            </a:r>
          </a:p>
          <a:p>
            <a:pPr algn="just"/>
            <a:endParaRPr lang="en-GB" sz="1800" dirty="0"/>
          </a:p>
          <a:p>
            <a:pPr algn="just"/>
            <a:r>
              <a:rPr lang="en-GB" sz="1800" dirty="0" smtClean="0"/>
              <a:t>This is where we have come up with our solution to address this issue.</a:t>
            </a:r>
          </a:p>
        </p:txBody>
      </p:sp>
      <p:sp>
        <p:nvSpPr>
          <p:cNvPr id="8"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173568543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gradFill>
            <a:gsLst>
              <a:gs pos="1000">
                <a:schemeClr val="bg1"/>
              </a:gs>
              <a:gs pos="52000">
                <a:schemeClr val="accent5">
                  <a:lumMod val="20000"/>
                  <a:lumOff val="80000"/>
                </a:schemeClr>
              </a:gs>
              <a:gs pos="100000">
                <a:schemeClr val="accent1">
                  <a:lumMod val="30000"/>
                  <a:lumOff val="70000"/>
                </a:schemeClr>
              </a:gs>
            </a:gsLst>
            <a:lin ang="5400000" scaled="1"/>
          </a:gradFill>
        </p:spPr>
        <p:txBody>
          <a:bodyPr/>
          <a:lstStyle/>
          <a:p>
            <a:pPr algn="ctr">
              <a:defRPr/>
            </a:pPr>
            <a:r>
              <a:rPr lang="en-US" altLang="en-US" dirty="0" smtClean="0">
                <a:latin typeface="+mn-lt"/>
              </a:rPr>
              <a:t>Objectives</a:t>
            </a:r>
            <a:endParaRPr lang="en-US" altLang="en-US" sz="4000" dirty="0">
              <a:latin typeface="+mn-lt"/>
            </a:endParaRPr>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fld id="{32C2BC64-7789-45A4-ABA0-1AEA133B6ED3}" type="slidenum">
              <a:rPr lang="en-US" altLang="en-US" sz="1200" smtClean="0">
                <a:solidFill>
                  <a:srgbClr val="898989"/>
                </a:solidFill>
                <a:latin typeface="Calibri" panose="020F0502020204030204" pitchFamily="34" charset="0"/>
              </a:rPr>
              <a:pPr>
                <a:spcBef>
                  <a:spcPct val="0"/>
                </a:spcBef>
                <a:buFontTx/>
                <a:buNone/>
              </a:pPr>
              <a:t>5</a:t>
            </a:fld>
            <a:endParaRPr lang="en-US" altLang="en-US" sz="1200" smtClean="0">
              <a:solidFill>
                <a:srgbClr val="898989"/>
              </a:solidFill>
              <a:latin typeface="Calibri" panose="020F0502020204030204" pitchFamily="34" charset="0"/>
            </a:endParaRPr>
          </a:p>
        </p:txBody>
      </p:sp>
      <p:sp>
        <p:nvSpPr>
          <p:cNvPr id="9" name="Content Placeholder 2"/>
          <p:cNvSpPr txBox="1">
            <a:spLocks/>
          </p:cNvSpPr>
          <p:nvPr/>
        </p:nvSpPr>
        <p:spPr>
          <a:xfrm>
            <a:off x="428596" y="1428736"/>
            <a:ext cx="8358246" cy="507402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To Prevent Data Redundancy.</a:t>
            </a:r>
          </a:p>
          <a:p>
            <a:r>
              <a:rPr lang="en-US" sz="1800" dirty="0" smtClean="0"/>
              <a:t>To Preserve The Privacy Of Data Among Multiple Users &amp; Maintain Security.</a:t>
            </a:r>
          </a:p>
          <a:p>
            <a:r>
              <a:rPr lang="en-US" sz="1800" dirty="0" smtClean="0"/>
              <a:t>Efficient Data Storage &amp; Its Access.</a:t>
            </a:r>
            <a:endParaRPr lang="en-IN" sz="1800" dirty="0" smtClean="0"/>
          </a:p>
          <a:p>
            <a:pPr lvl="0"/>
            <a:endParaRPr lang="en-US" sz="1800" dirty="0" smtClean="0"/>
          </a:p>
        </p:txBody>
      </p:sp>
      <p:sp>
        <p:nvSpPr>
          <p:cNvPr id="8"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F4418D7A-238F-4CB1-B36A-CBEE7D58A9BB}" type="slidenum">
              <a:rPr lang="en-US" altLang="en-US" smtClean="0"/>
              <a:pPr>
                <a:defRPr/>
              </a:pPr>
              <a:t>6</a:t>
            </a:fld>
            <a:endParaRPr lang="en-US" altLang="en-US"/>
          </a:p>
        </p:txBody>
      </p:sp>
      <p:sp>
        <p:nvSpPr>
          <p:cNvPr id="5" name="Title 1"/>
          <p:cNvSpPr txBox="1">
            <a:spLocks/>
          </p:cNvSpPr>
          <p:nvPr/>
        </p:nvSpPr>
        <p:spPr bwMode="auto">
          <a:xfrm>
            <a:off x="1219200" y="0"/>
            <a:ext cx="7924800" cy="1143000"/>
          </a:xfrm>
          <a:prstGeom prst="rect">
            <a:avLst/>
          </a:prstGeom>
          <a:gradFill>
            <a:gsLst>
              <a:gs pos="1000">
                <a:schemeClr val="bg1"/>
              </a:gs>
              <a:gs pos="52000">
                <a:schemeClr val="accent5">
                  <a:lumMod val="20000"/>
                  <a:lumOff val="80000"/>
                </a:schemeClr>
              </a:gs>
              <a:gs pos="100000">
                <a:schemeClr val="accent1">
                  <a:lumMod val="30000"/>
                  <a:lumOff val="70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IN" sz="4000" b="0" i="0" u="none" strike="noStrike" kern="1200" cap="none" spc="0" normalizeH="0" baseline="0" noProof="0" dirty="0" smtClean="0">
                <a:ln>
                  <a:noFill/>
                </a:ln>
                <a:solidFill>
                  <a:schemeClr val="tx1"/>
                </a:solidFill>
                <a:effectLst/>
                <a:uLnTx/>
                <a:uFillTx/>
                <a:latin typeface="+mn-lt"/>
                <a:ea typeface="+mj-ea"/>
                <a:cs typeface="+mj-cs"/>
              </a:rPr>
              <a:t>Literature Survey</a:t>
            </a:r>
            <a:endParaRPr kumimoji="0" lang="en-IN" sz="4000" b="0" i="0" u="none" strike="noStrike" kern="1200" cap="none" spc="0" normalizeH="0" baseline="0" noProof="0" dirty="0">
              <a:ln>
                <a:noFill/>
              </a:ln>
              <a:solidFill>
                <a:schemeClr val="tx1"/>
              </a:solidFill>
              <a:effectLst/>
              <a:uLnTx/>
              <a:uFillTx/>
              <a:latin typeface="+mn-lt"/>
              <a:ea typeface="+mj-ea"/>
              <a:cs typeface="+mj-cs"/>
            </a:endParaRPr>
          </a:p>
        </p:txBody>
      </p:sp>
      <p:sp>
        <p:nvSpPr>
          <p:cNvPr id="6" name="Slide Number Placeholder 4"/>
          <p:cNvSpPr txBox="1">
            <a:spLocks/>
          </p:cNvSpPr>
          <p:nvPr/>
        </p:nvSpPr>
        <p:spPr bwMode="auto">
          <a:xfrm>
            <a:off x="8610600" y="6492875"/>
            <a:ext cx="533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7ED481-8B27-4DA7-A322-1050B39CCF0A}"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graphicFrame>
        <p:nvGraphicFramePr>
          <p:cNvPr id="8" name="Table 7"/>
          <p:cNvGraphicFramePr>
            <a:graphicFrameLocks noGrp="1"/>
          </p:cNvGraphicFramePr>
          <p:nvPr>
            <p:extLst/>
          </p:nvPr>
        </p:nvGraphicFramePr>
        <p:xfrm>
          <a:off x="500033" y="1285860"/>
          <a:ext cx="8286809" cy="5215550"/>
        </p:xfrm>
        <a:graphic>
          <a:graphicData uri="http://schemas.openxmlformats.org/drawingml/2006/table">
            <a:tbl>
              <a:tblPr firstRow="1" bandRow="1">
                <a:tableStyleId>{5940675A-B579-460E-94D1-54222C63F5DA}</a:tableStyleId>
              </a:tblPr>
              <a:tblGrid>
                <a:gridCol w="586945">
                  <a:extLst>
                    <a:ext uri="{9D8B030D-6E8A-4147-A177-3AD203B41FA5}">
                      <a16:colId xmlns:a16="http://schemas.microsoft.com/office/drawing/2014/main" val="20000"/>
                    </a:ext>
                  </a:extLst>
                </a:gridCol>
                <a:gridCol w="1271710">
                  <a:extLst>
                    <a:ext uri="{9D8B030D-6E8A-4147-A177-3AD203B41FA5}">
                      <a16:colId xmlns:a16="http://schemas.microsoft.com/office/drawing/2014/main" val="20001"/>
                    </a:ext>
                  </a:extLst>
                </a:gridCol>
                <a:gridCol w="1369534">
                  <a:extLst>
                    <a:ext uri="{9D8B030D-6E8A-4147-A177-3AD203B41FA5}">
                      <a16:colId xmlns:a16="http://schemas.microsoft.com/office/drawing/2014/main" val="20002"/>
                    </a:ext>
                  </a:extLst>
                </a:gridCol>
                <a:gridCol w="1663005">
                  <a:extLst>
                    <a:ext uri="{9D8B030D-6E8A-4147-A177-3AD203B41FA5}">
                      <a16:colId xmlns:a16="http://schemas.microsoft.com/office/drawing/2014/main" val="20003"/>
                    </a:ext>
                  </a:extLst>
                </a:gridCol>
                <a:gridCol w="3395615">
                  <a:extLst>
                    <a:ext uri="{9D8B030D-6E8A-4147-A177-3AD203B41FA5}">
                      <a16:colId xmlns:a16="http://schemas.microsoft.com/office/drawing/2014/main" val="20004"/>
                    </a:ext>
                  </a:extLst>
                </a:gridCol>
              </a:tblGrid>
              <a:tr h="547430">
                <a:tc>
                  <a:txBody>
                    <a:bodyPr/>
                    <a:lstStyle/>
                    <a:p>
                      <a:pPr algn="ctr">
                        <a:lnSpc>
                          <a:spcPct val="107000"/>
                        </a:lnSpc>
                        <a:spcAft>
                          <a:spcPts val="0"/>
                        </a:spcAft>
                      </a:pPr>
                      <a:r>
                        <a:rPr lang="en-GB" sz="1400" b="1" kern="1200" dirty="0">
                          <a:solidFill>
                            <a:srgbClr val="000000"/>
                          </a:solidFill>
                          <a:latin typeface="+mn-lt"/>
                          <a:ea typeface="Times New Roman"/>
                          <a:cs typeface="Mangal"/>
                        </a:rPr>
                        <a:t>Sr.</a:t>
                      </a:r>
                      <a:endParaRPr lang="en-US" sz="1400" dirty="0">
                        <a:latin typeface="+mn-lt"/>
                        <a:ea typeface="Calibri"/>
                        <a:cs typeface="Mangal"/>
                      </a:endParaRPr>
                    </a:p>
                    <a:p>
                      <a:pPr algn="ctr">
                        <a:lnSpc>
                          <a:spcPct val="107000"/>
                        </a:lnSpc>
                        <a:spcAft>
                          <a:spcPts val="0"/>
                        </a:spcAft>
                      </a:pPr>
                      <a:r>
                        <a:rPr lang="en-GB" sz="1400" b="1" kern="1200" dirty="0">
                          <a:solidFill>
                            <a:srgbClr val="000000"/>
                          </a:solidFill>
                          <a:latin typeface="+mn-lt"/>
                          <a:ea typeface="Times New Roman"/>
                          <a:cs typeface="Mangal"/>
                        </a:rPr>
                        <a:t>No. </a:t>
                      </a:r>
                      <a:endParaRPr lang="en-US" sz="1400" dirty="0">
                        <a:latin typeface="+mn-lt"/>
                        <a:ea typeface="Calibri"/>
                        <a:cs typeface="Mangal"/>
                      </a:endParaRPr>
                    </a:p>
                  </a:txBody>
                  <a:tcPr/>
                </a:tc>
                <a:tc>
                  <a:txBody>
                    <a:bodyPr/>
                    <a:lstStyle/>
                    <a:p>
                      <a:pPr algn="ctr">
                        <a:lnSpc>
                          <a:spcPct val="107000"/>
                        </a:lnSpc>
                        <a:spcAft>
                          <a:spcPts val="0"/>
                        </a:spcAft>
                      </a:pPr>
                      <a:r>
                        <a:rPr lang="en-GB" sz="1400" b="1" kern="1200">
                          <a:solidFill>
                            <a:srgbClr val="000000"/>
                          </a:solidFill>
                          <a:latin typeface="+mn-lt"/>
                          <a:ea typeface="Times New Roman"/>
                          <a:cs typeface="Mangal"/>
                        </a:rPr>
                        <a:t>Title</a:t>
                      </a:r>
                      <a:endParaRPr lang="en-US" sz="1400">
                        <a:latin typeface="+mn-lt"/>
                        <a:ea typeface="Calibri"/>
                        <a:cs typeface="Mangal"/>
                      </a:endParaRPr>
                    </a:p>
                  </a:txBody>
                  <a:tcPr/>
                </a:tc>
                <a:tc>
                  <a:txBody>
                    <a:bodyPr/>
                    <a:lstStyle/>
                    <a:p>
                      <a:pPr algn="ctr">
                        <a:lnSpc>
                          <a:spcPct val="107000"/>
                        </a:lnSpc>
                        <a:spcAft>
                          <a:spcPts val="0"/>
                        </a:spcAft>
                      </a:pPr>
                      <a:r>
                        <a:rPr lang="en-GB" sz="1400" b="1" kern="1200">
                          <a:solidFill>
                            <a:srgbClr val="000000"/>
                          </a:solidFill>
                          <a:latin typeface="+mn-lt"/>
                          <a:ea typeface="Times New Roman"/>
                          <a:cs typeface="Mangal"/>
                        </a:rPr>
                        <a:t>Authors </a:t>
                      </a:r>
                      <a:endParaRPr lang="en-US" sz="1400">
                        <a:latin typeface="+mn-lt"/>
                        <a:ea typeface="Calibri"/>
                        <a:cs typeface="Mangal"/>
                      </a:endParaRPr>
                    </a:p>
                  </a:txBody>
                  <a:tcPr/>
                </a:tc>
                <a:tc>
                  <a:txBody>
                    <a:bodyPr/>
                    <a:lstStyle/>
                    <a:p>
                      <a:pPr algn="ctr">
                        <a:lnSpc>
                          <a:spcPct val="107000"/>
                        </a:lnSpc>
                        <a:spcAft>
                          <a:spcPts val="0"/>
                        </a:spcAft>
                      </a:pPr>
                      <a:r>
                        <a:rPr lang="en-GB" sz="1400" b="1" kern="1200">
                          <a:solidFill>
                            <a:srgbClr val="000000"/>
                          </a:solidFill>
                          <a:latin typeface="+mn-lt"/>
                          <a:ea typeface="Times New Roman"/>
                          <a:cs typeface="Mangal"/>
                        </a:rPr>
                        <a:t>Technique Used </a:t>
                      </a:r>
                      <a:endParaRPr lang="en-US" sz="1400">
                        <a:latin typeface="+mn-lt"/>
                        <a:ea typeface="Calibri"/>
                        <a:cs typeface="Mangal"/>
                      </a:endParaRPr>
                    </a:p>
                  </a:txBody>
                  <a:tcPr/>
                </a:tc>
                <a:tc>
                  <a:txBody>
                    <a:bodyPr/>
                    <a:lstStyle/>
                    <a:p>
                      <a:pPr algn="ctr">
                        <a:lnSpc>
                          <a:spcPct val="107000"/>
                        </a:lnSpc>
                        <a:spcAft>
                          <a:spcPts val="0"/>
                        </a:spcAft>
                      </a:pPr>
                      <a:r>
                        <a:rPr lang="en-GB" sz="1400" b="1" kern="1200">
                          <a:solidFill>
                            <a:srgbClr val="000000"/>
                          </a:solidFill>
                          <a:latin typeface="+mn-lt"/>
                          <a:ea typeface="Times New Roman"/>
                          <a:cs typeface="Mangal"/>
                        </a:rPr>
                        <a:t>Methodology </a:t>
                      </a:r>
                      <a:endParaRPr lang="en-US" sz="1400">
                        <a:latin typeface="+mn-lt"/>
                        <a:ea typeface="Calibri"/>
                        <a:cs typeface="Mangal"/>
                      </a:endParaRPr>
                    </a:p>
                  </a:txBody>
                  <a:tcPr/>
                </a:tc>
                <a:extLst>
                  <a:ext uri="{0D108BD9-81ED-4DB2-BD59-A6C34878D82A}">
                    <a16:rowId xmlns:a16="http://schemas.microsoft.com/office/drawing/2014/main" val="10000"/>
                  </a:ext>
                </a:extLst>
              </a:tr>
              <a:tr h="2129421">
                <a:tc>
                  <a:txBody>
                    <a:bodyPr/>
                    <a:lstStyle/>
                    <a:p>
                      <a:pPr algn="ctr">
                        <a:lnSpc>
                          <a:spcPct val="107000"/>
                        </a:lnSpc>
                        <a:spcAft>
                          <a:spcPts val="0"/>
                        </a:spcAft>
                      </a:pPr>
                      <a:r>
                        <a:rPr lang="en-GB" sz="1400" kern="1200" dirty="0">
                          <a:solidFill>
                            <a:srgbClr val="000000"/>
                          </a:solidFill>
                          <a:latin typeface="+mn-lt"/>
                          <a:ea typeface="Times New Roman"/>
                          <a:cs typeface="Mangal"/>
                        </a:rPr>
                        <a:t>1 </a:t>
                      </a:r>
                      <a:endParaRPr lang="en-US" sz="1400" dirty="0">
                        <a:latin typeface="+mn-lt"/>
                        <a:ea typeface="Calibri"/>
                        <a:cs typeface="Mangal"/>
                      </a:endParaRPr>
                    </a:p>
                  </a:txBody>
                  <a:tcPr/>
                </a:tc>
                <a:tc>
                  <a:txBody>
                    <a:bodyPr/>
                    <a:lstStyle/>
                    <a:p>
                      <a:pPr algn="just">
                        <a:lnSpc>
                          <a:spcPct val="107000"/>
                        </a:lnSpc>
                        <a:spcAft>
                          <a:spcPts val="0"/>
                        </a:spcAft>
                      </a:pPr>
                      <a:r>
                        <a:rPr lang="en-GB" sz="1400" kern="1200" dirty="0">
                          <a:solidFill>
                            <a:srgbClr val="000000"/>
                          </a:solidFill>
                          <a:latin typeface="+mn-lt"/>
                          <a:ea typeface="Times New Roman"/>
                          <a:cs typeface="Mangal"/>
                        </a:rPr>
                        <a:t>Hadoop Based</a:t>
                      </a:r>
                      <a:endParaRPr lang="en-US" sz="1400" dirty="0">
                        <a:latin typeface="+mn-lt"/>
                        <a:ea typeface="Calibri"/>
                        <a:cs typeface="Mangal"/>
                      </a:endParaRPr>
                    </a:p>
                    <a:p>
                      <a:pPr algn="just">
                        <a:lnSpc>
                          <a:spcPct val="107000"/>
                        </a:lnSpc>
                        <a:spcAft>
                          <a:spcPts val="0"/>
                        </a:spcAft>
                      </a:pPr>
                      <a:r>
                        <a:rPr lang="en-GB" sz="1400" kern="1200" dirty="0">
                          <a:solidFill>
                            <a:srgbClr val="000000"/>
                          </a:solidFill>
                          <a:latin typeface="+mn-lt"/>
                          <a:ea typeface="Times New Roman"/>
                          <a:cs typeface="Mangal"/>
                        </a:rPr>
                        <a:t>Scalable Cluster</a:t>
                      </a:r>
                      <a:endParaRPr lang="en-US" sz="1400" dirty="0">
                        <a:latin typeface="+mn-lt"/>
                        <a:ea typeface="Calibri"/>
                        <a:cs typeface="Mangal"/>
                      </a:endParaRPr>
                    </a:p>
                    <a:p>
                      <a:pPr algn="just">
                        <a:lnSpc>
                          <a:spcPct val="107000"/>
                        </a:lnSpc>
                        <a:spcAft>
                          <a:spcPts val="0"/>
                        </a:spcAft>
                      </a:pPr>
                      <a:r>
                        <a:rPr lang="en-GB" sz="1400" kern="1200" dirty="0">
                          <a:solidFill>
                            <a:srgbClr val="000000"/>
                          </a:solidFill>
                          <a:latin typeface="+mn-lt"/>
                          <a:ea typeface="Times New Roman"/>
                          <a:cs typeface="Mangal"/>
                        </a:rPr>
                        <a:t>Deduplication for Big Data </a:t>
                      </a:r>
                      <a:endParaRPr lang="en-US" sz="1400" dirty="0">
                        <a:latin typeface="+mn-lt"/>
                        <a:ea typeface="Calibri"/>
                        <a:cs typeface="Mangal"/>
                      </a:endParaRPr>
                    </a:p>
                  </a:txBody>
                  <a:tcPr/>
                </a:tc>
                <a:tc>
                  <a:txBody>
                    <a:bodyPr/>
                    <a:lstStyle/>
                    <a:p>
                      <a:pPr algn="just">
                        <a:lnSpc>
                          <a:spcPct val="107000"/>
                        </a:lnSpc>
                        <a:spcAft>
                          <a:spcPts val="0"/>
                        </a:spcAft>
                      </a:pPr>
                      <a:r>
                        <a:rPr lang="en-GB" sz="1400" kern="1200" dirty="0">
                          <a:solidFill>
                            <a:srgbClr val="000000"/>
                          </a:solidFill>
                          <a:latin typeface="+mn-lt"/>
                          <a:ea typeface="Times New Roman"/>
                          <a:cs typeface="Mangal"/>
                        </a:rPr>
                        <a:t>Qing </a:t>
                      </a:r>
                      <a:r>
                        <a:rPr lang="en-GB" sz="1400" kern="1200" dirty="0" err="1">
                          <a:solidFill>
                            <a:srgbClr val="000000"/>
                          </a:solidFill>
                          <a:latin typeface="+mn-lt"/>
                          <a:ea typeface="Times New Roman"/>
                          <a:cs typeface="Mangal"/>
                        </a:rPr>
                        <a:t>Liu,Yinjin</a:t>
                      </a:r>
                      <a:r>
                        <a:rPr lang="en-GB" sz="1400" kern="1200" dirty="0">
                          <a:solidFill>
                            <a:srgbClr val="000000"/>
                          </a:solidFill>
                          <a:latin typeface="+mn-lt"/>
                          <a:ea typeface="Times New Roman"/>
                          <a:cs typeface="Mangal"/>
                        </a:rPr>
                        <a:t> Fu,</a:t>
                      </a:r>
                      <a:endParaRPr lang="en-US" sz="1400" dirty="0">
                        <a:latin typeface="+mn-lt"/>
                        <a:ea typeface="Calibri"/>
                        <a:cs typeface="Mangal"/>
                      </a:endParaRPr>
                    </a:p>
                    <a:p>
                      <a:pPr algn="just">
                        <a:lnSpc>
                          <a:spcPct val="107000"/>
                        </a:lnSpc>
                        <a:spcAft>
                          <a:spcPts val="0"/>
                        </a:spcAft>
                      </a:pPr>
                      <a:r>
                        <a:rPr lang="en-GB" sz="1400" kern="1200" dirty="0" err="1">
                          <a:solidFill>
                            <a:srgbClr val="000000"/>
                          </a:solidFill>
                          <a:latin typeface="+mn-lt"/>
                          <a:ea typeface="Times New Roman"/>
                          <a:cs typeface="Mangal"/>
                        </a:rPr>
                        <a:t>Guiqiang</a:t>
                      </a:r>
                      <a:r>
                        <a:rPr lang="en-GB" sz="1400" kern="1200" dirty="0">
                          <a:solidFill>
                            <a:srgbClr val="000000"/>
                          </a:solidFill>
                          <a:latin typeface="+mn-lt"/>
                          <a:ea typeface="Times New Roman"/>
                          <a:cs typeface="Mangal"/>
                        </a:rPr>
                        <a:t> Ni </a:t>
                      </a:r>
                      <a:endParaRPr lang="en-US" sz="1400" dirty="0">
                        <a:latin typeface="+mn-lt"/>
                        <a:ea typeface="Calibri"/>
                        <a:cs typeface="Mangal"/>
                      </a:endParaRPr>
                    </a:p>
                  </a:txBody>
                  <a:tcPr/>
                </a:tc>
                <a:tc>
                  <a:txBody>
                    <a:bodyPr/>
                    <a:lstStyle/>
                    <a:p>
                      <a:pPr algn="just">
                        <a:lnSpc>
                          <a:spcPct val="107000"/>
                        </a:lnSpc>
                        <a:spcAft>
                          <a:spcPts val="0"/>
                        </a:spcAft>
                      </a:pPr>
                      <a:r>
                        <a:rPr lang="en-GB" sz="1400" kern="1200" dirty="0">
                          <a:solidFill>
                            <a:srgbClr val="000000"/>
                          </a:solidFill>
                          <a:latin typeface="+mn-lt"/>
                          <a:ea typeface="Times New Roman"/>
                          <a:cs typeface="Mangal"/>
                        </a:rPr>
                        <a:t>Fixed </a:t>
                      </a:r>
                      <a:r>
                        <a:rPr lang="en-GB" sz="1400" kern="1200" dirty="0" smtClean="0">
                          <a:solidFill>
                            <a:srgbClr val="000000"/>
                          </a:solidFill>
                          <a:latin typeface="+mn-lt"/>
                          <a:ea typeface="Times New Roman"/>
                          <a:cs typeface="Mangal"/>
                        </a:rPr>
                        <a:t>size blocking</a:t>
                      </a:r>
                      <a:endParaRPr lang="en-US" sz="1400" dirty="0">
                        <a:latin typeface="+mn-lt"/>
                        <a:ea typeface="Calibri"/>
                        <a:cs typeface="Mangal"/>
                      </a:endParaRPr>
                    </a:p>
                    <a:p>
                      <a:pPr algn="just">
                        <a:lnSpc>
                          <a:spcPct val="107000"/>
                        </a:lnSpc>
                        <a:spcAft>
                          <a:spcPts val="0"/>
                        </a:spcAft>
                      </a:pPr>
                      <a:r>
                        <a:rPr lang="en-GB" sz="1400" kern="1200" dirty="0">
                          <a:solidFill>
                            <a:srgbClr val="000000"/>
                          </a:solidFill>
                          <a:latin typeface="+mn-lt"/>
                          <a:ea typeface="Times New Roman"/>
                          <a:cs typeface="Mangal"/>
                        </a:rPr>
                        <a:t>Algorithm, Map </a:t>
                      </a:r>
                      <a:r>
                        <a:rPr lang="en-GB" sz="1400" kern="1200" dirty="0" smtClean="0">
                          <a:solidFill>
                            <a:srgbClr val="000000"/>
                          </a:solidFill>
                          <a:latin typeface="+mn-lt"/>
                          <a:ea typeface="Times New Roman"/>
                          <a:cs typeface="Mangal"/>
                        </a:rPr>
                        <a:t>reduce and </a:t>
                      </a:r>
                      <a:r>
                        <a:rPr lang="en-GB" sz="1400" kern="1200" dirty="0">
                          <a:solidFill>
                            <a:srgbClr val="000000"/>
                          </a:solidFill>
                          <a:latin typeface="+mn-lt"/>
                          <a:ea typeface="Times New Roman"/>
                          <a:cs typeface="Mangal"/>
                        </a:rPr>
                        <a:t>HDFS. </a:t>
                      </a:r>
                      <a:endParaRPr lang="en-US" sz="1400" dirty="0">
                        <a:latin typeface="+mn-lt"/>
                        <a:ea typeface="Calibri"/>
                        <a:cs typeface="Mangal"/>
                      </a:endParaRPr>
                    </a:p>
                  </a:txBody>
                  <a:tcPr/>
                </a:tc>
                <a:tc>
                  <a:txBody>
                    <a:bodyPr/>
                    <a:lstStyle/>
                    <a:p>
                      <a:pPr algn="just">
                        <a:lnSpc>
                          <a:spcPct val="107000"/>
                        </a:lnSpc>
                        <a:spcAft>
                          <a:spcPts val="0"/>
                        </a:spcAft>
                      </a:pPr>
                      <a:r>
                        <a:rPr lang="en-GB" sz="1400" kern="1200" dirty="0">
                          <a:solidFill>
                            <a:srgbClr val="000000"/>
                          </a:solidFill>
                          <a:latin typeface="+mn-lt"/>
                          <a:ea typeface="Times New Roman"/>
                          <a:cs typeface="Mangal"/>
                        </a:rPr>
                        <a:t>They have used </a:t>
                      </a:r>
                      <a:r>
                        <a:rPr lang="en-GB" sz="1400" kern="1200" dirty="0" err="1">
                          <a:solidFill>
                            <a:srgbClr val="000000"/>
                          </a:solidFill>
                          <a:latin typeface="+mn-lt"/>
                          <a:ea typeface="Times New Roman"/>
                          <a:cs typeface="Mangal"/>
                        </a:rPr>
                        <a:t>Mapreduce</a:t>
                      </a:r>
                      <a:r>
                        <a:rPr lang="en-GB" sz="1400" kern="1200" dirty="0">
                          <a:solidFill>
                            <a:srgbClr val="000000"/>
                          </a:solidFill>
                          <a:latin typeface="+mn-lt"/>
                          <a:ea typeface="Times New Roman"/>
                          <a:cs typeface="Mangal"/>
                        </a:rPr>
                        <a:t> </a:t>
                      </a:r>
                      <a:r>
                        <a:rPr lang="en-GB" sz="1400" kern="1200" dirty="0" smtClean="0">
                          <a:solidFill>
                            <a:srgbClr val="000000"/>
                          </a:solidFill>
                          <a:latin typeface="+mn-lt"/>
                          <a:ea typeface="Times New Roman"/>
                          <a:cs typeface="Mangal"/>
                        </a:rPr>
                        <a:t>technique for </a:t>
                      </a:r>
                      <a:r>
                        <a:rPr lang="en-GB" sz="1400" kern="1200" dirty="0">
                          <a:solidFill>
                            <a:srgbClr val="000000"/>
                          </a:solidFill>
                          <a:latin typeface="+mn-lt"/>
                          <a:ea typeface="Times New Roman"/>
                          <a:cs typeface="Mangal"/>
                        </a:rPr>
                        <a:t>parallel deduplication framework</a:t>
                      </a:r>
                      <a:r>
                        <a:rPr lang="en-GB" sz="1400" kern="1200" dirty="0" smtClean="0">
                          <a:solidFill>
                            <a:srgbClr val="000000"/>
                          </a:solidFill>
                          <a:latin typeface="+mn-lt"/>
                          <a:ea typeface="Times New Roman"/>
                          <a:cs typeface="Mangal"/>
                        </a:rPr>
                        <a:t>. Index </a:t>
                      </a:r>
                      <a:r>
                        <a:rPr lang="en-GB" sz="1400" kern="1200" dirty="0">
                          <a:solidFill>
                            <a:srgbClr val="000000"/>
                          </a:solidFill>
                          <a:latin typeface="+mn-lt"/>
                          <a:ea typeface="Times New Roman"/>
                          <a:cs typeface="Mangal"/>
                        </a:rPr>
                        <a:t>table is distributed in </a:t>
                      </a:r>
                      <a:r>
                        <a:rPr lang="en-GB" sz="1400" kern="1200" dirty="0" smtClean="0">
                          <a:solidFill>
                            <a:srgbClr val="000000"/>
                          </a:solidFill>
                          <a:latin typeface="+mn-lt"/>
                          <a:ea typeface="Times New Roman"/>
                          <a:cs typeface="Mangal"/>
                        </a:rPr>
                        <a:t>each node </a:t>
                      </a:r>
                      <a:r>
                        <a:rPr lang="en-GB" sz="1400" kern="1200" dirty="0">
                          <a:solidFill>
                            <a:srgbClr val="000000"/>
                          </a:solidFill>
                          <a:latin typeface="+mn-lt"/>
                          <a:ea typeface="Times New Roman"/>
                          <a:cs typeface="Mangal"/>
                        </a:rPr>
                        <a:t>which is stored in </a:t>
                      </a:r>
                      <a:r>
                        <a:rPr lang="en-GB" sz="1400" kern="1200" dirty="0" smtClean="0">
                          <a:solidFill>
                            <a:srgbClr val="000000"/>
                          </a:solidFill>
                          <a:latin typeface="+mn-lt"/>
                          <a:ea typeface="Times New Roman"/>
                          <a:cs typeface="Mangal"/>
                        </a:rPr>
                        <a:t>light weight local </a:t>
                      </a:r>
                      <a:r>
                        <a:rPr lang="en-GB" sz="1400" kern="1200" dirty="0">
                          <a:solidFill>
                            <a:srgbClr val="000000"/>
                          </a:solidFill>
                          <a:latin typeface="+mn-lt"/>
                          <a:ea typeface="Times New Roman"/>
                          <a:cs typeface="Mangal"/>
                        </a:rPr>
                        <a:t>MySQL databases. </a:t>
                      </a:r>
                      <a:endParaRPr lang="en-US" sz="1400" dirty="0">
                        <a:latin typeface="+mn-lt"/>
                        <a:ea typeface="Calibri"/>
                        <a:cs typeface="Mangal"/>
                      </a:endParaRPr>
                    </a:p>
                  </a:txBody>
                  <a:tcPr/>
                </a:tc>
                <a:extLst>
                  <a:ext uri="{0D108BD9-81ED-4DB2-BD59-A6C34878D82A}">
                    <a16:rowId xmlns:a16="http://schemas.microsoft.com/office/drawing/2014/main" val="10001"/>
                  </a:ext>
                </a:extLst>
              </a:tr>
              <a:tr h="1269062">
                <a:tc rowSpan="2">
                  <a:txBody>
                    <a:bodyPr/>
                    <a:lstStyle/>
                    <a:p>
                      <a:pPr algn="ctr">
                        <a:lnSpc>
                          <a:spcPct val="107000"/>
                        </a:lnSpc>
                        <a:spcAft>
                          <a:spcPts val="0"/>
                        </a:spcAft>
                      </a:pPr>
                      <a:r>
                        <a:rPr lang="en-GB" sz="1400" kern="1200">
                          <a:solidFill>
                            <a:srgbClr val="000000"/>
                          </a:solidFill>
                          <a:latin typeface="+mn-lt"/>
                          <a:ea typeface="Times New Roman"/>
                          <a:cs typeface="Mangal"/>
                        </a:rPr>
                        <a:t>2 </a:t>
                      </a:r>
                      <a:endParaRPr lang="en-US" sz="1400">
                        <a:latin typeface="+mn-lt"/>
                        <a:ea typeface="Calibri"/>
                        <a:cs typeface="Mangal"/>
                      </a:endParaRPr>
                    </a:p>
                  </a:txBody>
                  <a:tcPr/>
                </a:tc>
                <a:tc rowSpan="2">
                  <a:txBody>
                    <a:bodyPr/>
                    <a:lstStyle/>
                    <a:p>
                      <a:pPr algn="just">
                        <a:lnSpc>
                          <a:spcPct val="107000"/>
                        </a:lnSpc>
                        <a:spcAft>
                          <a:spcPts val="0"/>
                        </a:spcAft>
                      </a:pPr>
                      <a:r>
                        <a:rPr lang="en-GB" sz="1400" kern="1200">
                          <a:solidFill>
                            <a:srgbClr val="000000"/>
                          </a:solidFill>
                          <a:latin typeface="+mn-lt"/>
                          <a:ea typeface="Times New Roman"/>
                          <a:cs typeface="Mangal"/>
                        </a:rPr>
                        <a:t>Bucket Based</a:t>
                      </a:r>
                      <a:endParaRPr lang="en-US" sz="1400">
                        <a:latin typeface="+mn-lt"/>
                        <a:ea typeface="Calibri"/>
                        <a:cs typeface="Mangal"/>
                      </a:endParaRPr>
                    </a:p>
                    <a:p>
                      <a:pPr algn="just">
                        <a:lnSpc>
                          <a:spcPct val="107000"/>
                        </a:lnSpc>
                        <a:spcAft>
                          <a:spcPts val="0"/>
                        </a:spcAft>
                      </a:pPr>
                      <a:r>
                        <a:rPr lang="en-GB" sz="1400" kern="1200">
                          <a:solidFill>
                            <a:srgbClr val="000000"/>
                          </a:solidFill>
                          <a:latin typeface="+mn-lt"/>
                          <a:ea typeface="Times New Roman"/>
                          <a:cs typeface="Mangal"/>
                        </a:rPr>
                        <a:t>Data</a:t>
                      </a:r>
                      <a:endParaRPr lang="en-US" sz="1400">
                        <a:latin typeface="+mn-lt"/>
                        <a:ea typeface="Calibri"/>
                        <a:cs typeface="Mangal"/>
                      </a:endParaRPr>
                    </a:p>
                    <a:p>
                      <a:pPr algn="just">
                        <a:lnSpc>
                          <a:spcPct val="107000"/>
                        </a:lnSpc>
                        <a:spcAft>
                          <a:spcPts val="0"/>
                        </a:spcAft>
                      </a:pPr>
                      <a:r>
                        <a:rPr lang="en-GB" sz="1400" kern="1200">
                          <a:solidFill>
                            <a:srgbClr val="000000"/>
                          </a:solidFill>
                          <a:latin typeface="+mn-lt"/>
                          <a:ea typeface="Times New Roman"/>
                          <a:cs typeface="Mangal"/>
                        </a:rPr>
                        <a:t>Deduplication</a:t>
                      </a:r>
                      <a:endParaRPr lang="en-US" sz="1400">
                        <a:latin typeface="+mn-lt"/>
                        <a:ea typeface="Calibri"/>
                        <a:cs typeface="Mangal"/>
                      </a:endParaRPr>
                    </a:p>
                    <a:p>
                      <a:pPr algn="just">
                        <a:lnSpc>
                          <a:spcPct val="107000"/>
                        </a:lnSpc>
                        <a:spcAft>
                          <a:spcPts val="0"/>
                        </a:spcAft>
                      </a:pPr>
                      <a:r>
                        <a:rPr lang="en-GB" sz="1400" kern="1200">
                          <a:solidFill>
                            <a:srgbClr val="000000"/>
                          </a:solidFill>
                          <a:latin typeface="+mn-lt"/>
                          <a:ea typeface="Times New Roman"/>
                          <a:cs typeface="Mangal"/>
                        </a:rPr>
                        <a:t>Technique for</a:t>
                      </a:r>
                      <a:endParaRPr lang="en-US" sz="1400">
                        <a:latin typeface="+mn-lt"/>
                        <a:ea typeface="Calibri"/>
                        <a:cs typeface="Mangal"/>
                      </a:endParaRPr>
                    </a:p>
                    <a:p>
                      <a:pPr algn="just">
                        <a:lnSpc>
                          <a:spcPct val="107000"/>
                        </a:lnSpc>
                        <a:spcAft>
                          <a:spcPts val="0"/>
                        </a:spcAft>
                      </a:pPr>
                      <a:r>
                        <a:rPr lang="en-GB" sz="1400" kern="1200">
                          <a:solidFill>
                            <a:srgbClr val="000000"/>
                          </a:solidFill>
                          <a:latin typeface="+mn-lt"/>
                          <a:ea typeface="Times New Roman"/>
                          <a:cs typeface="Mangal"/>
                        </a:rPr>
                        <a:t>Big Data</a:t>
                      </a:r>
                      <a:endParaRPr lang="en-US" sz="1400">
                        <a:latin typeface="+mn-lt"/>
                        <a:ea typeface="Calibri"/>
                        <a:cs typeface="Mangal"/>
                      </a:endParaRPr>
                    </a:p>
                    <a:p>
                      <a:pPr algn="just">
                        <a:lnSpc>
                          <a:spcPct val="107000"/>
                        </a:lnSpc>
                        <a:spcAft>
                          <a:spcPts val="0"/>
                        </a:spcAft>
                      </a:pPr>
                      <a:r>
                        <a:rPr lang="en-GB" sz="1400" kern="1200">
                          <a:solidFill>
                            <a:srgbClr val="000000"/>
                          </a:solidFill>
                          <a:latin typeface="+mn-lt"/>
                          <a:ea typeface="Times New Roman"/>
                          <a:cs typeface="Mangal"/>
                        </a:rPr>
                        <a:t>Storage System </a:t>
                      </a:r>
                      <a:endParaRPr lang="en-US" sz="1400">
                        <a:latin typeface="+mn-lt"/>
                        <a:ea typeface="Calibri"/>
                        <a:cs typeface="Mangal"/>
                      </a:endParaRPr>
                    </a:p>
                  </a:txBody>
                  <a:tcPr/>
                </a:tc>
                <a:tc rowSpan="2">
                  <a:txBody>
                    <a:bodyPr/>
                    <a:lstStyle/>
                    <a:p>
                      <a:pPr algn="just">
                        <a:lnSpc>
                          <a:spcPct val="107000"/>
                        </a:lnSpc>
                        <a:spcAft>
                          <a:spcPts val="0"/>
                        </a:spcAft>
                      </a:pPr>
                      <a:r>
                        <a:rPr lang="fi-FI" sz="1400" kern="1200">
                          <a:solidFill>
                            <a:srgbClr val="000000"/>
                          </a:solidFill>
                          <a:latin typeface="+mn-lt"/>
                          <a:ea typeface="Times New Roman"/>
                          <a:cs typeface="Mangal"/>
                        </a:rPr>
                        <a:t>Naresh Kumar, Rahul Rawat,S. C. Jain</a:t>
                      </a:r>
                      <a:endParaRPr lang="en-US" sz="1400">
                        <a:latin typeface="+mn-lt"/>
                        <a:ea typeface="Calibri"/>
                        <a:cs typeface="Mangal"/>
                      </a:endParaRPr>
                    </a:p>
                  </a:txBody>
                  <a:tcPr/>
                </a:tc>
                <a:tc>
                  <a:txBody>
                    <a:bodyPr/>
                    <a:lstStyle/>
                    <a:p>
                      <a:pPr algn="just">
                        <a:lnSpc>
                          <a:spcPct val="107000"/>
                        </a:lnSpc>
                        <a:spcAft>
                          <a:spcPts val="0"/>
                        </a:spcAft>
                      </a:pPr>
                      <a:r>
                        <a:rPr lang="en-GB" sz="1400" kern="1200" dirty="0">
                          <a:solidFill>
                            <a:srgbClr val="000000"/>
                          </a:solidFill>
                          <a:latin typeface="+mn-lt"/>
                          <a:ea typeface="Times New Roman"/>
                          <a:cs typeface="Mangal"/>
                        </a:rPr>
                        <a:t>Fixed Size blocking</a:t>
                      </a:r>
                      <a:endParaRPr lang="en-US" sz="1400" dirty="0">
                        <a:latin typeface="+mn-lt"/>
                        <a:ea typeface="Calibri"/>
                        <a:cs typeface="Mangal"/>
                      </a:endParaRPr>
                    </a:p>
                    <a:p>
                      <a:pPr algn="just">
                        <a:lnSpc>
                          <a:spcPct val="107000"/>
                        </a:lnSpc>
                        <a:spcAft>
                          <a:spcPts val="0"/>
                        </a:spcAft>
                      </a:pPr>
                      <a:r>
                        <a:rPr lang="en-GB" sz="1400" kern="1200" dirty="0">
                          <a:solidFill>
                            <a:srgbClr val="000000"/>
                          </a:solidFill>
                          <a:latin typeface="+mn-lt"/>
                          <a:ea typeface="Times New Roman"/>
                          <a:cs typeface="Mangal"/>
                        </a:rPr>
                        <a:t>Algorithm, Bucket based technique </a:t>
                      </a:r>
                      <a:endParaRPr lang="en-US" sz="1400" dirty="0">
                        <a:latin typeface="+mn-lt"/>
                        <a:ea typeface="Calibri"/>
                        <a:cs typeface="Mangal"/>
                      </a:endParaRPr>
                    </a:p>
                  </a:txBody>
                  <a:tcPr/>
                </a:tc>
                <a:tc>
                  <a:txBody>
                    <a:bodyPr/>
                    <a:lstStyle/>
                    <a:p>
                      <a:pPr algn="just">
                        <a:lnSpc>
                          <a:spcPct val="107000"/>
                        </a:lnSpc>
                        <a:spcAft>
                          <a:spcPts val="0"/>
                        </a:spcAft>
                      </a:pPr>
                      <a:r>
                        <a:rPr lang="en-GB" sz="1400" kern="1200" dirty="0">
                          <a:solidFill>
                            <a:srgbClr val="000000"/>
                          </a:solidFill>
                          <a:latin typeface="+mn-lt"/>
                          <a:ea typeface="Times New Roman"/>
                          <a:cs typeface="Mangal"/>
                        </a:rPr>
                        <a:t>Buckets are used to store the </a:t>
                      </a:r>
                      <a:r>
                        <a:rPr lang="en-GB" sz="1400" kern="1200" dirty="0" err="1">
                          <a:solidFill>
                            <a:srgbClr val="000000"/>
                          </a:solidFill>
                          <a:latin typeface="+mn-lt"/>
                          <a:ea typeface="Times New Roman"/>
                          <a:cs typeface="Mangal"/>
                        </a:rPr>
                        <a:t>Hashvalue</a:t>
                      </a:r>
                      <a:r>
                        <a:rPr lang="en-GB" sz="1400" kern="1200" dirty="0">
                          <a:solidFill>
                            <a:srgbClr val="000000"/>
                          </a:solidFill>
                          <a:latin typeface="+mn-lt"/>
                          <a:ea typeface="Times New Roman"/>
                          <a:cs typeface="Mangal"/>
                        </a:rPr>
                        <a:t> of blocks. Map </a:t>
                      </a:r>
                      <a:r>
                        <a:rPr lang="en-GB" sz="1400" kern="1200" dirty="0" smtClean="0">
                          <a:solidFill>
                            <a:srgbClr val="000000"/>
                          </a:solidFill>
                          <a:latin typeface="+mn-lt"/>
                          <a:ea typeface="Times New Roman"/>
                          <a:cs typeface="Mangal"/>
                        </a:rPr>
                        <a:t>reduce technique </a:t>
                      </a:r>
                      <a:r>
                        <a:rPr lang="en-GB" sz="1400" kern="1200" dirty="0">
                          <a:solidFill>
                            <a:srgbClr val="000000"/>
                          </a:solidFill>
                          <a:latin typeface="+mn-lt"/>
                          <a:ea typeface="Times New Roman"/>
                          <a:cs typeface="Mangal"/>
                        </a:rPr>
                        <a:t>applied to compare </a:t>
                      </a:r>
                      <a:r>
                        <a:rPr lang="en-GB" sz="1400" kern="1200" dirty="0" smtClean="0">
                          <a:solidFill>
                            <a:srgbClr val="000000"/>
                          </a:solidFill>
                          <a:latin typeface="+mn-lt"/>
                          <a:ea typeface="Times New Roman"/>
                          <a:cs typeface="Mangal"/>
                        </a:rPr>
                        <a:t>hashes stored </a:t>
                      </a:r>
                      <a:r>
                        <a:rPr lang="en-GB" sz="1400" kern="1200" dirty="0">
                          <a:solidFill>
                            <a:srgbClr val="000000"/>
                          </a:solidFill>
                          <a:latin typeface="+mn-lt"/>
                          <a:ea typeface="Times New Roman"/>
                          <a:cs typeface="Mangal"/>
                        </a:rPr>
                        <a:t>in bucket with incoming </a:t>
                      </a:r>
                      <a:r>
                        <a:rPr lang="en-GB" sz="1400" kern="1200" dirty="0" smtClean="0">
                          <a:solidFill>
                            <a:srgbClr val="000000"/>
                          </a:solidFill>
                          <a:latin typeface="+mn-lt"/>
                          <a:ea typeface="Times New Roman"/>
                          <a:cs typeface="Mangal"/>
                        </a:rPr>
                        <a:t>hash of </a:t>
                      </a:r>
                      <a:r>
                        <a:rPr lang="en-GB" sz="1400" kern="1200" dirty="0">
                          <a:solidFill>
                            <a:srgbClr val="000000"/>
                          </a:solidFill>
                          <a:latin typeface="+mn-lt"/>
                          <a:ea typeface="Times New Roman"/>
                          <a:cs typeface="Mangal"/>
                        </a:rPr>
                        <a:t>block. </a:t>
                      </a:r>
                      <a:endParaRPr lang="en-US" sz="1400" dirty="0">
                        <a:latin typeface="+mn-lt"/>
                        <a:ea typeface="Calibri"/>
                        <a:cs typeface="Mangal"/>
                      </a:endParaRPr>
                    </a:p>
                  </a:txBody>
                  <a:tcPr/>
                </a:tc>
                <a:extLst>
                  <a:ext uri="{0D108BD9-81ED-4DB2-BD59-A6C34878D82A}">
                    <a16:rowId xmlns:a16="http://schemas.microsoft.com/office/drawing/2014/main" val="10002"/>
                  </a:ext>
                </a:extLst>
              </a:tr>
              <a:tr h="1269062">
                <a:tc vMerge="1">
                  <a:txBody>
                    <a:bodyPr/>
                    <a:lstStyle/>
                    <a:p>
                      <a:endParaRPr lang="en-GB"/>
                    </a:p>
                  </a:txBody>
                  <a:tcPr/>
                </a:tc>
                <a:tc vMerge="1">
                  <a:txBody>
                    <a:bodyPr/>
                    <a:lstStyle/>
                    <a:p>
                      <a:endParaRPr lang="en-GB"/>
                    </a:p>
                  </a:txBody>
                  <a:tcPr/>
                </a:tc>
                <a:tc vMerge="1">
                  <a:txBody>
                    <a:bodyPr/>
                    <a:lstStyle/>
                    <a:p>
                      <a:endParaRPr lang="en-GB"/>
                    </a:p>
                  </a:txBody>
                  <a:tcPr/>
                </a:tc>
                <a:tc gridSpan="2">
                  <a:txBody>
                    <a:bodyPr/>
                    <a:lstStyle/>
                    <a:p>
                      <a:pPr marL="285750" indent="-285750" algn="just">
                        <a:lnSpc>
                          <a:spcPct val="107000"/>
                        </a:lnSpc>
                        <a:spcAft>
                          <a:spcPts val="0"/>
                        </a:spcAft>
                        <a:buFont typeface="Arial" panose="020B0604020202020204" pitchFamily="34" charset="0"/>
                        <a:buChar char="•"/>
                      </a:pPr>
                      <a:r>
                        <a:rPr lang="en-US" sz="1400" dirty="0" smtClean="0">
                          <a:latin typeface="+mn-lt"/>
                          <a:ea typeface="Calibri"/>
                          <a:cs typeface="Mangal"/>
                        </a:rPr>
                        <a:t>Variable</a:t>
                      </a:r>
                      <a:r>
                        <a:rPr lang="en-US" sz="1400" baseline="0" dirty="0" smtClean="0">
                          <a:latin typeface="+mn-lt"/>
                          <a:ea typeface="Calibri"/>
                          <a:cs typeface="Mangal"/>
                        </a:rPr>
                        <a:t> size blocking / Sentence level blocking</a:t>
                      </a:r>
                      <a:endParaRPr lang="en-US" sz="1400" dirty="0">
                        <a:latin typeface="+mn-lt"/>
                        <a:ea typeface="Calibri"/>
                        <a:cs typeface="Mangal"/>
                      </a:endParaRPr>
                    </a:p>
                    <a:p>
                      <a:pPr marL="285750" indent="-285750" algn="just">
                        <a:buFont typeface="Arial" panose="020B0604020202020204" pitchFamily="34" charset="0"/>
                        <a:buChar char="•"/>
                      </a:pPr>
                      <a:r>
                        <a:rPr lang="en-GB" sz="1400" kern="1200" dirty="0" smtClean="0">
                          <a:solidFill>
                            <a:srgbClr val="000000"/>
                          </a:solidFill>
                          <a:latin typeface="+mn-lt"/>
                          <a:ea typeface="Times New Roman"/>
                          <a:cs typeface="Mangal"/>
                        </a:rPr>
                        <a:t>Partitioning of data in clusters stored in persistent storage &amp; every cluster will satisfy certain characteristic</a:t>
                      </a:r>
                      <a:r>
                        <a:rPr lang="en-GB" sz="1400" kern="1200" baseline="0" dirty="0" smtClean="0">
                          <a:solidFill>
                            <a:srgbClr val="000000"/>
                          </a:solidFill>
                          <a:latin typeface="+mn-lt"/>
                          <a:ea typeface="Times New Roman"/>
                          <a:cs typeface="Mangal"/>
                        </a:rPr>
                        <a:t> property unique &amp; independent</a:t>
                      </a:r>
                      <a:r>
                        <a:rPr lang="en-GB" sz="1400" kern="1200" dirty="0" smtClean="0">
                          <a:solidFill>
                            <a:srgbClr val="000000"/>
                          </a:solidFill>
                          <a:latin typeface="+mn-lt"/>
                          <a:ea typeface="Times New Roman"/>
                          <a:cs typeface="Mangal"/>
                        </a:rPr>
                        <a:t>;</a:t>
                      </a:r>
                      <a:r>
                        <a:rPr lang="en-GB" sz="1400" kern="1200" baseline="0" dirty="0" smtClean="0">
                          <a:solidFill>
                            <a:srgbClr val="000000"/>
                          </a:solidFill>
                          <a:latin typeface="+mn-lt"/>
                          <a:ea typeface="Times New Roman"/>
                          <a:cs typeface="Mangal"/>
                        </a:rPr>
                        <a:t> </a:t>
                      </a:r>
                      <a:r>
                        <a:rPr lang="en-GB" sz="1400" kern="1200" dirty="0" smtClean="0">
                          <a:solidFill>
                            <a:srgbClr val="000000"/>
                          </a:solidFill>
                          <a:latin typeface="+mn-lt"/>
                          <a:ea typeface="Times New Roman"/>
                          <a:cs typeface="Mangal"/>
                        </a:rPr>
                        <a:t>test cypher text will be classified accordingly</a:t>
                      </a:r>
                      <a:r>
                        <a:rPr lang="en-GB" sz="1400" kern="1200" baseline="0" dirty="0" smtClean="0">
                          <a:solidFill>
                            <a:srgbClr val="000000"/>
                          </a:solidFill>
                          <a:latin typeface="+mn-lt"/>
                          <a:ea typeface="Times New Roman"/>
                          <a:cs typeface="Mangal"/>
                        </a:rPr>
                        <a:t> </a:t>
                      </a:r>
                      <a:r>
                        <a:rPr lang="en-GB" sz="1400" kern="1200" dirty="0" smtClean="0">
                          <a:solidFill>
                            <a:srgbClr val="000000"/>
                          </a:solidFill>
                          <a:latin typeface="+mn-lt"/>
                          <a:ea typeface="Times New Roman"/>
                          <a:cs typeface="Mangal"/>
                        </a:rPr>
                        <a:t>the function satisfies.</a:t>
                      </a:r>
                      <a:endParaRPr lang="en-IN" sz="1400" kern="1200" dirty="0">
                        <a:solidFill>
                          <a:srgbClr val="000000"/>
                        </a:solidFill>
                        <a:latin typeface="+mn-lt"/>
                        <a:ea typeface="Times New Roman"/>
                        <a:cs typeface="Mangal"/>
                      </a:endParaRPr>
                    </a:p>
                  </a:txBody>
                  <a:tcPr/>
                </a:tc>
                <a:tc hMerge="1">
                  <a:txBody>
                    <a:bodyPr/>
                    <a:lstStyle/>
                    <a:p>
                      <a:pPr algn="just"/>
                      <a:endParaRPr lang="en-IN" sz="1400" kern="1200" dirty="0">
                        <a:solidFill>
                          <a:srgbClr val="000000"/>
                        </a:solidFill>
                        <a:latin typeface="+mn-lt"/>
                        <a:ea typeface="Times New Roman"/>
                        <a:cs typeface="Mangal"/>
                      </a:endParaRPr>
                    </a:p>
                  </a:txBody>
                  <a:tcPr/>
                </a:tc>
                <a:extLst>
                  <a:ext uri="{0D108BD9-81ED-4DB2-BD59-A6C34878D82A}">
                    <a16:rowId xmlns:a16="http://schemas.microsoft.com/office/drawing/2014/main" val="2310557200"/>
                  </a:ext>
                </a:extLst>
              </a:tr>
            </a:tbl>
          </a:graphicData>
        </a:graphic>
      </p:graphicFrame>
      <p:sp>
        <p:nvSpPr>
          <p:cNvPr id="11"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27203743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4418D7A-238F-4CB1-B36A-CBEE7D58A9BB}" type="slidenum">
              <a:rPr lang="en-US" altLang="en-US" smtClean="0"/>
              <a:pPr>
                <a:defRPr/>
              </a:pPr>
              <a:t>7</a:t>
            </a:fld>
            <a:endParaRPr lang="en-US" altLang="en-US"/>
          </a:p>
        </p:txBody>
      </p:sp>
      <p:graphicFrame>
        <p:nvGraphicFramePr>
          <p:cNvPr id="7" name="Table 6"/>
          <p:cNvGraphicFramePr>
            <a:graphicFrameLocks noGrp="1"/>
          </p:cNvGraphicFramePr>
          <p:nvPr>
            <p:extLst/>
          </p:nvPr>
        </p:nvGraphicFramePr>
        <p:xfrm>
          <a:off x="428596" y="1285860"/>
          <a:ext cx="8358246" cy="3525556"/>
        </p:xfrm>
        <a:graphic>
          <a:graphicData uri="http://schemas.openxmlformats.org/drawingml/2006/table">
            <a:tbl>
              <a:tblPr firstRow="1" bandRow="1">
                <a:tableStyleId>{5940675A-B579-460E-94D1-54222C63F5DA}</a:tableStyleId>
              </a:tblPr>
              <a:tblGrid>
                <a:gridCol w="419693">
                  <a:extLst>
                    <a:ext uri="{9D8B030D-6E8A-4147-A177-3AD203B41FA5}">
                      <a16:colId xmlns:a16="http://schemas.microsoft.com/office/drawing/2014/main" val="20000"/>
                    </a:ext>
                  </a:extLst>
                </a:gridCol>
                <a:gridCol w="1426955">
                  <a:extLst>
                    <a:ext uri="{9D8B030D-6E8A-4147-A177-3AD203B41FA5}">
                      <a16:colId xmlns:a16="http://schemas.microsoft.com/office/drawing/2014/main" val="20001"/>
                    </a:ext>
                  </a:extLst>
                </a:gridCol>
                <a:gridCol w="1194348">
                  <a:extLst>
                    <a:ext uri="{9D8B030D-6E8A-4147-A177-3AD203B41FA5}">
                      <a16:colId xmlns:a16="http://schemas.microsoft.com/office/drawing/2014/main" val="20002"/>
                    </a:ext>
                  </a:extLst>
                </a:gridCol>
                <a:gridCol w="1566575">
                  <a:extLst>
                    <a:ext uri="{9D8B030D-6E8A-4147-A177-3AD203B41FA5}">
                      <a16:colId xmlns:a16="http://schemas.microsoft.com/office/drawing/2014/main" val="20003"/>
                    </a:ext>
                  </a:extLst>
                </a:gridCol>
                <a:gridCol w="3750675">
                  <a:extLst>
                    <a:ext uri="{9D8B030D-6E8A-4147-A177-3AD203B41FA5}">
                      <a16:colId xmlns:a16="http://schemas.microsoft.com/office/drawing/2014/main" val="20004"/>
                    </a:ext>
                  </a:extLst>
                </a:gridCol>
              </a:tblGrid>
              <a:tr h="2008286">
                <a:tc>
                  <a:txBody>
                    <a:bodyPr/>
                    <a:lstStyle/>
                    <a:p>
                      <a:pPr algn="ctr">
                        <a:lnSpc>
                          <a:spcPct val="107000"/>
                        </a:lnSpc>
                        <a:spcAft>
                          <a:spcPts val="0"/>
                        </a:spcAft>
                      </a:pPr>
                      <a:r>
                        <a:rPr lang="en-GB" sz="1400" kern="1200" dirty="0">
                          <a:solidFill>
                            <a:srgbClr val="000000"/>
                          </a:solidFill>
                          <a:latin typeface="+mn-lt"/>
                          <a:ea typeface="Times New Roman"/>
                          <a:cs typeface="Mangal"/>
                        </a:rPr>
                        <a:t>3</a:t>
                      </a:r>
                      <a:endParaRPr lang="en-US" sz="1400" dirty="0">
                        <a:latin typeface="+mn-lt"/>
                        <a:ea typeface="Calibri"/>
                        <a:cs typeface="Mangal"/>
                      </a:endParaRPr>
                    </a:p>
                  </a:txBody>
                  <a:tcPr/>
                </a:tc>
                <a:tc>
                  <a:txBody>
                    <a:bodyPr/>
                    <a:lstStyle/>
                    <a:p>
                      <a:pPr marL="0" algn="just" defTabSz="914400" rtl="0" eaLnBrk="1" latinLnBrk="0" hangingPunct="1">
                        <a:lnSpc>
                          <a:spcPct val="107000"/>
                        </a:lnSpc>
                        <a:spcAft>
                          <a:spcPts val="0"/>
                        </a:spcAft>
                      </a:pPr>
                      <a:r>
                        <a:rPr lang="en-US" sz="1400" kern="1200" dirty="0" smtClean="0">
                          <a:solidFill>
                            <a:srgbClr val="000000"/>
                          </a:solidFill>
                          <a:latin typeface="+mn-lt"/>
                          <a:ea typeface="Times New Roman"/>
                          <a:cs typeface="Mangal"/>
                        </a:rPr>
                        <a:t>A Study on Data Deduplication Techniques for Optimized Storage</a:t>
                      </a:r>
                      <a:endParaRPr lang="en-US" sz="1400" kern="1200" dirty="0">
                        <a:solidFill>
                          <a:srgbClr val="000000"/>
                        </a:solidFill>
                        <a:latin typeface="+mn-lt"/>
                        <a:ea typeface="Times New Roman"/>
                        <a:cs typeface="Mangal"/>
                      </a:endParaRPr>
                    </a:p>
                  </a:txBody>
                  <a:tcPr/>
                </a:tc>
                <a:tc>
                  <a:txBody>
                    <a:bodyPr/>
                    <a:lstStyle/>
                    <a:p>
                      <a:pPr marL="0" algn="just" defTabSz="914400" rtl="0" eaLnBrk="1" latinLnBrk="0" hangingPunct="1">
                        <a:lnSpc>
                          <a:spcPct val="107000"/>
                        </a:lnSpc>
                        <a:spcAft>
                          <a:spcPts val="0"/>
                        </a:spcAft>
                      </a:pPr>
                      <a:r>
                        <a:rPr lang="en-US" sz="1400" kern="1200" dirty="0" smtClean="0">
                          <a:solidFill>
                            <a:srgbClr val="000000"/>
                          </a:solidFill>
                          <a:latin typeface="+mn-lt"/>
                          <a:ea typeface="Times New Roman"/>
                          <a:cs typeface="Mangal"/>
                        </a:rPr>
                        <a:t>E. </a:t>
                      </a:r>
                      <a:r>
                        <a:rPr lang="en-US" sz="1400" kern="1200" dirty="0" err="1" smtClean="0">
                          <a:solidFill>
                            <a:srgbClr val="000000"/>
                          </a:solidFill>
                          <a:latin typeface="+mn-lt"/>
                          <a:ea typeface="Times New Roman"/>
                          <a:cs typeface="Mangal"/>
                        </a:rPr>
                        <a:t>Manogar</a:t>
                      </a:r>
                      <a:r>
                        <a:rPr lang="en-US" sz="1400" kern="1200" dirty="0" smtClean="0">
                          <a:solidFill>
                            <a:srgbClr val="000000"/>
                          </a:solidFill>
                          <a:latin typeface="+mn-lt"/>
                          <a:ea typeface="Times New Roman"/>
                          <a:cs typeface="Mangal"/>
                        </a:rPr>
                        <a:t>, S. </a:t>
                      </a:r>
                      <a:r>
                        <a:rPr lang="en-US" sz="1400" kern="1200" dirty="0" err="1" smtClean="0">
                          <a:solidFill>
                            <a:srgbClr val="000000"/>
                          </a:solidFill>
                          <a:latin typeface="+mn-lt"/>
                          <a:ea typeface="Times New Roman"/>
                          <a:cs typeface="Mangal"/>
                        </a:rPr>
                        <a:t>Abirami</a:t>
                      </a:r>
                      <a:endParaRPr lang="en-US" sz="1400" kern="1200" dirty="0">
                        <a:solidFill>
                          <a:srgbClr val="000000"/>
                        </a:solidFill>
                        <a:latin typeface="+mn-lt"/>
                        <a:ea typeface="Times New Roman"/>
                        <a:cs typeface="Mangal"/>
                      </a:endParaRPr>
                    </a:p>
                  </a:txBody>
                  <a:tcPr/>
                </a:tc>
                <a:tc>
                  <a:txBody>
                    <a:bodyPr/>
                    <a:lstStyle/>
                    <a:p>
                      <a:pPr marL="0" algn="just" defTabSz="914400" rtl="0" eaLnBrk="1" latinLnBrk="0" hangingPunct="1">
                        <a:lnSpc>
                          <a:spcPct val="107000"/>
                        </a:lnSpc>
                        <a:spcAft>
                          <a:spcPts val="0"/>
                        </a:spcAft>
                      </a:pPr>
                      <a:r>
                        <a:rPr lang="en-US" sz="1400" kern="1200" dirty="0" smtClean="0">
                          <a:solidFill>
                            <a:srgbClr val="000000"/>
                          </a:solidFill>
                          <a:latin typeface="+mn-lt"/>
                          <a:ea typeface="Times New Roman"/>
                          <a:cs typeface="Mangal"/>
                        </a:rPr>
                        <a:t>Location based deduplication, Time based deduplication, Chunk based deduplication</a:t>
                      </a:r>
                      <a:endParaRPr lang="en-US" sz="1400" kern="1200" dirty="0">
                        <a:solidFill>
                          <a:srgbClr val="000000"/>
                        </a:solidFill>
                        <a:latin typeface="+mn-lt"/>
                        <a:ea typeface="Times New Roman"/>
                        <a:cs typeface="Mangal"/>
                      </a:endParaRPr>
                    </a:p>
                  </a:txBody>
                  <a:tcPr/>
                </a:tc>
                <a:tc>
                  <a:txBody>
                    <a:bodyPr/>
                    <a:lstStyle/>
                    <a:p>
                      <a:pPr marL="0" algn="just" defTabSz="914400" rtl="0" eaLnBrk="1" latinLnBrk="0" hangingPunct="1">
                        <a:lnSpc>
                          <a:spcPct val="107000"/>
                        </a:lnSpc>
                        <a:spcAft>
                          <a:spcPts val="0"/>
                        </a:spcAft>
                      </a:pPr>
                      <a:r>
                        <a:rPr lang="en-US" sz="1400" kern="1200" dirty="0" smtClean="0">
                          <a:solidFill>
                            <a:srgbClr val="000000"/>
                          </a:solidFill>
                          <a:latin typeface="+mn-lt"/>
                          <a:ea typeface="Times New Roman"/>
                          <a:cs typeface="Mangal"/>
                        </a:rPr>
                        <a:t>They have mainly discussed the various deduplication techniques.  Among them, it has been concluded that variable size data deduplication is well and good when compared to other strategies by comparing the hash of each and every chunk</a:t>
                      </a:r>
                      <a:endParaRPr lang="en-US" sz="1400" kern="1200" dirty="0">
                        <a:solidFill>
                          <a:srgbClr val="000000"/>
                        </a:solidFill>
                        <a:latin typeface="+mn-lt"/>
                        <a:ea typeface="Times New Roman"/>
                        <a:cs typeface="Mangal"/>
                      </a:endParaRPr>
                    </a:p>
                  </a:txBody>
                  <a:tcPr/>
                </a:tc>
                <a:extLst>
                  <a:ext uri="{0D108BD9-81ED-4DB2-BD59-A6C34878D82A}">
                    <a16:rowId xmlns:a16="http://schemas.microsoft.com/office/drawing/2014/main" val="10000"/>
                  </a:ext>
                </a:extLst>
              </a:tr>
              <a:tr h="1517270">
                <a:tc>
                  <a:txBody>
                    <a:bodyPr/>
                    <a:lstStyle/>
                    <a:p>
                      <a:pPr algn="ctr">
                        <a:lnSpc>
                          <a:spcPct val="107000"/>
                        </a:lnSpc>
                        <a:spcAft>
                          <a:spcPts val="0"/>
                        </a:spcAft>
                      </a:pPr>
                      <a:r>
                        <a:rPr lang="en-GB" sz="1400" kern="1200" dirty="0" smtClean="0">
                          <a:solidFill>
                            <a:srgbClr val="000000"/>
                          </a:solidFill>
                          <a:latin typeface="+mn-lt"/>
                          <a:ea typeface="Calibri"/>
                          <a:cs typeface="Mangal"/>
                        </a:rPr>
                        <a:t>4</a:t>
                      </a:r>
                      <a:endParaRPr lang="en-US" sz="1400" dirty="0">
                        <a:latin typeface="+mn-lt"/>
                        <a:ea typeface="Calibri"/>
                        <a:cs typeface="Mangal"/>
                      </a:endParaRPr>
                    </a:p>
                  </a:txBody>
                  <a:tcPr/>
                </a:tc>
                <a:tc>
                  <a:txBody>
                    <a:bodyPr/>
                    <a:lstStyle/>
                    <a:p>
                      <a:pPr algn="just">
                        <a:lnSpc>
                          <a:spcPct val="107000"/>
                        </a:lnSpc>
                        <a:spcAft>
                          <a:spcPts val="0"/>
                        </a:spcAft>
                      </a:pPr>
                      <a:r>
                        <a:rPr lang="en-GB" sz="1400" kern="1200" dirty="0">
                          <a:solidFill>
                            <a:srgbClr val="000000"/>
                          </a:solidFill>
                          <a:latin typeface="+mn-lt"/>
                          <a:ea typeface="Times New Roman"/>
                          <a:cs typeface="Mangal"/>
                        </a:rPr>
                        <a:t>Authorized Data Deduplication Using Hybrid Cloud Technique</a:t>
                      </a:r>
                      <a:endParaRPr lang="en-US" sz="1400" dirty="0">
                        <a:latin typeface="+mn-lt"/>
                        <a:ea typeface="Calibri"/>
                        <a:cs typeface="Mangal"/>
                      </a:endParaRPr>
                    </a:p>
                  </a:txBody>
                  <a:tcPr/>
                </a:tc>
                <a:tc>
                  <a:txBody>
                    <a:bodyPr/>
                    <a:lstStyle/>
                    <a:p>
                      <a:pPr algn="just">
                        <a:lnSpc>
                          <a:spcPct val="107000"/>
                        </a:lnSpc>
                        <a:spcAft>
                          <a:spcPts val="0"/>
                        </a:spcAft>
                      </a:pPr>
                      <a:r>
                        <a:rPr lang="en-GB" sz="1400" kern="1200" dirty="0">
                          <a:solidFill>
                            <a:srgbClr val="000000"/>
                          </a:solidFill>
                          <a:latin typeface="+mn-lt"/>
                          <a:ea typeface="Times New Roman"/>
                          <a:cs typeface="Mangal"/>
                        </a:rPr>
                        <a:t>Mane </a:t>
                      </a:r>
                      <a:r>
                        <a:rPr lang="en-GB" sz="1400" kern="1200" dirty="0" err="1">
                          <a:solidFill>
                            <a:srgbClr val="000000"/>
                          </a:solidFill>
                          <a:latin typeface="+mn-lt"/>
                          <a:ea typeface="Times New Roman"/>
                          <a:cs typeface="Mangal"/>
                        </a:rPr>
                        <a:t>VIdya</a:t>
                      </a:r>
                      <a:r>
                        <a:rPr lang="en-GB" sz="1400" kern="1200" dirty="0">
                          <a:solidFill>
                            <a:srgbClr val="000000"/>
                          </a:solidFill>
                          <a:latin typeface="+mn-lt"/>
                          <a:ea typeface="Times New Roman"/>
                          <a:cs typeface="Mangal"/>
                        </a:rPr>
                        <a:t> </a:t>
                      </a:r>
                      <a:r>
                        <a:rPr lang="en-GB" sz="1400" kern="1200" dirty="0" err="1">
                          <a:solidFill>
                            <a:srgbClr val="000000"/>
                          </a:solidFill>
                          <a:latin typeface="+mn-lt"/>
                          <a:ea typeface="Times New Roman"/>
                          <a:cs typeface="Mangal"/>
                        </a:rPr>
                        <a:t>Maruti</a:t>
                      </a:r>
                      <a:r>
                        <a:rPr lang="en-GB" sz="1400" kern="1200" dirty="0">
                          <a:solidFill>
                            <a:srgbClr val="000000"/>
                          </a:solidFill>
                          <a:latin typeface="+mn-lt"/>
                          <a:ea typeface="Times New Roman"/>
                          <a:cs typeface="Mangal"/>
                        </a:rPr>
                        <a:t>, </a:t>
                      </a:r>
                      <a:r>
                        <a:rPr lang="en-GB" sz="1400" kern="1200" dirty="0" err="1">
                          <a:solidFill>
                            <a:srgbClr val="000000"/>
                          </a:solidFill>
                          <a:latin typeface="+mn-lt"/>
                          <a:ea typeface="Times New Roman"/>
                          <a:cs typeface="Mangal"/>
                        </a:rPr>
                        <a:t>Mininath</a:t>
                      </a:r>
                      <a:r>
                        <a:rPr lang="en-GB" sz="1400" kern="1200" dirty="0">
                          <a:solidFill>
                            <a:srgbClr val="000000"/>
                          </a:solidFill>
                          <a:latin typeface="+mn-lt"/>
                          <a:ea typeface="Times New Roman"/>
                          <a:cs typeface="Mangal"/>
                        </a:rPr>
                        <a:t> </a:t>
                      </a:r>
                      <a:r>
                        <a:rPr lang="en-GB" sz="1400" kern="1200" dirty="0" err="1">
                          <a:solidFill>
                            <a:srgbClr val="000000"/>
                          </a:solidFill>
                          <a:latin typeface="+mn-lt"/>
                          <a:ea typeface="Times New Roman"/>
                          <a:cs typeface="Mangal"/>
                        </a:rPr>
                        <a:t>K.Nighot</a:t>
                      </a:r>
                      <a:endParaRPr lang="en-US" sz="1400" dirty="0">
                        <a:latin typeface="+mn-lt"/>
                        <a:ea typeface="Calibri"/>
                        <a:cs typeface="Mangal"/>
                      </a:endParaRPr>
                    </a:p>
                  </a:txBody>
                  <a:tcPr/>
                </a:tc>
                <a:tc>
                  <a:txBody>
                    <a:bodyPr/>
                    <a:lstStyle/>
                    <a:p>
                      <a:pPr algn="just">
                        <a:lnSpc>
                          <a:spcPct val="107000"/>
                        </a:lnSpc>
                        <a:spcAft>
                          <a:spcPts val="0"/>
                        </a:spcAft>
                      </a:pPr>
                      <a:r>
                        <a:rPr lang="en-GB" sz="1400" kern="1200" dirty="0">
                          <a:solidFill>
                            <a:srgbClr val="000000"/>
                          </a:solidFill>
                          <a:latin typeface="+mn-lt"/>
                          <a:ea typeface="Times New Roman"/>
                          <a:cs typeface="Mangal"/>
                        </a:rPr>
                        <a:t>Content level Deduplication,   file level Deduplication  </a:t>
                      </a:r>
                      <a:endParaRPr lang="en-US" sz="1400" dirty="0">
                        <a:latin typeface="+mn-lt"/>
                        <a:ea typeface="Calibri"/>
                        <a:cs typeface="Mangal"/>
                      </a:endParaRPr>
                    </a:p>
                  </a:txBody>
                  <a:tcPr/>
                </a:tc>
                <a:tc>
                  <a:txBody>
                    <a:bodyPr/>
                    <a:lstStyle/>
                    <a:p>
                      <a:pPr algn="just">
                        <a:lnSpc>
                          <a:spcPct val="107000"/>
                        </a:lnSpc>
                        <a:spcAft>
                          <a:spcPts val="0"/>
                        </a:spcAft>
                      </a:pPr>
                      <a:r>
                        <a:rPr lang="en-GB" sz="1400" kern="1200" dirty="0">
                          <a:solidFill>
                            <a:srgbClr val="000000"/>
                          </a:solidFill>
                          <a:latin typeface="+mn-lt"/>
                          <a:ea typeface="Times New Roman"/>
                          <a:cs typeface="Mangal"/>
                        </a:rPr>
                        <a:t>Duplication is checked in authenticated way. Proof of ownership is needed to file duplication check. User is needed to submit the file and proof of ownership of the file before sending the request for duplicate check request to cloud.</a:t>
                      </a:r>
                      <a:endParaRPr lang="en-US" sz="1400" dirty="0">
                        <a:latin typeface="+mn-lt"/>
                        <a:ea typeface="Calibri"/>
                        <a:cs typeface="Mangal"/>
                      </a:endParaRPr>
                    </a:p>
                  </a:txBody>
                  <a:tcPr/>
                </a:tc>
                <a:extLst>
                  <a:ext uri="{0D108BD9-81ED-4DB2-BD59-A6C34878D82A}">
                    <a16:rowId xmlns:a16="http://schemas.microsoft.com/office/drawing/2014/main" val="10002"/>
                  </a:ext>
                </a:extLst>
              </a:tr>
            </a:tbl>
          </a:graphicData>
        </a:graphic>
      </p:graphicFrame>
      <p:sp>
        <p:nvSpPr>
          <p:cNvPr id="10"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
        <p:nvSpPr>
          <p:cNvPr id="11" name="Title 1"/>
          <p:cNvSpPr txBox="1">
            <a:spLocks/>
          </p:cNvSpPr>
          <p:nvPr/>
        </p:nvSpPr>
        <p:spPr bwMode="auto">
          <a:xfrm>
            <a:off x="1219200" y="0"/>
            <a:ext cx="7924800" cy="1143000"/>
          </a:xfrm>
          <a:prstGeom prst="rect">
            <a:avLst/>
          </a:prstGeom>
          <a:gradFill>
            <a:gsLst>
              <a:gs pos="1000">
                <a:schemeClr val="bg1"/>
              </a:gs>
              <a:gs pos="52000">
                <a:schemeClr val="accent5">
                  <a:lumMod val="20000"/>
                  <a:lumOff val="80000"/>
                </a:schemeClr>
              </a:gs>
              <a:gs pos="100000">
                <a:schemeClr val="accent1">
                  <a:lumMod val="30000"/>
                  <a:lumOff val="70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4000" b="0"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189313902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1143000"/>
          </a:xfrm>
          <a:gradFill>
            <a:gsLst>
              <a:gs pos="1000">
                <a:schemeClr val="bg1"/>
              </a:gs>
              <a:gs pos="52000">
                <a:schemeClr val="accent5">
                  <a:lumMod val="20000"/>
                  <a:lumOff val="80000"/>
                </a:schemeClr>
              </a:gs>
              <a:gs pos="100000">
                <a:schemeClr val="accent1">
                  <a:lumMod val="30000"/>
                  <a:lumOff val="70000"/>
                </a:schemeClr>
              </a:gs>
            </a:gsLst>
            <a:lin ang="5400000" scaled="1"/>
          </a:gradFill>
        </p:spPr>
        <p:txBody>
          <a:bodyPr/>
          <a:lstStyle/>
          <a:p>
            <a:pPr algn="ctr">
              <a:defRPr/>
            </a:pPr>
            <a:r>
              <a:rPr lang="en-IN" sz="4000" dirty="0" smtClean="0">
                <a:latin typeface="+mn-lt"/>
              </a:rPr>
              <a:t/>
            </a:r>
            <a:br>
              <a:rPr lang="en-IN" sz="4000" dirty="0" smtClean="0">
                <a:latin typeface="+mn-lt"/>
              </a:rPr>
            </a:br>
            <a:r>
              <a:rPr lang="en-IN" sz="4000" dirty="0" smtClean="0">
                <a:latin typeface="+mn-lt"/>
              </a:rPr>
              <a:t>Generalized System Architecture</a:t>
            </a:r>
            <a:r>
              <a:rPr lang="en-IN" sz="4000" dirty="0"/>
              <a:t/>
            </a:r>
            <a:br>
              <a:rPr lang="en-IN" sz="4000" dirty="0"/>
            </a:br>
            <a:endParaRPr lang="en-GB" sz="4000" dirty="0"/>
          </a:p>
        </p:txBody>
      </p:sp>
      <p:sp>
        <p:nvSpPr>
          <p:cNvPr id="215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spcBef>
                <a:spcPct val="0"/>
              </a:spcBef>
              <a:buFontTx/>
              <a:buNone/>
            </a:pPr>
            <a:fld id="{B4960D6D-FD6A-4795-94D4-4B3660793BDE}" type="slidenum">
              <a:rPr lang="en-US" altLang="en-US" sz="1200" smtClean="0">
                <a:solidFill>
                  <a:srgbClr val="898989"/>
                </a:solidFill>
                <a:latin typeface="Calibri" panose="020F0502020204030204" pitchFamily="34" charset="0"/>
              </a:rPr>
              <a:pPr>
                <a:spcBef>
                  <a:spcPct val="0"/>
                </a:spcBef>
                <a:buFontTx/>
                <a:buNone/>
              </a:pPr>
              <a:t>8</a:t>
            </a:fld>
            <a:endParaRPr lang="en-US" altLang="en-US" sz="1200" smtClean="0">
              <a:solidFill>
                <a:srgbClr val="898989"/>
              </a:solidFill>
              <a:latin typeface="Calibri" panose="020F0502020204030204" pitchFamily="34" charset="0"/>
            </a:endParaRPr>
          </a:p>
        </p:txBody>
      </p:sp>
      <p:sp>
        <p:nvSpPr>
          <p:cNvPr id="8"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226" r="14986"/>
          <a:stretch/>
        </p:blipFill>
        <p:spPr>
          <a:xfrm>
            <a:off x="1858825" y="1442300"/>
            <a:ext cx="6025543" cy="4778585"/>
          </a:xfrm>
        </p:spPr>
      </p:pic>
    </p:spTree>
    <p:extLst>
      <p:ext uri="{BB962C8B-B14F-4D97-AF65-F5344CB8AC3E}">
        <p14:creationId xmlns:p14="http://schemas.microsoft.com/office/powerpoint/2010/main" val="218185443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4871D19B-CDC9-471B-9CCA-B35ED287D7F1}" type="slidenum">
              <a:rPr lang="en-US" altLang="en-US" smtClean="0"/>
              <a:pPr>
                <a:defRPr/>
              </a:pPr>
              <a:t>9</a:t>
            </a:fld>
            <a:endParaRPr lang="en-US" altLang="en-US"/>
          </a:p>
        </p:txBody>
      </p:sp>
      <p:pic>
        <p:nvPicPr>
          <p:cNvPr id="2" name="Content Placeholder 1"/>
          <p:cNvPicPr>
            <a:picLocks noGrp="1" noChangeAspect="1"/>
          </p:cNvPicPr>
          <p:nvPr>
            <p:ph idx="1"/>
          </p:nvPr>
        </p:nvPicPr>
        <p:blipFill rotWithShape="1">
          <a:blip r:embed="rId3">
            <a:extLst>
              <a:ext uri="{28A0092B-C50C-407E-A947-70E740481C1C}">
                <a14:useLocalDpi xmlns:a14="http://schemas.microsoft.com/office/drawing/2010/main" val="0"/>
              </a:ext>
            </a:extLst>
          </a:blip>
          <a:srcRect r="33770"/>
          <a:stretch/>
        </p:blipFill>
        <p:spPr>
          <a:xfrm>
            <a:off x="1858824" y="1457939"/>
            <a:ext cx="6025543" cy="4741663"/>
          </a:xfrm>
        </p:spPr>
      </p:pic>
      <p:sp>
        <p:nvSpPr>
          <p:cNvPr id="9" name="Google Shape;134;p13"/>
          <p:cNvSpPr txBox="1"/>
          <p:nvPr/>
        </p:nvSpPr>
        <p:spPr>
          <a:xfrm>
            <a:off x="238525" y="6520186"/>
            <a:ext cx="1620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solidFill>
                  <a:srgbClr val="999999"/>
                </a:solidFill>
                <a:latin typeface="Calibri"/>
                <a:ea typeface="Calibri"/>
                <a:cs typeface="Calibri"/>
                <a:sym typeface="Calibri"/>
              </a:rPr>
              <a:t>Group </a:t>
            </a:r>
            <a:r>
              <a:rPr lang="en-GB" sz="1200" b="1" dirty="0" smtClean="0">
                <a:solidFill>
                  <a:srgbClr val="999999"/>
                </a:solidFill>
                <a:latin typeface="Calibri"/>
                <a:ea typeface="Calibri"/>
                <a:cs typeface="Calibri"/>
                <a:sym typeface="Calibri"/>
              </a:rPr>
              <a:t>03</a:t>
            </a:r>
            <a:endParaRPr sz="1200" b="1">
              <a:solidFill>
                <a:srgbClr val="999999"/>
              </a:solidFill>
              <a:latin typeface="Calibri"/>
              <a:ea typeface="Calibri"/>
              <a:cs typeface="Calibri"/>
              <a:sym typeface="Calibri"/>
            </a:endParaRPr>
          </a:p>
        </p:txBody>
      </p:sp>
      <p:sp>
        <p:nvSpPr>
          <p:cNvPr id="10" name="Title 1"/>
          <p:cNvSpPr txBox="1">
            <a:spLocks/>
          </p:cNvSpPr>
          <p:nvPr/>
        </p:nvSpPr>
        <p:spPr bwMode="auto">
          <a:xfrm>
            <a:off x="1219200" y="0"/>
            <a:ext cx="7924800" cy="1143000"/>
          </a:xfrm>
          <a:prstGeom prst="rect">
            <a:avLst/>
          </a:prstGeom>
          <a:gradFill>
            <a:gsLst>
              <a:gs pos="1000">
                <a:schemeClr val="bg1"/>
              </a:gs>
              <a:gs pos="52000">
                <a:schemeClr val="accent5">
                  <a:lumMod val="20000"/>
                  <a:lumOff val="80000"/>
                </a:schemeClr>
              </a:gs>
              <a:gs pos="100000">
                <a:schemeClr val="accent1">
                  <a:lumMod val="30000"/>
                  <a:lumOff val="70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4000" b="0"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388656969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5507</TotalTime>
  <Words>1370</Words>
  <Application>Microsoft Office PowerPoint</Application>
  <PresentationFormat>On-screen Show (4:3)</PresentationFormat>
  <Paragraphs>165</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Mangal</vt:lpstr>
      <vt:lpstr>Times New Roman</vt:lpstr>
      <vt:lpstr>Wingdings</vt:lpstr>
      <vt:lpstr>Office Theme</vt:lpstr>
      <vt:lpstr>PowerPoint Presentation</vt:lpstr>
      <vt:lpstr>PowerPoint Presentation</vt:lpstr>
      <vt:lpstr>Introduction</vt:lpstr>
      <vt:lpstr>Motivation</vt:lpstr>
      <vt:lpstr>Objectives</vt:lpstr>
      <vt:lpstr>PowerPoint Presentation</vt:lpstr>
      <vt:lpstr>PowerPoint Presentation</vt:lpstr>
      <vt:lpstr> Generalized System Architecture </vt:lpstr>
      <vt:lpstr>PowerPoint Presentation</vt:lpstr>
      <vt:lpstr>Feasibility Study</vt:lpstr>
      <vt:lpstr>H/W S/W Requirements</vt:lpstr>
      <vt:lpstr>Applications</vt:lpstr>
      <vt:lpstr>PowerPoint Presentation</vt:lpstr>
      <vt:lpstr>PowerPoint Presentation</vt:lpstr>
      <vt:lpstr>PowerPoint Presentation</vt:lpstr>
      <vt:lpstr>Conclusion</vt:lpstr>
      <vt:lpstr>Bibliography</vt:lpstr>
      <vt:lpstr>PowerPoint Presentation</vt:lpstr>
    </vt:vector>
  </TitlesOfParts>
  <Company>NBNSTIC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“Title- (times new roman-14)” by  Name of Student  under the guidance of  Prof.  At Name of Department</dc:title>
  <dc:creator>Staff</dc:creator>
  <cp:lastModifiedBy>Yash Karanje</cp:lastModifiedBy>
  <cp:revision>770</cp:revision>
  <dcterms:created xsi:type="dcterms:W3CDTF">2016-09-23T09:54:01Z</dcterms:created>
  <dcterms:modified xsi:type="dcterms:W3CDTF">2020-07-04T08:55:59Z</dcterms:modified>
</cp:coreProperties>
</file>