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2"/>
    <p:restoredTop sz="96731"/>
  </p:normalViewPr>
  <p:slideViewPr>
    <p:cSldViewPr snapToGrid="0" snapToObjects="1">
      <p:cViewPr varScale="1">
        <p:scale>
          <a:sx n="143" d="100"/>
          <a:sy n="143" d="100"/>
        </p:scale>
        <p:origin x="20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https://www.irishtimes.com/polopoly_fs/1.4150209!/image/image.png_gen/derivatives/landscape_620/image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blinchamber.ie/DublinChamberofCommerce/media/banners/Dublin_The-15-Minute-City.pdf" TargetMode="External"/><Relationship Id="rId2" Type="http://schemas.openxmlformats.org/officeDocument/2006/relationships/hyperlink" Target="https://www.irishtimes.com/life-and-style/homes-and-property/ireland-s-housing-crisis-in-five-revealing-graphs-1.415033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List_of_Dublin_postal_districts" TargetMode="External"/><Relationship Id="rId4" Type="http://schemas.openxmlformats.org/officeDocument/2006/relationships/hyperlink" Target="https://github.com/TheJokersThief/daft-scrap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62B3-7CB3-9444-A235-1704BE352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022415" cy="1646302"/>
          </a:xfrm>
        </p:spPr>
        <p:txBody>
          <a:bodyPr/>
          <a:lstStyle/>
          <a:p>
            <a:r>
              <a:rPr lang="en-US" dirty="0"/>
              <a:t>Battle of Neighbourhoods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7B306-A080-B947-8C95-F140AB8BE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022414" cy="1096899"/>
          </a:xfrm>
        </p:spPr>
        <p:txBody>
          <a:bodyPr/>
          <a:lstStyle/>
          <a:p>
            <a:r>
              <a:rPr lang="en-US" b="1" dirty="0"/>
              <a:t>Coursera IBM Applied Data Science Capstone</a:t>
            </a:r>
            <a:br>
              <a:rPr lang="en-US" dirty="0"/>
            </a:br>
            <a:r>
              <a:rPr lang="en-US" dirty="0"/>
              <a:t>Yash Karle, March 2021</a:t>
            </a:r>
          </a:p>
        </p:txBody>
      </p:sp>
    </p:spTree>
    <p:extLst>
      <p:ext uri="{BB962C8B-B14F-4D97-AF65-F5344CB8AC3E}">
        <p14:creationId xmlns:p14="http://schemas.microsoft.com/office/powerpoint/2010/main" val="343145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151FB-88AF-364E-8F8A-8FA4C1A9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Appendix I</a:t>
            </a:r>
            <a:br>
              <a:rPr lang="en-US" dirty="0"/>
            </a:br>
            <a:r>
              <a:rPr lang="en-US" dirty="0"/>
              <a:t>Clusters based on Property characteristics</a:t>
            </a:r>
            <a:r>
              <a:rPr lang="en-IN" dirty="0"/>
              <a:t> 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AEC0A8-791A-8744-AD08-0EB9F19F2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1673" y="1930400"/>
            <a:ext cx="3667990" cy="3881437"/>
          </a:xfrm>
        </p:spPr>
      </p:pic>
    </p:spTree>
    <p:extLst>
      <p:ext uri="{BB962C8B-B14F-4D97-AF65-F5344CB8AC3E}">
        <p14:creationId xmlns:p14="http://schemas.microsoft.com/office/powerpoint/2010/main" val="3185202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CCD6-99B3-C54A-A965-7C15DF5E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Appendix II</a:t>
            </a:r>
            <a:br>
              <a:rPr lang="en-US" dirty="0"/>
            </a:br>
            <a:r>
              <a:rPr lang="en-US" dirty="0"/>
              <a:t>Clusters based on Neighbourhood characteristics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E31464-0877-574B-8D4D-47B028057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1673" y="2223341"/>
            <a:ext cx="3667990" cy="3881437"/>
          </a:xfrm>
        </p:spPr>
      </p:pic>
    </p:spTree>
    <p:extLst>
      <p:ext uri="{BB962C8B-B14F-4D97-AF65-F5344CB8AC3E}">
        <p14:creationId xmlns:p14="http://schemas.microsoft.com/office/powerpoint/2010/main" val="31012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EBEA-2CA4-4047-878D-45A399E45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CDDDB-5DC3-3A41-B0DD-144CD35BE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414421" cy="3880773"/>
          </a:xfrm>
        </p:spPr>
        <p:txBody>
          <a:bodyPr>
            <a:noAutofit/>
          </a:bodyPr>
          <a:lstStyle/>
          <a:p>
            <a:r>
              <a:rPr lang="en-US" sz="1600" b="1" dirty="0"/>
              <a:t>Housing crisis in Dublin</a:t>
            </a:r>
          </a:p>
          <a:p>
            <a:pPr lvl="1"/>
            <a:r>
              <a:rPr lang="en-US" dirty="0"/>
              <a:t>House prices in Dublin have risen by almost 90 percent, while wages have increased by only 18 percent since 2012</a:t>
            </a:r>
          </a:p>
          <a:p>
            <a:pPr lvl="1"/>
            <a:r>
              <a:rPr lang="en-US" dirty="0"/>
              <a:t>Ireland needs an estimated 30,000 new units built annually and it’s been lagging behind for quite few years</a:t>
            </a:r>
          </a:p>
          <a:p>
            <a:r>
              <a:rPr lang="en-US" sz="1600" b="1" dirty="0"/>
              <a:t>15-minute city – impact of Covid-19</a:t>
            </a:r>
            <a:endParaRPr lang="en-IN" sz="1600" b="1" dirty="0"/>
          </a:p>
          <a:p>
            <a:pPr lvl="1"/>
            <a:r>
              <a:rPr lang="en-US" dirty="0"/>
              <a:t>Initiative which tries to mimic 15-minute city initiative pilots in major cities across the globe</a:t>
            </a:r>
          </a:p>
          <a:p>
            <a:pPr lvl="1"/>
            <a:r>
              <a:rPr lang="en-US" dirty="0"/>
              <a:t>Needs of the ever-increasing urban density, enhanced public transport and investment in public realm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193DA07-A00D-7647-95A7-5F884183D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3" name="Picture 2" descr="https://www.irishtimes.com/polopoly_fs/1.4150209!/image/image.png_gen/derivatives/landscape_620/image.png">
            <a:extLst>
              <a:ext uri="{FF2B5EF4-FFF2-40B4-BE49-F238E27FC236}">
                <a16:creationId xmlns:a16="http://schemas.microsoft.com/office/drawing/2014/main" id="{771B1441-874E-8B47-A71E-EA57BE750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755" y="2845963"/>
            <a:ext cx="4639427" cy="251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43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D57F-3AF7-9441-BCF4-3D92C65C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11825-E12B-2143-B3C8-3C02233F4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b="1" dirty="0"/>
              <a:t>The perfect neighbourhood - 5K lockdowns</a:t>
            </a:r>
          </a:p>
          <a:p>
            <a:pPr lvl="1"/>
            <a:r>
              <a:rPr lang="en-US" dirty="0"/>
              <a:t>Level-5 restrictions in Ireland meant people had to restrict their movements within 5 km radius from their house.</a:t>
            </a:r>
          </a:p>
          <a:p>
            <a:pPr lvl="1"/>
            <a:r>
              <a:rPr lang="en-US" dirty="0"/>
              <a:t>A perfect neighbourhood in such scenarios would be able to satisfy all the “local” needs of the surrounding population in that neighbourhood.</a:t>
            </a:r>
          </a:p>
          <a:p>
            <a:pPr lvl="1"/>
            <a:r>
              <a:rPr lang="en-US" dirty="0"/>
              <a:t>Different neighbourhoods would have diverse demographic distribution amongst its populations.</a:t>
            </a:r>
          </a:p>
          <a:p>
            <a:r>
              <a:rPr lang="en-US" sz="1600" b="1" dirty="0"/>
              <a:t>Skewed distribution of amenities and opportunities</a:t>
            </a:r>
          </a:p>
          <a:p>
            <a:pPr lvl="1"/>
            <a:r>
              <a:rPr lang="en-US" dirty="0"/>
              <a:t>Focus on smaller parts of a neighbourhood (2km, 5km radius) to see if the businesses’ and retailer’s setup as part of these local towns are enough to meet the majority needs of the immediate surrounding population.</a:t>
            </a:r>
          </a:p>
          <a:p>
            <a:pPr lvl="1"/>
            <a:r>
              <a:rPr lang="en-US" dirty="0"/>
              <a:t>Dublin (housing crisis) the construction of houses is skewed on top of this which magnifies the gap between the demand and the supply</a:t>
            </a:r>
          </a:p>
        </p:txBody>
      </p:sp>
    </p:spTree>
    <p:extLst>
      <p:ext uri="{BB962C8B-B14F-4D97-AF65-F5344CB8AC3E}">
        <p14:creationId xmlns:p14="http://schemas.microsoft.com/office/powerpoint/2010/main" val="234028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60D5-3B23-044C-8F6D-83575BDA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2A48A-BF3A-0347-AA65-A2216BE99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Daft-scraper API</a:t>
            </a:r>
          </a:p>
          <a:p>
            <a:pPr lvl="1"/>
            <a:r>
              <a:rPr lang="en-IN" dirty="0"/>
              <a:t>We fetch all such listings and build a dataframe containing all the useful features for each property which as seen below would consist of &lt;price', 'facilities', 'address', 'num_bedrooms', 'num_bathrooms', 'latitude', 'longitude’&gt;</a:t>
            </a:r>
          </a:p>
          <a:p>
            <a:pPr lvl="1"/>
            <a:r>
              <a:rPr lang="en-IN" dirty="0"/>
              <a:t>This data would help us recommend properties to the targeted end-user as well as the geographical coordinates would help us visually analyse the data in question.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US" b="1" dirty="0"/>
              <a:t>Foursquare API</a:t>
            </a:r>
          </a:p>
          <a:p>
            <a:pPr lvl="1"/>
            <a:r>
              <a:rPr lang="en-IN" dirty="0"/>
              <a:t>The challenge here is to obtain different districts comprising within Dublin City and obtain their respective geographical coordinates using Nominatim geolocator.</a:t>
            </a:r>
          </a:p>
          <a:p>
            <a:pPr lvl="1"/>
            <a:r>
              <a:rPr lang="en-IN" dirty="0"/>
              <a:t>Construct the final dataframe where each row would be an individual venue along-with the attributes of each of the venues including their geolocation coordinates.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4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16AD-BAB6-CE4B-8B1C-262B82EA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7C81D-5B57-4846-A648-F6175B58F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4244290" cy="3483436"/>
          </a:xfrm>
        </p:spPr>
        <p:txBody>
          <a:bodyPr>
            <a:normAutofit/>
          </a:bodyPr>
          <a:lstStyle/>
          <a:p>
            <a:r>
              <a:rPr lang="en-US" sz="1600" dirty="0"/>
              <a:t>Typical (n x n) matrix where n is the number of features. </a:t>
            </a:r>
          </a:p>
          <a:p>
            <a:r>
              <a:rPr lang="en-US" sz="1600" dirty="0"/>
              <a:t>The intersecting blocks/cells in the matrix are represented as heat map which gives us an indication about the correlation between each pair of features.</a:t>
            </a:r>
          </a:p>
          <a:p>
            <a:r>
              <a:rPr lang="en-US" sz="1600" dirty="0"/>
              <a:t>Values of the correlation coefficient (as r approaches +1 the pair of features are positively correlated and likewise as r approaches -1 the pair are negatively correlated)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1C79A8-7516-5146-A503-97C830EE10D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624" y="2242716"/>
            <a:ext cx="3898900" cy="30861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78659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D9F88-D979-D844-ABAF-D70A0B2A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D9505-ABF7-5D4E-A021-8F51FC7DD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Autofit/>
          </a:bodyPr>
          <a:lstStyle/>
          <a:p>
            <a:r>
              <a:rPr lang="en-US" sz="1600" b="1" dirty="0"/>
              <a:t>Property characteristics</a:t>
            </a:r>
            <a:r>
              <a:rPr lang="en-US" sz="1600" dirty="0"/>
              <a:t>: &lt;NumBedrooms, NumBathrooms, FloorArea&gt; [Appendix I]</a:t>
            </a:r>
          </a:p>
          <a:p>
            <a:pPr lvl="1"/>
            <a:r>
              <a:rPr lang="en-US" dirty="0"/>
              <a:t>D15, D16, D22 share same sized representation within Cluster 0</a:t>
            </a:r>
            <a:endParaRPr lang="en-IN" dirty="0"/>
          </a:p>
          <a:p>
            <a:pPr lvl="1"/>
            <a:r>
              <a:rPr lang="en-US" dirty="0"/>
              <a:t>D9, D13 are again very similar neighbourhoods looking at Cluster 2</a:t>
            </a:r>
            <a:endParaRPr lang="en-IN" dirty="0"/>
          </a:p>
          <a:p>
            <a:pPr lvl="1"/>
            <a:r>
              <a:rPr lang="en-US" dirty="0"/>
              <a:t>D6, D11, D12, D24 represent similar sizes in Cluster 4</a:t>
            </a:r>
            <a:endParaRPr lang="en-IN" dirty="0"/>
          </a:p>
          <a:p>
            <a:r>
              <a:rPr lang="en-US" sz="1600" b="1" dirty="0"/>
              <a:t>Location characteristics</a:t>
            </a:r>
            <a:r>
              <a:rPr lang="en-US" sz="1600" dirty="0"/>
              <a:t>: &lt;Longitude, Latitude&gt;</a:t>
            </a:r>
            <a:endParaRPr lang="en-IN" sz="1600" dirty="0"/>
          </a:p>
          <a:p>
            <a:r>
              <a:rPr lang="en-US" sz="1600" b="1" dirty="0"/>
              <a:t>Neighbourhood characteristics</a:t>
            </a:r>
            <a:r>
              <a:rPr lang="en-US" sz="1600" dirty="0"/>
              <a:t>: &lt;NumFood, NumRecreation, NumShop&gt; [Appendix II]</a:t>
            </a:r>
            <a:endParaRPr lang="en-IN" sz="1600" dirty="0"/>
          </a:p>
          <a:p>
            <a:pPr lvl="1"/>
            <a:r>
              <a:rPr lang="en-US" dirty="0"/>
              <a:t>D2, D16, D18 share the same neighbourhood characteristics as seen from Cluster 0 all of which are south Dublin neighbourhoods. Similarly, D1, D5 can be seen as similar neighbourhoods which in turn are north Dublin neighbourhoods. </a:t>
            </a:r>
            <a:endParaRPr lang="en-IN" dirty="0"/>
          </a:p>
          <a:p>
            <a:pPr lvl="1"/>
            <a:r>
              <a:rPr lang="en-US" dirty="0"/>
              <a:t>As far as the remainder of Cluster 0 is concerned, D3, D4, D6, D7, D9, D12, D14 are all fairly equal sized and stacked together. That leaves D8, D11 as the largest sized neighbourhoods within Cluster 0.</a:t>
            </a:r>
            <a:endParaRPr lang="en-I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6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6B26A-94CD-D340-9A14-58CEBF7D7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47347-03A5-B84C-BCE0-D548D5A8A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We have looked at fetching the housing data using the Daft-scraper API and joined the same with the Foursquare API </a:t>
            </a:r>
          </a:p>
          <a:p>
            <a:r>
              <a:rPr lang="en-US" sz="1600" dirty="0"/>
              <a:t>To curate some useful features which allows us to understand the interactions with price in terms of price indicators (promoters and demoters)</a:t>
            </a:r>
          </a:p>
          <a:p>
            <a:r>
              <a:rPr lang="en-US" sz="1600" dirty="0"/>
              <a:t>To know more about the different districts within Dublin city looking from multiple different perspectives – urban development, post-pandemic town planning and uplifting small businesses</a:t>
            </a:r>
          </a:p>
          <a:p>
            <a:r>
              <a:rPr lang="en-US" sz="1600" dirty="0"/>
              <a:t>Help new buyers understand the market triggers and plan their move into a potentially new neighbourhood.</a:t>
            </a:r>
            <a:endParaRPr lang="en-IN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19849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9219-D77B-7C4A-9C21-9A88F7ACF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12961-AC79-1241-800B-6E93C7255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Some additional explorations possible beyond the current scope of this project:</a:t>
            </a:r>
            <a:endParaRPr lang="en-IN" sz="1600" dirty="0"/>
          </a:p>
          <a:p>
            <a:pPr lvl="0"/>
            <a:r>
              <a:rPr lang="en-US" sz="1600" dirty="0"/>
              <a:t>Fetch seller names from seller id and see if the data makes sense</a:t>
            </a:r>
            <a:endParaRPr lang="en-IN" sz="1600" dirty="0"/>
          </a:p>
          <a:p>
            <a:pPr lvl="0"/>
            <a:r>
              <a:rPr lang="en-US" sz="1600" dirty="0"/>
              <a:t>Most common &amp; least common venues for each neighbourhood</a:t>
            </a:r>
            <a:endParaRPr lang="en-IN" sz="1600" dirty="0"/>
          </a:p>
          <a:p>
            <a:pPr lvl="0"/>
            <a:r>
              <a:rPr lang="en-US" sz="1600" dirty="0"/>
              <a:t>Removing outliers for price and then redo price deciles</a:t>
            </a:r>
            <a:endParaRPr lang="en-IN" sz="1600" dirty="0"/>
          </a:p>
          <a:p>
            <a:pPr lvl="0"/>
            <a:r>
              <a:rPr lang="en-US" sz="1600" dirty="0"/>
              <a:t>Popular transport routes, commute time to city center as an influencer on price</a:t>
            </a:r>
            <a:endParaRPr lang="en-IN" sz="1600" dirty="0"/>
          </a:p>
          <a:p>
            <a:pPr lvl="0"/>
            <a:r>
              <a:rPr lang="en-US" sz="1600" dirty="0"/>
              <a:t>Schools in the neighbourhood influencing house prices</a:t>
            </a:r>
            <a:endParaRPr lang="en-IN" sz="1600" dirty="0"/>
          </a:p>
          <a:p>
            <a:pPr lvl="0"/>
            <a:r>
              <a:rPr lang="en-US" sz="1600" dirty="0"/>
              <a:t>Crime rates in a neighbourhood and correlation with some of the other price indicators</a:t>
            </a:r>
            <a:endParaRPr lang="en-IN" sz="1600" dirty="0"/>
          </a:p>
          <a:p>
            <a:pPr lvl="0"/>
            <a:r>
              <a:rPr lang="en-US" sz="1600" dirty="0"/>
              <a:t>Pricing per sq. ft of area</a:t>
            </a:r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13635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D154-52A8-BE4F-A2A1-5A4820E1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C0510-3DB3-094F-ACB0-3534DE668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600" dirty="0"/>
              <a:t>Irish Time Article: </a:t>
            </a:r>
            <a:r>
              <a:rPr lang="en-US" sz="1600" u="sng" dirty="0">
                <a:hlinkClick r:id="rId2"/>
              </a:rPr>
              <a:t>https://www.irishtimes.com/life-and-style/homes-and-property/ireland-s-housing-crisis-in-five-revealing-graphs-1.4150332</a:t>
            </a:r>
            <a:r>
              <a:rPr lang="en-US" sz="1600" dirty="0"/>
              <a:t> </a:t>
            </a:r>
            <a:endParaRPr lang="en-IN" sz="1600" dirty="0"/>
          </a:p>
          <a:p>
            <a:pPr lvl="0"/>
            <a:r>
              <a:rPr lang="en-US" sz="1600" dirty="0"/>
              <a:t>Dublin Chamber of Commerce Blueprint Document: </a:t>
            </a:r>
            <a:r>
              <a:rPr lang="en-US" sz="1600" u="sng" dirty="0">
                <a:hlinkClick r:id="rId3"/>
              </a:rPr>
              <a:t>https://www.dublinchamber.ie/DublinChamberofCommerce/media/banners/Dublin_The-15-Minute-City.pdf</a:t>
            </a:r>
            <a:r>
              <a:rPr lang="en-US" sz="1600" dirty="0"/>
              <a:t> </a:t>
            </a:r>
            <a:endParaRPr lang="en-IN" sz="1600" dirty="0"/>
          </a:p>
          <a:p>
            <a:pPr lvl="0"/>
            <a:r>
              <a:rPr lang="en-US" sz="1600" dirty="0"/>
              <a:t>Daft-scraper API: </a:t>
            </a:r>
            <a:r>
              <a:rPr lang="en-US" sz="1600" u="sng" dirty="0">
                <a:hlinkClick r:id="rId4"/>
              </a:rPr>
              <a:t>https://github.com/TheJokersThief/daft-scraper</a:t>
            </a:r>
            <a:r>
              <a:rPr lang="en-US" sz="1600" dirty="0"/>
              <a:t> </a:t>
            </a:r>
            <a:endParaRPr lang="en-IN" sz="1600" dirty="0"/>
          </a:p>
          <a:p>
            <a:pPr lvl="0"/>
            <a:r>
              <a:rPr lang="en-US" sz="1600" dirty="0"/>
              <a:t>Dublin Postal Districts Wiki: </a:t>
            </a:r>
            <a:r>
              <a:rPr lang="en-US" sz="1600" u="sng" dirty="0">
                <a:hlinkClick r:id="rId5"/>
              </a:rPr>
              <a:t>https://en.wikipedia.org/wiki/List_of_Dublin_postal_districts</a:t>
            </a:r>
            <a:r>
              <a:rPr lang="en-US" sz="1600" dirty="0"/>
              <a:t> </a:t>
            </a:r>
            <a:endParaRPr lang="en-IN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66981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196</TotalTime>
  <Words>844</Words>
  <Application>Microsoft Macintosh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Battle of Neighbourhoods</vt:lpstr>
      <vt:lpstr>Background</vt:lpstr>
      <vt:lpstr>Problem</vt:lpstr>
      <vt:lpstr>Data Sources</vt:lpstr>
      <vt:lpstr>Exploratory Data Analysis</vt:lpstr>
      <vt:lpstr>Clustering</vt:lpstr>
      <vt:lpstr>Conclusion</vt:lpstr>
      <vt:lpstr>Future Directions</vt:lpstr>
      <vt:lpstr>References</vt:lpstr>
      <vt:lpstr>Appendix I Clusters based on Property characteristics </vt:lpstr>
      <vt:lpstr>Appendix II Clusters based on Neighbourhood characteristics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Neighbourhoods</dc:title>
  <dc:creator>Microsoft Office User</dc:creator>
  <cp:lastModifiedBy>Microsoft Office User</cp:lastModifiedBy>
  <cp:revision>5</cp:revision>
  <dcterms:created xsi:type="dcterms:W3CDTF">2021-03-28T16:50:42Z</dcterms:created>
  <dcterms:modified xsi:type="dcterms:W3CDTF">2021-03-28T20:09:34Z</dcterms:modified>
</cp:coreProperties>
</file>