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>
      <p:cViewPr varScale="1">
        <p:scale>
          <a:sx n="121" d="100"/>
          <a:sy n="121" d="100"/>
        </p:scale>
        <p:origin x="2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3E3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0999" cy="4190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11" y="5867400"/>
            <a:ext cx="990599" cy="990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11" y="1676400"/>
            <a:ext cx="2819399" cy="28193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11" y="8464"/>
            <a:ext cx="1600199" cy="16001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097" y="1519046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125953" y="767874"/>
                </a:moveTo>
                <a:lnTo>
                  <a:pt x="95126" y="767755"/>
                </a:lnTo>
                <a:lnTo>
                  <a:pt x="66157" y="767311"/>
                </a:lnTo>
                <a:lnTo>
                  <a:pt x="39102" y="766532"/>
                </a:lnTo>
                <a:lnTo>
                  <a:pt x="29356" y="751171"/>
                </a:lnTo>
                <a:lnTo>
                  <a:pt x="9746" y="720501"/>
                </a:lnTo>
                <a:lnTo>
                  <a:pt x="0" y="705140"/>
                </a:lnTo>
                <a:lnTo>
                  <a:pt x="174797" y="683896"/>
                </a:lnTo>
                <a:lnTo>
                  <a:pt x="447987" y="646868"/>
                </a:lnTo>
                <a:lnTo>
                  <a:pt x="829318" y="588477"/>
                </a:lnTo>
                <a:lnTo>
                  <a:pt x="1027075" y="554795"/>
                </a:lnTo>
                <a:lnTo>
                  <a:pt x="1330145" y="498888"/>
                </a:lnTo>
                <a:lnTo>
                  <a:pt x="1639737" y="436183"/>
                </a:lnTo>
                <a:lnTo>
                  <a:pt x="1954693" y="365782"/>
                </a:lnTo>
                <a:lnTo>
                  <a:pt x="2059818" y="340543"/>
                </a:lnTo>
                <a:lnTo>
                  <a:pt x="2271591" y="287264"/>
                </a:lnTo>
                <a:lnTo>
                  <a:pt x="2591109" y="200680"/>
                </a:lnTo>
                <a:lnTo>
                  <a:pt x="2910009" y="104730"/>
                </a:lnTo>
                <a:lnTo>
                  <a:pt x="3226383" y="0"/>
                </a:lnTo>
                <a:lnTo>
                  <a:pt x="3234154" y="57000"/>
                </a:lnTo>
                <a:lnTo>
                  <a:pt x="3240410" y="102300"/>
                </a:lnTo>
                <a:lnTo>
                  <a:pt x="3249480" y="166312"/>
                </a:lnTo>
                <a:lnTo>
                  <a:pt x="3261561" y="247536"/>
                </a:lnTo>
                <a:lnTo>
                  <a:pt x="3264926" y="270502"/>
                </a:lnTo>
                <a:lnTo>
                  <a:pt x="3268979" y="298785"/>
                </a:lnTo>
                <a:lnTo>
                  <a:pt x="3273996" y="334513"/>
                </a:lnTo>
                <a:lnTo>
                  <a:pt x="3280252" y="379814"/>
                </a:lnTo>
                <a:lnTo>
                  <a:pt x="3288022" y="436814"/>
                </a:lnTo>
                <a:lnTo>
                  <a:pt x="3038253" y="477256"/>
                </a:lnTo>
                <a:lnTo>
                  <a:pt x="2524837" y="549271"/>
                </a:lnTo>
                <a:lnTo>
                  <a:pt x="1757090" y="641352"/>
                </a:lnTo>
                <a:lnTo>
                  <a:pt x="1102961" y="707399"/>
                </a:lnTo>
                <a:lnTo>
                  <a:pt x="721135" y="739192"/>
                </a:lnTo>
                <a:lnTo>
                  <a:pt x="477726" y="755410"/>
                </a:lnTo>
                <a:lnTo>
                  <a:pt x="305989" y="763816"/>
                </a:lnTo>
                <a:lnTo>
                  <a:pt x="229019" y="766341"/>
                </a:lnTo>
                <a:lnTo>
                  <a:pt x="158582" y="767673"/>
                </a:lnTo>
                <a:lnTo>
                  <a:pt x="125953" y="767874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282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17"/>
                </a:lnTo>
                <a:lnTo>
                  <a:pt x="12192000" y="6856717"/>
                </a:lnTo>
                <a:lnTo>
                  <a:pt x="12192000" y="6380480"/>
                </a:lnTo>
                <a:lnTo>
                  <a:pt x="12192000" y="470204"/>
                </a:lnTo>
                <a:lnTo>
                  <a:pt x="11709273" y="470204"/>
                </a:lnTo>
                <a:lnTo>
                  <a:pt x="11709273" y="1870875"/>
                </a:lnTo>
                <a:lnTo>
                  <a:pt x="10970336" y="1981022"/>
                </a:lnTo>
                <a:lnTo>
                  <a:pt x="10200399" y="2074684"/>
                </a:lnTo>
                <a:lnTo>
                  <a:pt x="9433636" y="2146122"/>
                </a:lnTo>
                <a:lnTo>
                  <a:pt x="8927224" y="2184222"/>
                </a:lnTo>
                <a:lnTo>
                  <a:pt x="8674811" y="2200097"/>
                </a:lnTo>
                <a:lnTo>
                  <a:pt x="7925511" y="2236609"/>
                </a:lnTo>
                <a:lnTo>
                  <a:pt x="7190499" y="2257247"/>
                </a:lnTo>
                <a:lnTo>
                  <a:pt x="6606832" y="2263711"/>
                </a:lnTo>
                <a:lnTo>
                  <a:pt x="6237998" y="2263597"/>
                </a:lnTo>
                <a:lnTo>
                  <a:pt x="6006223" y="2263597"/>
                </a:lnTo>
                <a:lnTo>
                  <a:pt x="5107698" y="2246134"/>
                </a:lnTo>
                <a:lnTo>
                  <a:pt x="4466348" y="2222322"/>
                </a:lnTo>
                <a:lnTo>
                  <a:pt x="3288423" y="2155647"/>
                </a:lnTo>
                <a:lnTo>
                  <a:pt x="2591511" y="2103259"/>
                </a:lnTo>
                <a:lnTo>
                  <a:pt x="2275598" y="2074684"/>
                </a:lnTo>
                <a:lnTo>
                  <a:pt x="1454861" y="1990547"/>
                </a:lnTo>
                <a:lnTo>
                  <a:pt x="862723" y="1920697"/>
                </a:lnTo>
                <a:lnTo>
                  <a:pt x="476364" y="1867458"/>
                </a:lnTo>
                <a:lnTo>
                  <a:pt x="476364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99711" y="0"/>
            <a:ext cx="762000" cy="120650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7811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79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685799" y="0"/>
                </a:lnTo>
                <a:lnTo>
                  <a:pt x="685799" y="1142999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8960" y="2402173"/>
            <a:ext cx="5613399" cy="42272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0999" cy="4190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09011" y="5867400"/>
            <a:ext cx="990599" cy="990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11" y="1676400"/>
            <a:ext cx="2819399" cy="28193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11" y="8464"/>
            <a:ext cx="1600199" cy="16001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097" y="1519046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125953" y="767874"/>
                </a:moveTo>
                <a:lnTo>
                  <a:pt x="95126" y="767755"/>
                </a:lnTo>
                <a:lnTo>
                  <a:pt x="66157" y="767311"/>
                </a:lnTo>
                <a:lnTo>
                  <a:pt x="39102" y="766532"/>
                </a:lnTo>
                <a:lnTo>
                  <a:pt x="29356" y="751171"/>
                </a:lnTo>
                <a:lnTo>
                  <a:pt x="9746" y="720501"/>
                </a:lnTo>
                <a:lnTo>
                  <a:pt x="0" y="705140"/>
                </a:lnTo>
                <a:lnTo>
                  <a:pt x="174797" y="683896"/>
                </a:lnTo>
                <a:lnTo>
                  <a:pt x="447987" y="646868"/>
                </a:lnTo>
                <a:lnTo>
                  <a:pt x="829318" y="588477"/>
                </a:lnTo>
                <a:lnTo>
                  <a:pt x="1027075" y="554795"/>
                </a:lnTo>
                <a:lnTo>
                  <a:pt x="1330145" y="498888"/>
                </a:lnTo>
                <a:lnTo>
                  <a:pt x="1639737" y="436183"/>
                </a:lnTo>
                <a:lnTo>
                  <a:pt x="1954693" y="365782"/>
                </a:lnTo>
                <a:lnTo>
                  <a:pt x="2059818" y="340543"/>
                </a:lnTo>
                <a:lnTo>
                  <a:pt x="2271591" y="287264"/>
                </a:lnTo>
                <a:lnTo>
                  <a:pt x="2591109" y="200680"/>
                </a:lnTo>
                <a:lnTo>
                  <a:pt x="2910009" y="104730"/>
                </a:lnTo>
                <a:lnTo>
                  <a:pt x="3226383" y="0"/>
                </a:lnTo>
                <a:lnTo>
                  <a:pt x="3234154" y="57000"/>
                </a:lnTo>
                <a:lnTo>
                  <a:pt x="3240410" y="102300"/>
                </a:lnTo>
                <a:lnTo>
                  <a:pt x="3249480" y="166312"/>
                </a:lnTo>
                <a:lnTo>
                  <a:pt x="3261561" y="247536"/>
                </a:lnTo>
                <a:lnTo>
                  <a:pt x="3264926" y="270502"/>
                </a:lnTo>
                <a:lnTo>
                  <a:pt x="3268979" y="298785"/>
                </a:lnTo>
                <a:lnTo>
                  <a:pt x="3273996" y="334513"/>
                </a:lnTo>
                <a:lnTo>
                  <a:pt x="3280252" y="379814"/>
                </a:lnTo>
                <a:lnTo>
                  <a:pt x="3288022" y="436814"/>
                </a:lnTo>
                <a:lnTo>
                  <a:pt x="3038253" y="477256"/>
                </a:lnTo>
                <a:lnTo>
                  <a:pt x="2524837" y="549271"/>
                </a:lnTo>
                <a:lnTo>
                  <a:pt x="1757090" y="641352"/>
                </a:lnTo>
                <a:lnTo>
                  <a:pt x="1102961" y="707399"/>
                </a:lnTo>
                <a:lnTo>
                  <a:pt x="721135" y="739192"/>
                </a:lnTo>
                <a:lnTo>
                  <a:pt x="477726" y="755410"/>
                </a:lnTo>
                <a:lnTo>
                  <a:pt x="305989" y="763816"/>
                </a:lnTo>
                <a:lnTo>
                  <a:pt x="229019" y="766341"/>
                </a:lnTo>
                <a:lnTo>
                  <a:pt x="158582" y="767673"/>
                </a:lnTo>
                <a:lnTo>
                  <a:pt x="125953" y="767874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282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17"/>
                </a:lnTo>
                <a:lnTo>
                  <a:pt x="12192000" y="6856717"/>
                </a:lnTo>
                <a:lnTo>
                  <a:pt x="12192000" y="6380480"/>
                </a:lnTo>
                <a:lnTo>
                  <a:pt x="12192000" y="470204"/>
                </a:lnTo>
                <a:lnTo>
                  <a:pt x="11709273" y="470204"/>
                </a:lnTo>
                <a:lnTo>
                  <a:pt x="11709273" y="1870875"/>
                </a:lnTo>
                <a:lnTo>
                  <a:pt x="10970336" y="1981022"/>
                </a:lnTo>
                <a:lnTo>
                  <a:pt x="10200399" y="2074684"/>
                </a:lnTo>
                <a:lnTo>
                  <a:pt x="9433636" y="2146122"/>
                </a:lnTo>
                <a:lnTo>
                  <a:pt x="8927224" y="2184222"/>
                </a:lnTo>
                <a:lnTo>
                  <a:pt x="8674811" y="2200097"/>
                </a:lnTo>
                <a:lnTo>
                  <a:pt x="7925511" y="2236609"/>
                </a:lnTo>
                <a:lnTo>
                  <a:pt x="7190499" y="2257247"/>
                </a:lnTo>
                <a:lnTo>
                  <a:pt x="6606832" y="2263711"/>
                </a:lnTo>
                <a:lnTo>
                  <a:pt x="6237998" y="2263597"/>
                </a:lnTo>
                <a:lnTo>
                  <a:pt x="6006223" y="2263597"/>
                </a:lnTo>
                <a:lnTo>
                  <a:pt x="5107698" y="2246134"/>
                </a:lnTo>
                <a:lnTo>
                  <a:pt x="4466348" y="2222322"/>
                </a:lnTo>
                <a:lnTo>
                  <a:pt x="3288423" y="2155647"/>
                </a:lnTo>
                <a:lnTo>
                  <a:pt x="2591511" y="2103259"/>
                </a:lnTo>
                <a:lnTo>
                  <a:pt x="2275598" y="2074684"/>
                </a:lnTo>
                <a:lnTo>
                  <a:pt x="1454861" y="1990547"/>
                </a:lnTo>
                <a:lnTo>
                  <a:pt x="862723" y="1920697"/>
                </a:lnTo>
                <a:lnTo>
                  <a:pt x="476364" y="1867458"/>
                </a:lnTo>
                <a:lnTo>
                  <a:pt x="476364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9711" y="0"/>
            <a:ext cx="762000" cy="120650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7811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79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685799" y="0"/>
                </a:lnTo>
                <a:lnTo>
                  <a:pt x="685799" y="1142999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979" y="1021841"/>
            <a:ext cx="973604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628" y="2199319"/>
            <a:ext cx="11542742" cy="3677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E3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1282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17"/>
                  </a:lnTo>
                  <a:lnTo>
                    <a:pt x="12192000" y="6856717"/>
                  </a:lnTo>
                  <a:lnTo>
                    <a:pt x="12192000" y="6380480"/>
                  </a:lnTo>
                  <a:lnTo>
                    <a:pt x="12192000" y="470204"/>
                  </a:lnTo>
                  <a:lnTo>
                    <a:pt x="11709273" y="470204"/>
                  </a:lnTo>
                  <a:lnTo>
                    <a:pt x="11709273" y="6380480"/>
                  </a:lnTo>
                  <a:lnTo>
                    <a:pt x="476364" y="6380480"/>
                  </a:lnTo>
                  <a:lnTo>
                    <a:pt x="476364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9711" y="0"/>
              <a:ext cx="762000" cy="1206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7811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7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1142999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7980" y="3592727"/>
            <a:ext cx="7736205" cy="2309671"/>
          </a:xfrm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5400" spc="335" dirty="0"/>
              <a:t>Lead</a:t>
            </a:r>
            <a:r>
              <a:rPr sz="5400" spc="20" dirty="0"/>
              <a:t> </a:t>
            </a:r>
            <a:r>
              <a:rPr sz="5400" spc="145" dirty="0"/>
              <a:t>Score</a:t>
            </a:r>
            <a:r>
              <a:rPr sz="5400" spc="35" dirty="0"/>
              <a:t> </a:t>
            </a:r>
            <a:r>
              <a:rPr sz="5400" spc="254" dirty="0"/>
              <a:t>Case</a:t>
            </a:r>
            <a:r>
              <a:rPr sz="5400" spc="25" dirty="0"/>
              <a:t> </a:t>
            </a:r>
            <a:r>
              <a:rPr sz="5400" spc="110" dirty="0"/>
              <a:t>Study</a:t>
            </a:r>
            <a:endParaRPr sz="5400" dirty="0"/>
          </a:p>
          <a:p>
            <a:pPr marL="327660" marR="4173854" indent="-315595">
              <a:lnSpc>
                <a:spcPts val="3160"/>
              </a:lnSpc>
            </a:pPr>
            <a:br>
              <a:rPr lang="en-US" sz="1800" spc="-160" dirty="0">
                <a:solidFill>
                  <a:srgbClr val="EE52A4"/>
                </a:solidFill>
              </a:rPr>
            </a:br>
            <a:r>
              <a:rPr lang="en-US" sz="1800" spc="-160" dirty="0">
                <a:solidFill>
                  <a:srgbClr val="EE52A4"/>
                </a:solidFill>
              </a:rPr>
              <a:t>YASH KHATAVKAR</a:t>
            </a:r>
            <a:br>
              <a:rPr lang="en-US" sz="1800" spc="-160" dirty="0">
                <a:solidFill>
                  <a:srgbClr val="EE52A4"/>
                </a:solidFill>
              </a:rPr>
            </a:br>
            <a:r>
              <a:rPr lang="en-US" sz="1800" spc="-160" dirty="0">
                <a:solidFill>
                  <a:srgbClr val="EE52A4"/>
                </a:solidFill>
              </a:rPr>
              <a:t>NAMAN  CHAUDHARY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3751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Data</a:t>
            </a:r>
            <a:r>
              <a:rPr spc="-5" dirty="0"/>
              <a:t> </a:t>
            </a:r>
            <a:r>
              <a:rPr spc="125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348" y="2492755"/>
            <a:ext cx="6523990" cy="16306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00685" indent="-388620">
              <a:lnSpc>
                <a:spcPct val="100000"/>
              </a:lnSpc>
              <a:spcBef>
                <a:spcPts val="11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85" dirty="0">
                <a:solidFill>
                  <a:srgbClr val="3E3E3E"/>
                </a:solidFill>
                <a:latin typeface="Microsoft Sans Serif"/>
                <a:cs typeface="Microsoft Sans Serif"/>
              </a:rPr>
              <a:t>Numerical</a:t>
            </a:r>
            <a:r>
              <a:rPr sz="18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are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Normalised</a:t>
            </a:r>
            <a:endParaRPr sz="1800">
              <a:latin typeface="Microsoft Sans Serif"/>
              <a:cs typeface="Microsoft Sans Serif"/>
            </a:endParaRPr>
          </a:p>
          <a:p>
            <a:pPr marL="40068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Dummy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are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3E3E3E"/>
                </a:solidFill>
                <a:latin typeface="Microsoft Sans Serif"/>
                <a:cs typeface="Microsoft Sans Serif"/>
              </a:rPr>
              <a:t>created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for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45" dirty="0">
                <a:solidFill>
                  <a:srgbClr val="3E3E3E"/>
                </a:solidFill>
                <a:latin typeface="Microsoft Sans Serif"/>
                <a:cs typeface="Microsoft Sans Serif"/>
              </a:rPr>
              <a:t>object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35" dirty="0">
                <a:solidFill>
                  <a:srgbClr val="3E3E3E"/>
                </a:solidFill>
                <a:latin typeface="Microsoft Sans Serif"/>
                <a:cs typeface="Microsoft Sans Serif"/>
              </a:rPr>
              <a:t>type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variables</a:t>
            </a:r>
            <a:endParaRPr sz="1800">
              <a:latin typeface="Microsoft Sans Serif"/>
              <a:cs typeface="Microsoft Sans Serif"/>
            </a:endParaRPr>
          </a:p>
          <a:p>
            <a:pPr marL="40068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Total</a:t>
            </a:r>
            <a:r>
              <a:rPr sz="18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Microsoft Sans Serif"/>
                <a:cs typeface="Microsoft Sans Serif"/>
              </a:rPr>
              <a:t>Rows</a:t>
            </a:r>
            <a:r>
              <a:rPr sz="18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for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Microsoft Sans Serif"/>
                <a:cs typeface="Microsoft Sans Serif"/>
              </a:rPr>
              <a:t>Analysis:</a:t>
            </a:r>
            <a:r>
              <a:rPr sz="18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8792</a:t>
            </a:r>
            <a:endParaRPr sz="1800">
              <a:latin typeface="Microsoft Sans Serif"/>
              <a:cs typeface="Microsoft Sans Serif"/>
            </a:endParaRPr>
          </a:p>
          <a:p>
            <a:pPr marL="40068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Total</a:t>
            </a:r>
            <a:r>
              <a:rPr sz="18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Columns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for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Microsoft Sans Serif"/>
                <a:cs typeface="Microsoft Sans Serif"/>
              </a:rPr>
              <a:t>Analysis:</a:t>
            </a:r>
            <a:r>
              <a:rPr sz="18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43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3282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Model</a:t>
            </a:r>
            <a:r>
              <a:rPr spc="-35" dirty="0"/>
              <a:t> </a:t>
            </a:r>
            <a:r>
              <a:rPr spc="70" dirty="0"/>
              <a:t>Building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348" y="2492755"/>
            <a:ext cx="8202930" cy="338327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00685" indent="-388620">
              <a:lnSpc>
                <a:spcPct val="100000"/>
              </a:lnSpc>
              <a:spcBef>
                <a:spcPts val="11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Splitting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95" dirty="0">
                <a:solidFill>
                  <a:srgbClr val="3E3E3E"/>
                </a:solidFill>
                <a:latin typeface="Microsoft Sans Serif"/>
                <a:cs typeface="Microsoft Sans Serif"/>
              </a:rPr>
              <a:t>data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into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training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80" dirty="0">
                <a:solidFill>
                  <a:srgbClr val="3E3E3E"/>
                </a:solidFill>
                <a:latin typeface="Microsoft Sans Serif"/>
                <a:cs typeface="Microsoft Sans Serif"/>
              </a:rPr>
              <a:t>and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testing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3E3E3E"/>
                </a:solidFill>
                <a:latin typeface="Microsoft Sans Serif"/>
                <a:cs typeface="Microsoft Sans Serif"/>
              </a:rPr>
              <a:t>sets</a:t>
            </a:r>
            <a:endParaRPr sz="1800">
              <a:latin typeface="Microsoft Sans Serif"/>
              <a:cs typeface="Microsoft Sans Serif"/>
            </a:endParaRPr>
          </a:p>
          <a:p>
            <a:pPr marL="400685" marR="48260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-3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Microsoft Sans Serif"/>
                <a:cs typeface="Microsoft Sans Serif"/>
              </a:rPr>
              <a:t>basic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step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for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regression </a:t>
            </a:r>
            <a:r>
              <a:rPr sz="1800" spc="-130" dirty="0">
                <a:solidFill>
                  <a:srgbClr val="3E3E3E"/>
                </a:solidFill>
                <a:latin typeface="Microsoft Sans Serif"/>
                <a:cs typeface="Microsoft Sans Serif"/>
              </a:rPr>
              <a:t>is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performing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Microsoft Sans Serif"/>
                <a:cs typeface="Microsoft Sans Serif"/>
              </a:rPr>
              <a:t>test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3E3E3E"/>
                </a:solidFill>
                <a:latin typeface="Microsoft Sans Serif"/>
                <a:cs typeface="Microsoft Sans Serif"/>
              </a:rPr>
              <a:t>–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train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E3E3E"/>
                </a:solidFill>
                <a:latin typeface="Microsoft Sans Serif"/>
                <a:cs typeface="Microsoft Sans Serif"/>
              </a:rPr>
              <a:t>split,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75" dirty="0">
                <a:solidFill>
                  <a:srgbClr val="3E3E3E"/>
                </a:solidFill>
                <a:latin typeface="Microsoft Sans Serif"/>
                <a:cs typeface="Microsoft Sans Serif"/>
              </a:rPr>
              <a:t>we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have </a:t>
            </a:r>
            <a:r>
              <a:rPr sz="1800" spc="-459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chosen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225" dirty="0">
                <a:solidFill>
                  <a:srgbClr val="3E3E3E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70:30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ratio.</a:t>
            </a:r>
            <a:endParaRPr sz="1800">
              <a:latin typeface="Microsoft Sans Serif"/>
              <a:cs typeface="Microsoft Sans Serif"/>
            </a:endParaRPr>
          </a:p>
          <a:p>
            <a:pPr marL="40068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W</a:t>
            </a:r>
            <a:r>
              <a:rPr sz="180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e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hav</a:t>
            </a:r>
            <a:r>
              <a:rPr sz="1800" spc="150" dirty="0">
                <a:solidFill>
                  <a:srgbClr val="3E3E3E"/>
                </a:solidFill>
                <a:latin typeface="Microsoft Sans Serif"/>
                <a:cs typeface="Microsoft Sans Serif"/>
              </a:rPr>
              <a:t>e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use</a:t>
            </a:r>
            <a:r>
              <a:rPr sz="18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d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229" dirty="0">
                <a:solidFill>
                  <a:srgbClr val="3E3E3E"/>
                </a:solidFill>
                <a:latin typeface="Microsoft Sans Serif"/>
                <a:cs typeface="Microsoft Sans Serif"/>
              </a:rPr>
              <a:t>RF</a:t>
            </a:r>
            <a:r>
              <a:rPr sz="1800" spc="-225" dirty="0">
                <a:solidFill>
                  <a:srgbClr val="3E3E3E"/>
                </a:solidFill>
                <a:latin typeface="Microsoft Sans Serif"/>
                <a:cs typeface="Microsoft Sans Serif"/>
              </a:rPr>
              <a:t>E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fo</a:t>
            </a:r>
            <a:r>
              <a:rPr sz="1800" spc="50" dirty="0">
                <a:solidFill>
                  <a:srgbClr val="3E3E3E"/>
                </a:solidFill>
                <a:latin typeface="Microsoft Sans Serif"/>
                <a:cs typeface="Microsoft Sans Serif"/>
              </a:rPr>
              <a:t>r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3E3E3E"/>
                </a:solidFill>
                <a:latin typeface="Microsoft Sans Serif"/>
                <a:cs typeface="Microsoft Sans Serif"/>
              </a:rPr>
              <a:t>featur</a:t>
            </a:r>
            <a:r>
              <a:rPr sz="1800" spc="135" dirty="0">
                <a:solidFill>
                  <a:srgbClr val="3E3E3E"/>
                </a:solidFill>
                <a:latin typeface="Microsoft Sans Serif"/>
                <a:cs typeface="Microsoft Sans Serif"/>
              </a:rPr>
              <a:t>e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selection</a:t>
            </a:r>
            <a:endParaRPr sz="1800">
              <a:latin typeface="Microsoft Sans Serif"/>
              <a:cs typeface="Microsoft Sans Serif"/>
            </a:endParaRPr>
          </a:p>
          <a:p>
            <a:pPr marL="40068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W</a:t>
            </a:r>
            <a:r>
              <a:rPr sz="180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e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Microsoft Sans Serif"/>
                <a:cs typeface="Microsoft Sans Serif"/>
              </a:rPr>
              <a:t>ru</a:t>
            </a:r>
            <a:r>
              <a:rPr sz="1800" spc="50" dirty="0">
                <a:solidFill>
                  <a:srgbClr val="3E3E3E"/>
                </a:solidFill>
                <a:latin typeface="Microsoft Sans Serif"/>
                <a:cs typeface="Microsoft Sans Serif"/>
              </a:rPr>
              <a:t>n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229" dirty="0">
                <a:solidFill>
                  <a:srgbClr val="3E3E3E"/>
                </a:solidFill>
                <a:latin typeface="Microsoft Sans Serif"/>
                <a:cs typeface="Microsoft Sans Serif"/>
              </a:rPr>
              <a:t>RF</a:t>
            </a:r>
            <a:r>
              <a:rPr sz="1800" spc="-225" dirty="0">
                <a:solidFill>
                  <a:srgbClr val="3E3E3E"/>
                </a:solidFill>
                <a:latin typeface="Microsoft Sans Serif"/>
                <a:cs typeface="Microsoft Sans Serif"/>
              </a:rPr>
              <a:t>E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wit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h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1</a:t>
            </a:r>
            <a:r>
              <a:rPr sz="1800" spc="-5" dirty="0">
                <a:solidFill>
                  <a:srgbClr val="3E3E3E"/>
                </a:solidFill>
                <a:latin typeface="Microsoft Sans Serif"/>
                <a:cs typeface="Microsoft Sans Serif"/>
              </a:rPr>
              <a:t>5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variable</a:t>
            </a:r>
            <a:r>
              <a:rPr sz="180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s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s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3E3E3E"/>
                </a:solidFill>
                <a:latin typeface="Microsoft Sans Serif"/>
                <a:cs typeface="Microsoft Sans Serif"/>
              </a:rPr>
              <a:t>output</a:t>
            </a:r>
            <a:endParaRPr sz="1800">
              <a:latin typeface="Microsoft Sans Serif"/>
              <a:cs typeface="Microsoft Sans Serif"/>
            </a:endParaRPr>
          </a:p>
          <a:p>
            <a:pPr marL="400685" marR="5080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We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Microsoft Sans Serif"/>
                <a:cs typeface="Microsoft Sans Serif"/>
              </a:rPr>
              <a:t>build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35" dirty="0">
                <a:solidFill>
                  <a:srgbClr val="3E3E3E"/>
                </a:solidFill>
                <a:latin typeface="Microsoft Sans Serif"/>
                <a:cs typeface="Microsoft Sans Serif"/>
              </a:rPr>
              <a:t>model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by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removing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variable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Microsoft Sans Serif"/>
                <a:cs typeface="Microsoft Sans Serif"/>
              </a:rPr>
              <a:t>whose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3E3E3E"/>
                </a:solidFill>
                <a:latin typeface="Microsoft Sans Serif"/>
                <a:cs typeface="Microsoft Sans Serif"/>
              </a:rPr>
              <a:t>p-value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3E3E3E"/>
                </a:solidFill>
                <a:latin typeface="Microsoft Sans Serif"/>
                <a:cs typeface="Microsoft Sans Serif"/>
              </a:rPr>
              <a:t>is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greater </a:t>
            </a:r>
            <a:r>
              <a:rPr sz="1800" spc="-459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3E3E3E"/>
                </a:solidFill>
                <a:latin typeface="Microsoft Sans Serif"/>
                <a:cs typeface="Microsoft Sans Serif"/>
              </a:rPr>
              <a:t>than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0.05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80" dirty="0">
                <a:solidFill>
                  <a:srgbClr val="3E3E3E"/>
                </a:solidFill>
                <a:latin typeface="Microsoft Sans Serif"/>
                <a:cs typeface="Microsoft Sans Serif"/>
              </a:rPr>
              <a:t>and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vif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3E3E3E"/>
                </a:solidFill>
                <a:latin typeface="Microsoft Sans Serif"/>
                <a:cs typeface="Microsoft Sans Serif"/>
              </a:rPr>
              <a:t>value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3E3E3E"/>
                </a:solidFill>
                <a:latin typeface="Microsoft Sans Serif"/>
                <a:cs typeface="Microsoft Sans Serif"/>
              </a:rPr>
              <a:t>is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greater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3E3E3E"/>
                </a:solidFill>
                <a:latin typeface="Microsoft Sans Serif"/>
                <a:cs typeface="Microsoft Sans Serif"/>
              </a:rPr>
              <a:t>than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5.</a:t>
            </a:r>
            <a:endParaRPr sz="1800">
              <a:latin typeface="Microsoft Sans Serif"/>
              <a:cs typeface="Microsoft Sans Serif"/>
            </a:endParaRPr>
          </a:p>
          <a:p>
            <a:pPr marL="40068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45" dirty="0">
                <a:solidFill>
                  <a:srgbClr val="3E3E3E"/>
                </a:solidFill>
                <a:latin typeface="Microsoft Sans Serif"/>
                <a:cs typeface="Microsoft Sans Serif"/>
              </a:rPr>
              <a:t>Perform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predictions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3E3E3E"/>
                </a:solidFill>
                <a:latin typeface="Microsoft Sans Serif"/>
                <a:cs typeface="Microsoft Sans Serif"/>
              </a:rPr>
              <a:t>on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Microsoft Sans Serif"/>
                <a:cs typeface="Microsoft Sans Serif"/>
              </a:rPr>
              <a:t>test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95" dirty="0">
                <a:solidFill>
                  <a:srgbClr val="3E3E3E"/>
                </a:solidFill>
                <a:latin typeface="Microsoft Sans Serif"/>
                <a:cs typeface="Microsoft Sans Serif"/>
              </a:rPr>
              <a:t>data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set</a:t>
            </a:r>
            <a:endParaRPr sz="1800">
              <a:latin typeface="Microsoft Sans Serif"/>
              <a:cs typeface="Microsoft Sans Serif"/>
            </a:endParaRPr>
          </a:p>
          <a:p>
            <a:pPr marL="40068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Overall</a:t>
            </a:r>
            <a:r>
              <a:rPr sz="180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60" dirty="0">
                <a:solidFill>
                  <a:srgbClr val="3E3E3E"/>
                </a:solidFill>
                <a:latin typeface="Microsoft Sans Serif"/>
                <a:cs typeface="Microsoft Sans Serif"/>
              </a:rPr>
              <a:t>accuracy</a:t>
            </a:r>
            <a:r>
              <a:rPr sz="18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3E3E3E"/>
                </a:solidFill>
                <a:latin typeface="Microsoft Sans Serif"/>
                <a:cs typeface="Microsoft Sans Serif"/>
              </a:rPr>
              <a:t>81%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2531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ROC</a:t>
            </a:r>
            <a:r>
              <a:rPr spc="-50" dirty="0"/>
              <a:t> </a:t>
            </a:r>
            <a:r>
              <a:rPr spc="180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348" y="5063195"/>
            <a:ext cx="8053705" cy="139446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00685" indent="-388620">
              <a:lnSpc>
                <a:spcPct val="100000"/>
              </a:lnSpc>
              <a:spcBef>
                <a:spcPts val="885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35" dirty="0">
                <a:solidFill>
                  <a:srgbClr val="3E3E3E"/>
                </a:solidFill>
                <a:latin typeface="Microsoft Sans Serif"/>
                <a:cs typeface="Microsoft Sans Serif"/>
              </a:rPr>
              <a:t>Finding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Optimal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Cut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off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Point</a:t>
            </a:r>
            <a:endParaRPr sz="1800">
              <a:latin typeface="Microsoft Sans Serif"/>
              <a:cs typeface="Microsoft Sans Serif"/>
            </a:endParaRPr>
          </a:p>
          <a:p>
            <a:pPr marL="400685" marR="5080" indent="-388620">
              <a:lnSpc>
                <a:spcPts val="1939"/>
              </a:lnSpc>
              <a:spcBef>
                <a:spcPts val="103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Optimal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3E3E3E"/>
                </a:solidFill>
                <a:latin typeface="Microsoft Sans Serif"/>
                <a:cs typeface="Microsoft Sans Serif"/>
              </a:rPr>
              <a:t>cut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off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probability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3E3E3E"/>
                </a:solidFill>
                <a:latin typeface="Microsoft Sans Serif"/>
                <a:cs typeface="Microsoft Sans Serif"/>
              </a:rPr>
              <a:t>is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3E3E3E"/>
                </a:solidFill>
                <a:latin typeface="Microsoft Sans Serif"/>
                <a:cs typeface="Microsoft Sans Serif"/>
              </a:rPr>
              <a:t>that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probability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where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75" dirty="0">
                <a:solidFill>
                  <a:srgbClr val="3E3E3E"/>
                </a:solidFill>
                <a:latin typeface="Microsoft Sans Serif"/>
                <a:cs typeface="Microsoft Sans Serif"/>
              </a:rPr>
              <a:t>we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55" dirty="0">
                <a:solidFill>
                  <a:srgbClr val="3E3E3E"/>
                </a:solidFill>
                <a:latin typeface="Microsoft Sans Serif"/>
                <a:cs typeface="Microsoft Sans Serif"/>
              </a:rPr>
              <a:t>get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65" dirty="0">
                <a:solidFill>
                  <a:srgbClr val="3E3E3E"/>
                </a:solidFill>
                <a:latin typeface="Microsoft Sans Serif"/>
                <a:cs typeface="Microsoft Sans Serif"/>
              </a:rPr>
              <a:t>balanced </a:t>
            </a:r>
            <a:r>
              <a:rPr sz="1800" spc="-46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E3E3E"/>
                </a:solidFill>
                <a:latin typeface="Microsoft Sans Serif"/>
                <a:cs typeface="Microsoft Sans Serif"/>
              </a:rPr>
              <a:t>sensitivity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80" dirty="0">
                <a:solidFill>
                  <a:srgbClr val="3E3E3E"/>
                </a:solidFill>
                <a:latin typeface="Microsoft Sans Serif"/>
                <a:cs typeface="Microsoft Sans Serif"/>
              </a:rPr>
              <a:t>and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specificity.</a:t>
            </a:r>
            <a:endParaRPr sz="1800">
              <a:latin typeface="Microsoft Sans Serif"/>
              <a:cs typeface="Microsoft Sans Serif"/>
            </a:endParaRPr>
          </a:p>
          <a:p>
            <a:pPr marL="400685" indent="-388620">
              <a:lnSpc>
                <a:spcPct val="100000"/>
              </a:lnSpc>
              <a:spcBef>
                <a:spcPts val="76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From </a:t>
            </a:r>
            <a:r>
              <a:rPr sz="18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second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35" dirty="0">
                <a:solidFill>
                  <a:srgbClr val="3E3E3E"/>
                </a:solidFill>
                <a:latin typeface="Microsoft Sans Serif"/>
                <a:cs typeface="Microsoft Sans Serif"/>
              </a:rPr>
              <a:t>graph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it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3E3E3E"/>
                </a:solidFill>
                <a:latin typeface="Microsoft Sans Serif"/>
                <a:cs typeface="Microsoft Sans Serif"/>
              </a:rPr>
              <a:t>is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visible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3E3E3E"/>
                </a:solidFill>
                <a:latin typeface="Microsoft Sans Serif"/>
                <a:cs typeface="Microsoft Sans Serif"/>
              </a:rPr>
              <a:t>that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optimal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3E3E3E"/>
                </a:solidFill>
                <a:latin typeface="Microsoft Sans Serif"/>
                <a:cs typeface="Microsoft Sans Serif"/>
              </a:rPr>
              <a:t>cut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off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3E3E3E"/>
                </a:solidFill>
                <a:latin typeface="Microsoft Sans Serif"/>
                <a:cs typeface="Microsoft Sans Serif"/>
              </a:rPr>
              <a:t>is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0.35.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9826" y="2022645"/>
            <a:ext cx="10142855" cy="3148330"/>
            <a:chOff x="639826" y="2022645"/>
            <a:chExt cx="10142855" cy="31483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826" y="2204506"/>
              <a:ext cx="2826399" cy="27845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2065" y="2022645"/>
              <a:ext cx="4470098" cy="31482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2483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826" y="2280742"/>
            <a:ext cx="10116820" cy="43942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In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3E3E3E"/>
                </a:solidFill>
                <a:latin typeface="Microsoft Sans Serif"/>
                <a:cs typeface="Microsoft Sans Serif"/>
              </a:rPr>
              <a:t>conclusion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75" dirty="0">
                <a:solidFill>
                  <a:srgbClr val="3E3E3E"/>
                </a:solidFill>
                <a:latin typeface="Microsoft Sans Serif"/>
                <a:cs typeface="Microsoft Sans Serif"/>
              </a:rPr>
              <a:t>we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50" dirty="0">
                <a:solidFill>
                  <a:srgbClr val="3E3E3E"/>
                </a:solidFill>
                <a:latin typeface="Microsoft Sans Serif"/>
                <a:cs typeface="Microsoft Sans Serif"/>
              </a:rPr>
              <a:t>noted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most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important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variables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for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potential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3E3E3E"/>
                </a:solidFill>
                <a:latin typeface="Microsoft Sans Serif"/>
                <a:cs typeface="Microsoft Sans Serif"/>
              </a:rPr>
              <a:t>buyers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are</a:t>
            </a:r>
            <a:endParaRPr sz="1600">
              <a:latin typeface="Microsoft Sans Serif"/>
              <a:cs typeface="Microsoft Sans Serif"/>
            </a:endParaRPr>
          </a:p>
          <a:p>
            <a:pPr marL="469900" indent="-383540">
              <a:lnSpc>
                <a:spcPts val="1739"/>
              </a:lnSpc>
              <a:spcBef>
                <a:spcPts val="640"/>
              </a:spcBef>
              <a:buClr>
                <a:srgbClr val="B31166"/>
              </a:buClr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6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total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number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of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3E3E3E"/>
                </a:solidFill>
                <a:latin typeface="Microsoft Sans Serif"/>
                <a:cs typeface="Microsoft Sans Serif"/>
              </a:rPr>
              <a:t>visits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by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potential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buyer</a:t>
            </a:r>
            <a:endParaRPr sz="1600">
              <a:latin typeface="Microsoft Sans Serif"/>
              <a:cs typeface="Microsoft Sans Serif"/>
            </a:endParaRPr>
          </a:p>
          <a:p>
            <a:pPr marL="469900" indent="-383540">
              <a:lnSpc>
                <a:spcPts val="1560"/>
              </a:lnSpc>
              <a:buClr>
                <a:srgbClr val="B31166"/>
              </a:buClr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sz="16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Total</a:t>
            </a:r>
            <a:r>
              <a:rPr sz="16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00" dirty="0">
                <a:solidFill>
                  <a:srgbClr val="3E3E3E"/>
                </a:solidFill>
                <a:latin typeface="Microsoft Sans Serif"/>
                <a:cs typeface="Microsoft Sans Serif"/>
              </a:rPr>
              <a:t>time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3E3E3E"/>
                </a:solidFill>
                <a:latin typeface="Microsoft Sans Serif"/>
                <a:cs typeface="Microsoft Sans Serif"/>
              </a:rPr>
              <a:t>spent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35" dirty="0">
                <a:solidFill>
                  <a:srgbClr val="3E3E3E"/>
                </a:solidFill>
                <a:latin typeface="Microsoft Sans Serif"/>
                <a:cs typeface="Microsoft Sans Serif"/>
              </a:rPr>
              <a:t>on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6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3E3E3E"/>
                </a:solidFill>
                <a:latin typeface="Microsoft Sans Serif"/>
                <a:cs typeface="Microsoft Sans Serif"/>
              </a:rPr>
              <a:t>website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by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potential</a:t>
            </a:r>
            <a:r>
              <a:rPr sz="16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buyer</a:t>
            </a:r>
            <a:endParaRPr sz="1600">
              <a:latin typeface="Microsoft Sans Serif"/>
              <a:cs typeface="Microsoft Sans Serif"/>
            </a:endParaRPr>
          </a:p>
          <a:p>
            <a:pPr marL="469900" indent="-383540">
              <a:lnSpc>
                <a:spcPts val="1739"/>
              </a:lnSpc>
              <a:buClr>
                <a:srgbClr val="B31166"/>
              </a:buClr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If</a:t>
            </a:r>
            <a:r>
              <a:rPr sz="16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6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35" dirty="0">
                <a:solidFill>
                  <a:srgbClr val="3E3E3E"/>
                </a:solidFill>
                <a:latin typeface="Microsoft Sans Serif"/>
                <a:cs typeface="Microsoft Sans Serif"/>
              </a:rPr>
              <a:t>lead</a:t>
            </a:r>
            <a:r>
              <a:rPr sz="16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source</a:t>
            </a:r>
            <a:r>
              <a:rPr sz="16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was</a:t>
            </a:r>
            <a:endParaRPr sz="1600">
              <a:latin typeface="Microsoft Sans Serif"/>
              <a:cs typeface="Microsoft Sans Serif"/>
            </a:endParaRPr>
          </a:p>
          <a:p>
            <a:pPr marL="724535" lvl="1" indent="-255270">
              <a:lnSpc>
                <a:spcPct val="100000"/>
              </a:lnSpc>
              <a:spcBef>
                <a:spcPts val="640"/>
              </a:spcBef>
              <a:buAutoNum type="alphaLcPeriod"/>
              <a:tabLst>
                <a:tab pos="725170" algn="l"/>
              </a:tabLst>
            </a:pPr>
            <a:r>
              <a:rPr sz="16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Direct</a:t>
            </a:r>
            <a:r>
              <a:rPr sz="1600" spc="-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3E3E3E"/>
                </a:solidFill>
                <a:latin typeface="Microsoft Sans Serif"/>
                <a:cs typeface="Microsoft Sans Serif"/>
              </a:rPr>
              <a:t>traffic</a:t>
            </a:r>
            <a:endParaRPr sz="1600">
              <a:latin typeface="Microsoft Sans Serif"/>
              <a:cs typeface="Microsoft Sans Serif"/>
            </a:endParaRPr>
          </a:p>
          <a:p>
            <a:pPr marL="724535" lvl="1" indent="-255270">
              <a:lnSpc>
                <a:spcPct val="100000"/>
              </a:lnSpc>
              <a:spcBef>
                <a:spcPts val="640"/>
              </a:spcBef>
              <a:buAutoNum type="alphaLcPeriod"/>
              <a:tabLst>
                <a:tab pos="725170" algn="l"/>
              </a:tabLst>
            </a:pPr>
            <a:r>
              <a:rPr sz="1600" spc="135" dirty="0">
                <a:solidFill>
                  <a:srgbClr val="3E3E3E"/>
                </a:solidFill>
                <a:latin typeface="Microsoft Sans Serif"/>
                <a:cs typeface="Microsoft Sans Serif"/>
              </a:rPr>
              <a:t>Google</a:t>
            </a:r>
            <a:endParaRPr sz="1600">
              <a:latin typeface="Microsoft Sans Serif"/>
              <a:cs typeface="Microsoft Sans Serif"/>
            </a:endParaRPr>
          </a:p>
          <a:p>
            <a:pPr marL="716280" lvl="1" indent="-247015">
              <a:lnSpc>
                <a:spcPct val="100000"/>
              </a:lnSpc>
              <a:spcBef>
                <a:spcPts val="640"/>
              </a:spcBef>
              <a:buAutoNum type="alphaLcPeriod"/>
              <a:tabLst>
                <a:tab pos="716915" algn="l"/>
              </a:tabLst>
            </a:pPr>
            <a:r>
              <a:rPr sz="1600" spc="80" dirty="0">
                <a:solidFill>
                  <a:srgbClr val="3E3E3E"/>
                </a:solidFill>
                <a:latin typeface="Microsoft Sans Serif"/>
                <a:cs typeface="Microsoft Sans Serif"/>
              </a:rPr>
              <a:t>Welingak</a:t>
            </a:r>
            <a:r>
              <a:rPr sz="1600" spc="-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3E3E3E"/>
                </a:solidFill>
                <a:latin typeface="Microsoft Sans Serif"/>
                <a:cs typeface="Microsoft Sans Serif"/>
              </a:rPr>
              <a:t>website</a:t>
            </a:r>
            <a:endParaRPr sz="1600">
              <a:latin typeface="Microsoft Sans Serif"/>
              <a:cs typeface="Microsoft Sans Serif"/>
            </a:endParaRPr>
          </a:p>
          <a:p>
            <a:pPr marL="725170" lvl="1" indent="-255904">
              <a:lnSpc>
                <a:spcPct val="100000"/>
              </a:lnSpc>
              <a:spcBef>
                <a:spcPts val="640"/>
              </a:spcBef>
              <a:buAutoNum type="alphaLcPeriod"/>
              <a:tabLst>
                <a:tab pos="725805" algn="l"/>
              </a:tabLst>
            </a:pPr>
            <a:r>
              <a:rPr sz="16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Organic</a:t>
            </a:r>
            <a:r>
              <a:rPr sz="16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3E3E3E"/>
                </a:solidFill>
                <a:latin typeface="Microsoft Sans Serif"/>
                <a:cs typeface="Microsoft Sans Serif"/>
              </a:rPr>
              <a:t>search</a:t>
            </a:r>
            <a:endParaRPr sz="1600">
              <a:latin typeface="Microsoft Sans Serif"/>
              <a:cs typeface="Microsoft Sans Serif"/>
            </a:endParaRPr>
          </a:p>
          <a:p>
            <a:pPr marL="469900" indent="-383540">
              <a:lnSpc>
                <a:spcPct val="100000"/>
              </a:lnSpc>
              <a:spcBef>
                <a:spcPts val="640"/>
              </a:spcBef>
              <a:buClr>
                <a:srgbClr val="B31166"/>
              </a:buClr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If</a:t>
            </a:r>
            <a:r>
              <a:rPr sz="16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6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last</a:t>
            </a:r>
            <a:r>
              <a:rPr sz="16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activity</a:t>
            </a:r>
            <a:r>
              <a:rPr sz="16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was</a:t>
            </a:r>
            <a:endParaRPr sz="1600">
              <a:latin typeface="Microsoft Sans Serif"/>
              <a:cs typeface="Microsoft Sans Serif"/>
            </a:endParaRPr>
          </a:p>
          <a:p>
            <a:pPr marL="724535" lvl="1" indent="-255270">
              <a:lnSpc>
                <a:spcPct val="100000"/>
              </a:lnSpc>
              <a:spcBef>
                <a:spcPts val="640"/>
              </a:spcBef>
              <a:buAutoNum type="alphaLcPeriod"/>
              <a:tabLst>
                <a:tab pos="725170" algn="l"/>
              </a:tabLst>
            </a:pPr>
            <a:r>
              <a:rPr sz="1600" spc="-125" dirty="0">
                <a:solidFill>
                  <a:srgbClr val="3E3E3E"/>
                </a:solidFill>
                <a:latin typeface="Microsoft Sans Serif"/>
                <a:cs typeface="Microsoft Sans Serif"/>
              </a:rPr>
              <a:t>SMS</a:t>
            </a:r>
            <a:endParaRPr sz="1600">
              <a:latin typeface="Microsoft Sans Serif"/>
              <a:cs typeface="Microsoft Sans Serif"/>
            </a:endParaRPr>
          </a:p>
          <a:p>
            <a:pPr marL="724535" lvl="1" indent="-255270">
              <a:lnSpc>
                <a:spcPct val="100000"/>
              </a:lnSpc>
              <a:spcBef>
                <a:spcPts val="640"/>
              </a:spcBef>
              <a:buAutoNum type="alphaLcPeriod"/>
              <a:tabLst>
                <a:tab pos="725170" algn="l"/>
              </a:tabLst>
            </a:pPr>
            <a:r>
              <a:rPr sz="1600" spc="155" dirty="0">
                <a:solidFill>
                  <a:srgbClr val="3E3E3E"/>
                </a:solidFill>
                <a:latin typeface="Microsoft Sans Serif"/>
                <a:cs typeface="Microsoft Sans Serif"/>
              </a:rPr>
              <a:t>an</a:t>
            </a:r>
            <a:r>
              <a:rPr sz="1600" spc="-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Olark</a:t>
            </a:r>
            <a:r>
              <a:rPr sz="160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65" dirty="0">
                <a:solidFill>
                  <a:srgbClr val="3E3E3E"/>
                </a:solidFill>
                <a:latin typeface="Microsoft Sans Serif"/>
                <a:cs typeface="Microsoft Sans Serif"/>
              </a:rPr>
              <a:t>chat</a:t>
            </a:r>
            <a:r>
              <a:rPr sz="160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conversation</a:t>
            </a:r>
            <a:endParaRPr sz="1600">
              <a:latin typeface="Microsoft Sans Serif"/>
              <a:cs typeface="Microsoft Sans Serif"/>
            </a:endParaRPr>
          </a:p>
          <a:p>
            <a:pPr marL="469900" indent="-383540">
              <a:lnSpc>
                <a:spcPts val="1739"/>
              </a:lnSpc>
              <a:spcBef>
                <a:spcPts val="640"/>
              </a:spcBef>
              <a:buClr>
                <a:srgbClr val="B31166"/>
              </a:buClr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If</a:t>
            </a:r>
            <a:r>
              <a:rPr sz="16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origin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of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35" dirty="0">
                <a:solidFill>
                  <a:srgbClr val="3E3E3E"/>
                </a:solidFill>
                <a:latin typeface="Microsoft Sans Serif"/>
                <a:cs typeface="Microsoft Sans Serif"/>
              </a:rPr>
              <a:t>lead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-110" dirty="0">
                <a:solidFill>
                  <a:srgbClr val="3E3E3E"/>
                </a:solidFill>
                <a:latin typeface="Microsoft Sans Serif"/>
                <a:cs typeface="Microsoft Sans Serif"/>
              </a:rPr>
              <a:t>is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6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35" dirty="0">
                <a:solidFill>
                  <a:srgbClr val="3E3E3E"/>
                </a:solidFill>
                <a:latin typeface="Microsoft Sans Serif"/>
                <a:cs typeface="Microsoft Sans Serif"/>
              </a:rPr>
              <a:t>lead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215" dirty="0">
                <a:solidFill>
                  <a:srgbClr val="3E3E3E"/>
                </a:solidFill>
                <a:latin typeface="Microsoft Sans Serif"/>
                <a:cs typeface="Microsoft Sans Serif"/>
              </a:rPr>
              <a:t>add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format</a:t>
            </a:r>
            <a:endParaRPr sz="1600">
              <a:latin typeface="Microsoft Sans Serif"/>
              <a:cs typeface="Microsoft Sans Serif"/>
            </a:endParaRPr>
          </a:p>
          <a:p>
            <a:pPr marL="469900" indent="-383540">
              <a:lnSpc>
                <a:spcPts val="1739"/>
              </a:lnSpc>
              <a:buClr>
                <a:srgbClr val="B31166"/>
              </a:buClr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If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3E3E3E"/>
                </a:solidFill>
                <a:latin typeface="Microsoft Sans Serif"/>
                <a:cs typeface="Microsoft Sans Serif"/>
              </a:rPr>
              <a:t>their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3E3E3E"/>
                </a:solidFill>
                <a:latin typeface="Microsoft Sans Serif"/>
                <a:cs typeface="Microsoft Sans Serif"/>
              </a:rPr>
              <a:t>current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50" dirty="0">
                <a:solidFill>
                  <a:srgbClr val="3E3E3E"/>
                </a:solidFill>
                <a:latin typeface="Microsoft Sans Serif"/>
                <a:cs typeface="Microsoft Sans Serif"/>
              </a:rPr>
              <a:t>occupation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-110" dirty="0">
                <a:solidFill>
                  <a:srgbClr val="3E3E3E"/>
                </a:solidFill>
                <a:latin typeface="Microsoft Sans Serif"/>
                <a:cs typeface="Microsoft Sans Serif"/>
              </a:rPr>
              <a:t>is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220" dirty="0">
                <a:solidFill>
                  <a:srgbClr val="3E3E3E"/>
                </a:solidFill>
                <a:latin typeface="Microsoft Sans Serif"/>
                <a:cs typeface="Microsoft Sans Serif"/>
              </a:rPr>
              <a:t>a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3E3E3E"/>
                </a:solidFill>
                <a:latin typeface="Microsoft Sans Serif"/>
                <a:cs typeface="Microsoft Sans Serif"/>
              </a:rPr>
              <a:t>working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3E3E3E"/>
                </a:solidFill>
                <a:latin typeface="Microsoft Sans Serif"/>
                <a:cs typeface="Microsoft Sans Serif"/>
              </a:rPr>
              <a:t>professional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ts val="1560"/>
              </a:lnSpc>
              <a:spcBef>
                <a:spcPts val="990"/>
              </a:spcBef>
            </a:pPr>
            <a:r>
              <a:rPr sz="16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If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3E3E3E"/>
                </a:solidFill>
                <a:latin typeface="Microsoft Sans Serif"/>
                <a:cs typeface="Microsoft Sans Serif"/>
              </a:rPr>
              <a:t>client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keeps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these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parameters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in </a:t>
            </a:r>
            <a:r>
              <a:rPr sz="16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mind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then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there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-110" dirty="0">
                <a:solidFill>
                  <a:srgbClr val="3E3E3E"/>
                </a:solidFill>
                <a:latin typeface="Microsoft Sans Serif"/>
                <a:cs typeface="Microsoft Sans Serif"/>
              </a:rPr>
              <a:t>is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220" dirty="0">
                <a:solidFill>
                  <a:srgbClr val="3E3E3E"/>
                </a:solidFill>
                <a:latin typeface="Microsoft Sans Serif"/>
                <a:cs typeface="Microsoft Sans Serif"/>
              </a:rPr>
              <a:t>a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90" dirty="0">
                <a:solidFill>
                  <a:srgbClr val="3E3E3E"/>
                </a:solidFill>
                <a:latin typeface="Microsoft Sans Serif"/>
                <a:cs typeface="Microsoft Sans Serif"/>
              </a:rPr>
              <a:t>good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75" dirty="0">
                <a:solidFill>
                  <a:srgbClr val="3E3E3E"/>
                </a:solidFill>
                <a:latin typeface="Microsoft Sans Serif"/>
                <a:cs typeface="Microsoft Sans Serif"/>
              </a:rPr>
              <a:t>chance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of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converting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more</a:t>
            </a:r>
            <a:r>
              <a:rPr sz="16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leads</a:t>
            </a:r>
            <a:r>
              <a:rPr sz="16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135" dirty="0">
                <a:solidFill>
                  <a:srgbClr val="3E3E3E"/>
                </a:solidFill>
                <a:latin typeface="Microsoft Sans Serif"/>
                <a:cs typeface="Microsoft Sans Serif"/>
              </a:rPr>
              <a:t>to </a:t>
            </a:r>
            <a:r>
              <a:rPr sz="1600" spc="-409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3E3E3E"/>
                </a:solidFill>
                <a:latin typeface="Microsoft Sans Serif"/>
                <a:cs typeface="Microsoft Sans Serif"/>
              </a:rPr>
              <a:t>buyers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4290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Problem</a:t>
            </a:r>
            <a:r>
              <a:rPr spc="10" dirty="0"/>
              <a:t> </a:t>
            </a:r>
            <a:r>
              <a:rPr spc="18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452" y="2362774"/>
            <a:ext cx="11022330" cy="102044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00685" indent="-388620">
              <a:lnSpc>
                <a:spcPct val="100000"/>
              </a:lnSpc>
              <a:spcBef>
                <a:spcPts val="885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-105" dirty="0">
                <a:solidFill>
                  <a:srgbClr val="3E3E3E"/>
                </a:solidFill>
                <a:latin typeface="Microsoft Sans Serif"/>
                <a:cs typeface="Microsoft Sans Serif"/>
              </a:rPr>
              <a:t>X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Education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3E3E3E"/>
                </a:solidFill>
                <a:latin typeface="Microsoft Sans Serif"/>
                <a:cs typeface="Microsoft Sans Serif"/>
              </a:rPr>
              <a:t>sells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online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courses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to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industry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professionals.</a:t>
            </a:r>
            <a:endParaRPr sz="1800">
              <a:latin typeface="Microsoft Sans Serif"/>
              <a:cs typeface="Microsoft Sans Serif"/>
            </a:endParaRPr>
          </a:p>
          <a:p>
            <a:pPr marL="400685" marR="5080" indent="-388620">
              <a:lnSpc>
                <a:spcPts val="1939"/>
              </a:lnSpc>
              <a:spcBef>
                <a:spcPts val="103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-105" dirty="0">
                <a:solidFill>
                  <a:srgbClr val="3E3E3E"/>
                </a:solidFill>
                <a:latin typeface="Microsoft Sans Serif"/>
                <a:cs typeface="Microsoft Sans Serif"/>
              </a:rPr>
              <a:t>X </a:t>
            </a:r>
            <a:r>
              <a:rPr sz="180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Education </a:t>
            </a:r>
            <a:r>
              <a:rPr sz="180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gets </a:t>
            </a:r>
            <a:r>
              <a:rPr sz="1800" spc="225" dirty="0">
                <a:solidFill>
                  <a:srgbClr val="3E3E3E"/>
                </a:solidFill>
                <a:latin typeface="Microsoft Sans Serif"/>
                <a:cs typeface="Microsoft Sans Serif"/>
              </a:rPr>
              <a:t>a </a:t>
            </a:r>
            <a:r>
              <a:rPr sz="18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lot </a:t>
            </a:r>
            <a:r>
              <a:rPr sz="18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of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leads, </a:t>
            </a:r>
            <a:r>
              <a:rPr sz="18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however </a:t>
            </a:r>
            <a:r>
              <a:rPr sz="1800" spc="-55" dirty="0">
                <a:solidFill>
                  <a:srgbClr val="3E3E3E"/>
                </a:solidFill>
                <a:latin typeface="Microsoft Sans Serif"/>
                <a:cs typeface="Microsoft Sans Serif"/>
              </a:rPr>
              <a:t>its </a:t>
            </a:r>
            <a:r>
              <a:rPr sz="18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lead </a:t>
            </a:r>
            <a:r>
              <a:rPr sz="180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conversion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rate </a:t>
            </a:r>
            <a:r>
              <a:rPr sz="1800" spc="-130" dirty="0">
                <a:solidFill>
                  <a:srgbClr val="3E3E3E"/>
                </a:solidFill>
                <a:latin typeface="Microsoft Sans Serif"/>
                <a:cs typeface="Microsoft Sans Serif"/>
              </a:rPr>
              <a:t>is 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very </a:t>
            </a:r>
            <a:r>
              <a:rPr sz="1800" spc="100" dirty="0">
                <a:solidFill>
                  <a:srgbClr val="3E3E3E"/>
                </a:solidFill>
                <a:latin typeface="Microsoft Sans Serif"/>
                <a:cs typeface="Microsoft Sans Serif"/>
              </a:rPr>
              <a:t>poor. </a:t>
            </a:r>
            <a:r>
              <a:rPr sz="1800" spc="-40" dirty="0">
                <a:solidFill>
                  <a:srgbClr val="3E3E3E"/>
                </a:solidFill>
                <a:latin typeface="Microsoft Sans Serif"/>
                <a:cs typeface="Microsoft Sans Serif"/>
              </a:rPr>
              <a:t>For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example, </a:t>
            </a:r>
            <a:r>
              <a:rPr sz="1800" dirty="0">
                <a:solidFill>
                  <a:srgbClr val="3E3E3E"/>
                </a:solidFill>
                <a:latin typeface="Microsoft Sans Serif"/>
                <a:cs typeface="Microsoft Sans Serif"/>
              </a:rPr>
              <a:t>if,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for </a:t>
            </a:r>
            <a:r>
              <a:rPr sz="1800" spc="-46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example,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they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acquire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100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leads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in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225" dirty="0">
                <a:solidFill>
                  <a:srgbClr val="3E3E3E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3E3E3E"/>
                </a:solidFill>
                <a:latin typeface="Microsoft Sans Serif"/>
                <a:cs typeface="Microsoft Sans Serif"/>
              </a:rPr>
              <a:t>day,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they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only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80" dirty="0">
                <a:solidFill>
                  <a:srgbClr val="3E3E3E"/>
                </a:solidFill>
                <a:latin typeface="Microsoft Sans Serif"/>
                <a:cs typeface="Microsoft Sans Serif"/>
              </a:rPr>
              <a:t>manage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to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convert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Microsoft Sans Serif"/>
                <a:cs typeface="Microsoft Sans Serif"/>
              </a:rPr>
              <a:t>30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of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them.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452" y="3457006"/>
            <a:ext cx="11141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685" indent="-38862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-85" dirty="0">
                <a:solidFill>
                  <a:srgbClr val="3E3E3E"/>
                </a:solidFill>
                <a:latin typeface="Microsoft Sans Serif"/>
                <a:cs typeface="Microsoft Sans Serif"/>
              </a:rPr>
              <a:t>To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make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Microsoft Sans Serif"/>
                <a:cs typeface="Microsoft Sans Serif"/>
              </a:rPr>
              <a:t>this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Microsoft Sans Serif"/>
                <a:cs typeface="Microsoft Sans Serif"/>
              </a:rPr>
              <a:t>process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more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efficient,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70" dirty="0">
                <a:solidFill>
                  <a:srgbClr val="3E3E3E"/>
                </a:solidFill>
                <a:latin typeface="Microsoft Sans Serif"/>
                <a:cs typeface="Microsoft Sans Serif"/>
              </a:rPr>
              <a:t>company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Microsoft Sans Serif"/>
                <a:cs typeface="Microsoft Sans Serif"/>
              </a:rPr>
              <a:t>wishes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to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identify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most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potential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leads,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also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452" y="3604326"/>
            <a:ext cx="10965180" cy="27628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885"/>
              </a:spcBef>
            </a:pPr>
            <a:r>
              <a:rPr sz="18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known</a:t>
            </a:r>
            <a:r>
              <a:rPr sz="180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as</a:t>
            </a:r>
            <a:r>
              <a:rPr sz="18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‘Hot</a:t>
            </a:r>
            <a:r>
              <a:rPr sz="180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Leads’.</a:t>
            </a:r>
            <a:endParaRPr sz="1800">
              <a:latin typeface="Microsoft Sans Serif"/>
              <a:cs typeface="Microsoft Sans Serif"/>
            </a:endParaRPr>
          </a:p>
          <a:p>
            <a:pPr marL="400685" marR="5080" indent="-388620">
              <a:lnSpc>
                <a:spcPts val="1939"/>
              </a:lnSpc>
              <a:spcBef>
                <a:spcPts val="103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-20" dirty="0">
                <a:solidFill>
                  <a:srgbClr val="3E3E3E"/>
                </a:solidFill>
                <a:latin typeface="Microsoft Sans Serif"/>
                <a:cs typeface="Microsoft Sans Serif"/>
              </a:rPr>
              <a:t>If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they 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successfully </a:t>
            </a:r>
            <a:r>
              <a:rPr sz="18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identify </a:t>
            </a:r>
            <a:r>
              <a:rPr sz="1800" spc="-15" dirty="0">
                <a:solidFill>
                  <a:srgbClr val="3E3E3E"/>
                </a:solidFill>
                <a:latin typeface="Microsoft Sans Serif"/>
                <a:cs typeface="Microsoft Sans Serif"/>
              </a:rPr>
              <a:t>this 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set </a:t>
            </a:r>
            <a:r>
              <a:rPr sz="18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of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leads,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 </a:t>
            </a:r>
            <a:r>
              <a:rPr sz="18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lead </a:t>
            </a:r>
            <a:r>
              <a:rPr sz="180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conversion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rate </a:t>
            </a:r>
            <a:r>
              <a:rPr sz="1800" spc="50" dirty="0">
                <a:solidFill>
                  <a:srgbClr val="3E3E3E"/>
                </a:solidFill>
                <a:latin typeface="Microsoft Sans Serif"/>
                <a:cs typeface="Microsoft Sans Serif"/>
              </a:rPr>
              <a:t>should </a:t>
            </a:r>
            <a:r>
              <a:rPr sz="1800" spc="190" dirty="0">
                <a:solidFill>
                  <a:srgbClr val="3E3E3E"/>
                </a:solidFill>
                <a:latin typeface="Microsoft Sans Serif"/>
                <a:cs typeface="Microsoft Sans Serif"/>
              </a:rPr>
              <a:t>go </a:t>
            </a:r>
            <a:r>
              <a:rPr sz="1800" spc="155" dirty="0">
                <a:solidFill>
                  <a:srgbClr val="3E3E3E"/>
                </a:solidFill>
                <a:latin typeface="Microsoft Sans Serif"/>
                <a:cs typeface="Microsoft Sans Serif"/>
              </a:rPr>
              <a:t>up 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as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 </a:t>
            </a:r>
            <a:r>
              <a:rPr sz="1800" spc="-20" dirty="0">
                <a:solidFill>
                  <a:srgbClr val="3E3E3E"/>
                </a:solidFill>
                <a:latin typeface="Microsoft Sans Serif"/>
                <a:cs typeface="Microsoft Sans Serif"/>
              </a:rPr>
              <a:t>sales </a:t>
            </a:r>
            <a:r>
              <a:rPr sz="1800" spc="-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70" dirty="0">
                <a:solidFill>
                  <a:srgbClr val="3E3E3E"/>
                </a:solidFill>
                <a:latin typeface="Microsoft Sans Serif"/>
                <a:cs typeface="Microsoft Sans Serif"/>
              </a:rPr>
              <a:t>team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will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3E3E3E"/>
                </a:solidFill>
                <a:latin typeface="Microsoft Sans Serif"/>
                <a:cs typeface="Microsoft Sans Serif"/>
              </a:rPr>
              <a:t>now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95" dirty="0">
                <a:solidFill>
                  <a:srgbClr val="3E3E3E"/>
                </a:solidFill>
                <a:latin typeface="Microsoft Sans Serif"/>
                <a:cs typeface="Microsoft Sans Serif"/>
              </a:rPr>
              <a:t>be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focusing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more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3E3E3E"/>
                </a:solidFill>
                <a:latin typeface="Microsoft Sans Serif"/>
                <a:cs typeface="Microsoft Sans Serif"/>
              </a:rPr>
              <a:t>on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35" dirty="0">
                <a:solidFill>
                  <a:srgbClr val="3E3E3E"/>
                </a:solidFill>
                <a:latin typeface="Microsoft Sans Serif"/>
                <a:cs typeface="Microsoft Sans Serif"/>
              </a:rPr>
              <a:t>communicating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Microsoft Sans Serif"/>
                <a:cs typeface="Microsoft Sans Serif"/>
              </a:rPr>
              <a:t>with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potential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leads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rather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3E3E3E"/>
                </a:solidFill>
                <a:latin typeface="Microsoft Sans Serif"/>
                <a:cs typeface="Microsoft Sans Serif"/>
              </a:rPr>
              <a:t>than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making </a:t>
            </a:r>
            <a:r>
              <a:rPr sz="1800" spc="-46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calls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to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everyone.</a:t>
            </a:r>
            <a:endParaRPr sz="1800">
              <a:latin typeface="Microsoft Sans Serif"/>
              <a:cs typeface="Microsoft Sans Serif"/>
            </a:endParaRPr>
          </a:p>
          <a:p>
            <a:pPr marL="57785">
              <a:lnSpc>
                <a:spcPct val="100000"/>
              </a:lnSpc>
              <a:spcBef>
                <a:spcPts val="765"/>
              </a:spcBef>
            </a:pPr>
            <a:r>
              <a:rPr sz="1800" b="1" spc="-110" dirty="0">
                <a:solidFill>
                  <a:srgbClr val="3E3E3E"/>
                </a:solidFill>
                <a:latin typeface="Arial"/>
                <a:cs typeface="Arial"/>
              </a:rPr>
              <a:t>Busines</a:t>
            </a:r>
            <a:r>
              <a:rPr sz="1800" b="1" spc="-105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3E3E3E"/>
                </a:solidFill>
                <a:latin typeface="Arial"/>
                <a:cs typeface="Arial"/>
              </a:rPr>
              <a:t>Objective:</a:t>
            </a:r>
            <a:endParaRPr sz="1800">
              <a:latin typeface="Arial"/>
              <a:cs typeface="Arial"/>
            </a:endParaRPr>
          </a:p>
          <a:p>
            <a:pPr marL="400685" indent="-388620">
              <a:lnSpc>
                <a:spcPct val="100000"/>
              </a:lnSpc>
              <a:spcBef>
                <a:spcPts val="785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-105" dirty="0">
                <a:solidFill>
                  <a:srgbClr val="3E3E3E"/>
                </a:solidFill>
                <a:latin typeface="Microsoft Sans Serif"/>
                <a:cs typeface="Microsoft Sans Serif"/>
              </a:rPr>
              <a:t>X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education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Microsoft Sans Serif"/>
                <a:cs typeface="Microsoft Sans Serif"/>
              </a:rPr>
              <a:t>wants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know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most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promising</a:t>
            </a:r>
            <a:r>
              <a:rPr sz="18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leads.</a:t>
            </a:r>
            <a:endParaRPr sz="1800">
              <a:latin typeface="Microsoft Sans Serif"/>
              <a:cs typeface="Microsoft Sans Serif"/>
            </a:endParaRPr>
          </a:p>
          <a:p>
            <a:pPr marL="400685" indent="-388620">
              <a:lnSpc>
                <a:spcPct val="100000"/>
              </a:lnSpc>
              <a:spcBef>
                <a:spcPts val="78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-40" dirty="0">
                <a:solidFill>
                  <a:srgbClr val="3E3E3E"/>
                </a:solidFill>
                <a:latin typeface="Microsoft Sans Serif"/>
                <a:cs typeface="Microsoft Sans Serif"/>
              </a:rPr>
              <a:t>For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3E3E3E"/>
                </a:solidFill>
                <a:latin typeface="Microsoft Sans Serif"/>
                <a:cs typeface="Microsoft Sans Serif"/>
              </a:rPr>
              <a:t>that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they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3E3E3E"/>
                </a:solidFill>
                <a:latin typeface="Microsoft Sans Serif"/>
                <a:cs typeface="Microsoft Sans Serif"/>
              </a:rPr>
              <a:t>want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to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Microsoft Sans Serif"/>
                <a:cs typeface="Microsoft Sans Serif"/>
              </a:rPr>
              <a:t>build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225" dirty="0">
                <a:solidFill>
                  <a:srgbClr val="3E3E3E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3E3E3E"/>
                </a:solidFill>
                <a:latin typeface="Microsoft Sans Serif"/>
                <a:cs typeface="Microsoft Sans Serif"/>
              </a:rPr>
              <a:t>Model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which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Microsoft Sans Serif"/>
                <a:cs typeface="Microsoft Sans Serif"/>
              </a:rPr>
              <a:t>identifies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hot</a:t>
            </a:r>
            <a:r>
              <a:rPr sz="18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leads.</a:t>
            </a:r>
            <a:endParaRPr sz="1800">
              <a:latin typeface="Microsoft Sans Serif"/>
              <a:cs typeface="Microsoft Sans Serif"/>
            </a:endParaRPr>
          </a:p>
          <a:p>
            <a:pPr marL="400685" indent="-388620">
              <a:lnSpc>
                <a:spcPct val="100000"/>
              </a:lnSpc>
              <a:spcBef>
                <a:spcPts val="785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Deployment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of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35" dirty="0">
                <a:solidFill>
                  <a:srgbClr val="3E3E3E"/>
                </a:solidFill>
                <a:latin typeface="Microsoft Sans Serif"/>
                <a:cs typeface="Microsoft Sans Serif"/>
              </a:rPr>
              <a:t>model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for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future</a:t>
            </a:r>
            <a:r>
              <a:rPr sz="180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use.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487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Solution</a:t>
            </a:r>
            <a:r>
              <a:rPr spc="-20" dirty="0"/>
              <a:t> </a:t>
            </a:r>
            <a:r>
              <a:rPr spc="27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163" y="2182304"/>
            <a:ext cx="8589645" cy="42856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885"/>
              </a:spcBef>
              <a:buClr>
                <a:srgbClr val="B31166"/>
              </a:buClr>
              <a:buSzPct val="80000"/>
              <a:buFont typeface="Lucida Sans Unicode"/>
              <a:buChar char="►"/>
              <a:tabLst>
                <a:tab pos="394335" algn="l"/>
                <a:tab pos="394970" algn="l"/>
              </a:tabLst>
            </a:pPr>
            <a:r>
              <a:rPr sz="15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Data</a:t>
            </a:r>
            <a:r>
              <a:rPr sz="15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cleaning</a:t>
            </a:r>
            <a:r>
              <a:rPr sz="15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70" dirty="0">
                <a:solidFill>
                  <a:srgbClr val="3E3E3E"/>
                </a:solidFill>
                <a:latin typeface="Microsoft Sans Serif"/>
                <a:cs typeface="Microsoft Sans Serif"/>
              </a:rPr>
              <a:t>and</a:t>
            </a:r>
            <a:r>
              <a:rPr sz="15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80" dirty="0">
                <a:solidFill>
                  <a:srgbClr val="3E3E3E"/>
                </a:solidFill>
                <a:latin typeface="Microsoft Sans Serif"/>
                <a:cs typeface="Microsoft Sans Serif"/>
              </a:rPr>
              <a:t>data</a:t>
            </a:r>
            <a:r>
              <a:rPr sz="150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manipulation.</a:t>
            </a:r>
            <a:endParaRPr sz="1500">
              <a:latin typeface="Microsoft Sans Serif"/>
              <a:cs typeface="Microsoft Sans Serif"/>
            </a:endParaRPr>
          </a:p>
          <a:p>
            <a:pPr marL="851535" lvl="1" indent="-389255">
              <a:lnSpc>
                <a:spcPct val="100000"/>
              </a:lnSpc>
              <a:spcBef>
                <a:spcPts val="690"/>
              </a:spcBef>
              <a:buClr>
                <a:srgbClr val="B31166"/>
              </a:buClr>
              <a:buSzPct val="77777"/>
              <a:buAutoNum type="arabicPeriod"/>
              <a:tabLst>
                <a:tab pos="851535" algn="l"/>
                <a:tab pos="852169" algn="l"/>
              </a:tabLst>
            </a:pPr>
            <a:r>
              <a:rPr sz="135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Check</a:t>
            </a:r>
            <a:r>
              <a:rPr sz="135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and</a:t>
            </a:r>
            <a:r>
              <a:rPr sz="135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handle</a:t>
            </a:r>
            <a:r>
              <a:rPr sz="135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00" dirty="0">
                <a:solidFill>
                  <a:srgbClr val="3E3E3E"/>
                </a:solidFill>
                <a:latin typeface="Microsoft Sans Serif"/>
                <a:cs typeface="Microsoft Sans Serif"/>
              </a:rPr>
              <a:t>duplicate</a:t>
            </a:r>
            <a:r>
              <a:rPr sz="135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data.</a:t>
            </a:r>
            <a:endParaRPr sz="1350">
              <a:latin typeface="Microsoft Sans Serif"/>
              <a:cs typeface="Microsoft Sans Serif"/>
            </a:endParaRPr>
          </a:p>
          <a:p>
            <a:pPr marL="851535" lvl="1" indent="-389255">
              <a:lnSpc>
                <a:spcPct val="100000"/>
              </a:lnSpc>
              <a:spcBef>
                <a:spcPts val="685"/>
              </a:spcBef>
              <a:buClr>
                <a:srgbClr val="B31166"/>
              </a:buClr>
              <a:buSzPct val="77777"/>
              <a:buAutoNum type="arabicPeriod"/>
              <a:tabLst>
                <a:tab pos="851535" algn="l"/>
                <a:tab pos="852169" algn="l"/>
              </a:tabLst>
            </a:pPr>
            <a:r>
              <a:rPr sz="135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Check</a:t>
            </a:r>
            <a:r>
              <a:rPr sz="135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and</a:t>
            </a:r>
            <a:r>
              <a:rPr sz="135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handle</a:t>
            </a:r>
            <a:r>
              <a:rPr sz="135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NA</a:t>
            </a:r>
            <a:r>
              <a:rPr sz="135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E3E3E"/>
                </a:solidFill>
                <a:latin typeface="Microsoft Sans Serif"/>
                <a:cs typeface="Microsoft Sans Serif"/>
              </a:rPr>
              <a:t>values</a:t>
            </a:r>
            <a:r>
              <a:rPr sz="135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and</a:t>
            </a:r>
            <a:r>
              <a:rPr sz="135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3E3E3E"/>
                </a:solidFill>
                <a:latin typeface="Microsoft Sans Serif"/>
                <a:cs typeface="Microsoft Sans Serif"/>
              </a:rPr>
              <a:t>missing</a:t>
            </a:r>
            <a:r>
              <a:rPr sz="135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E3E3E"/>
                </a:solidFill>
                <a:latin typeface="Microsoft Sans Serif"/>
                <a:cs typeface="Microsoft Sans Serif"/>
              </a:rPr>
              <a:t>values</a:t>
            </a:r>
            <a:endParaRPr sz="1350">
              <a:latin typeface="Microsoft Sans Serif"/>
              <a:cs typeface="Microsoft Sans Serif"/>
            </a:endParaRPr>
          </a:p>
          <a:p>
            <a:pPr marL="851535" lvl="1" indent="-389255">
              <a:lnSpc>
                <a:spcPct val="100000"/>
              </a:lnSpc>
              <a:spcBef>
                <a:spcPts val="685"/>
              </a:spcBef>
              <a:buClr>
                <a:srgbClr val="B31166"/>
              </a:buClr>
              <a:buSzPct val="77777"/>
              <a:buAutoNum type="arabicPeriod"/>
              <a:tabLst>
                <a:tab pos="851535" algn="l"/>
                <a:tab pos="852169" algn="l"/>
              </a:tabLst>
            </a:pPr>
            <a:r>
              <a:rPr sz="135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Drop</a:t>
            </a:r>
            <a:r>
              <a:rPr sz="135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E3E3E"/>
                </a:solidFill>
                <a:latin typeface="Microsoft Sans Serif"/>
                <a:cs typeface="Microsoft Sans Serif"/>
              </a:rPr>
              <a:t>columns,</a:t>
            </a:r>
            <a:r>
              <a:rPr sz="135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if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it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contains</a:t>
            </a:r>
            <a:r>
              <a:rPr sz="135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large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amount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of</a:t>
            </a:r>
            <a:r>
              <a:rPr sz="135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3E3E3E"/>
                </a:solidFill>
                <a:latin typeface="Microsoft Sans Serif"/>
                <a:cs typeface="Microsoft Sans Serif"/>
              </a:rPr>
              <a:t>missing</a:t>
            </a:r>
            <a:r>
              <a:rPr sz="135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E3E3E"/>
                </a:solidFill>
                <a:latin typeface="Microsoft Sans Serif"/>
                <a:cs typeface="Microsoft Sans Serif"/>
              </a:rPr>
              <a:t>values</a:t>
            </a:r>
            <a:r>
              <a:rPr sz="135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and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not</a:t>
            </a:r>
            <a:r>
              <a:rPr sz="135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useful </a:t>
            </a:r>
            <a:r>
              <a:rPr sz="1350" spc="45" dirty="0">
                <a:solidFill>
                  <a:srgbClr val="3E3E3E"/>
                </a:solidFill>
                <a:latin typeface="Microsoft Sans Serif"/>
                <a:cs typeface="Microsoft Sans Serif"/>
              </a:rPr>
              <a:t>for</a:t>
            </a:r>
            <a:r>
              <a:rPr sz="135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35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analysis.</a:t>
            </a:r>
            <a:endParaRPr sz="1350">
              <a:latin typeface="Microsoft Sans Serif"/>
              <a:cs typeface="Microsoft Sans Serif"/>
            </a:endParaRPr>
          </a:p>
          <a:p>
            <a:pPr marL="851535" lvl="1" indent="-389255">
              <a:lnSpc>
                <a:spcPct val="100000"/>
              </a:lnSpc>
              <a:spcBef>
                <a:spcPts val="685"/>
              </a:spcBef>
              <a:buClr>
                <a:srgbClr val="B31166"/>
              </a:buClr>
              <a:buSzPct val="77777"/>
              <a:buAutoNum type="arabicPeriod"/>
              <a:tabLst>
                <a:tab pos="851535" algn="l"/>
                <a:tab pos="852169" algn="l"/>
              </a:tabLst>
            </a:pPr>
            <a:r>
              <a:rPr sz="1350" spc="80" dirty="0">
                <a:solidFill>
                  <a:srgbClr val="3E3E3E"/>
                </a:solidFill>
                <a:latin typeface="Microsoft Sans Serif"/>
                <a:cs typeface="Microsoft Sans Serif"/>
              </a:rPr>
              <a:t>Imputation</a:t>
            </a:r>
            <a:r>
              <a:rPr sz="135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of</a:t>
            </a:r>
            <a:r>
              <a:rPr sz="135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35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3E3E3E"/>
                </a:solidFill>
                <a:latin typeface="Microsoft Sans Serif"/>
                <a:cs typeface="Microsoft Sans Serif"/>
              </a:rPr>
              <a:t>values,</a:t>
            </a:r>
            <a:r>
              <a:rPr sz="135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if</a:t>
            </a:r>
            <a:r>
              <a:rPr sz="135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E3E3E"/>
                </a:solidFill>
                <a:latin typeface="Microsoft Sans Serif"/>
                <a:cs typeface="Microsoft Sans Serif"/>
              </a:rPr>
              <a:t>necessary</a:t>
            </a:r>
            <a:endParaRPr sz="1350">
              <a:latin typeface="Microsoft Sans Serif"/>
              <a:cs typeface="Microsoft Sans Serif"/>
            </a:endParaRPr>
          </a:p>
          <a:p>
            <a:pPr marL="851535" lvl="1" indent="-389255">
              <a:lnSpc>
                <a:spcPct val="100000"/>
              </a:lnSpc>
              <a:spcBef>
                <a:spcPts val="685"/>
              </a:spcBef>
              <a:buClr>
                <a:srgbClr val="B31166"/>
              </a:buClr>
              <a:buSzPct val="77777"/>
              <a:buAutoNum type="arabicPeriod"/>
              <a:tabLst>
                <a:tab pos="851535" algn="l"/>
                <a:tab pos="852169" algn="l"/>
              </a:tabLst>
            </a:pPr>
            <a:r>
              <a:rPr sz="135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Check</a:t>
            </a:r>
            <a:r>
              <a:rPr sz="135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and</a:t>
            </a:r>
            <a:r>
              <a:rPr sz="135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handle</a:t>
            </a:r>
            <a:r>
              <a:rPr sz="135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outliers</a:t>
            </a:r>
            <a:r>
              <a:rPr sz="135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5" dirty="0">
                <a:solidFill>
                  <a:srgbClr val="3E3E3E"/>
                </a:solidFill>
                <a:latin typeface="Microsoft Sans Serif"/>
                <a:cs typeface="Microsoft Sans Serif"/>
              </a:rPr>
              <a:t>in</a:t>
            </a:r>
            <a:r>
              <a:rPr sz="135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50" dirty="0">
                <a:solidFill>
                  <a:srgbClr val="3E3E3E"/>
                </a:solidFill>
                <a:latin typeface="Microsoft Sans Serif"/>
                <a:cs typeface="Microsoft Sans Serif"/>
              </a:rPr>
              <a:t>data</a:t>
            </a:r>
            <a:endParaRPr sz="1350">
              <a:latin typeface="Microsoft Sans Serif"/>
              <a:cs typeface="Microsoft Sans Serif"/>
            </a:endParaRPr>
          </a:p>
          <a:p>
            <a:pPr marL="451484" indent="-382270">
              <a:lnSpc>
                <a:spcPct val="100000"/>
              </a:lnSpc>
              <a:spcBef>
                <a:spcPts val="665"/>
              </a:spcBef>
              <a:buClr>
                <a:srgbClr val="B31166"/>
              </a:buClr>
              <a:buSzPct val="80000"/>
              <a:buFont typeface="Lucida Sans Unicode"/>
              <a:buChar char="►"/>
              <a:tabLst>
                <a:tab pos="451484" algn="l"/>
                <a:tab pos="452120" algn="l"/>
              </a:tabLst>
            </a:pPr>
            <a:r>
              <a:rPr sz="1500" spc="-5" dirty="0">
                <a:solidFill>
                  <a:srgbClr val="3E3E3E"/>
                </a:solidFill>
                <a:latin typeface="Microsoft Sans Serif"/>
                <a:cs typeface="Microsoft Sans Serif"/>
              </a:rPr>
              <a:t>EDA</a:t>
            </a:r>
            <a:endParaRPr sz="1500">
              <a:latin typeface="Microsoft Sans Serif"/>
              <a:cs typeface="Microsoft Sans Serif"/>
            </a:endParaRPr>
          </a:p>
          <a:p>
            <a:pPr marL="908685" lvl="1" indent="-389255">
              <a:lnSpc>
                <a:spcPct val="100000"/>
              </a:lnSpc>
              <a:spcBef>
                <a:spcPts val="690"/>
              </a:spcBef>
              <a:buClr>
                <a:srgbClr val="B31166"/>
              </a:buClr>
              <a:buSzPct val="77777"/>
              <a:buAutoNum type="arabicPeriod"/>
              <a:tabLst>
                <a:tab pos="908685" algn="l"/>
                <a:tab pos="909319" algn="l"/>
              </a:tabLst>
            </a:pPr>
            <a:r>
              <a:rPr sz="1350" spc="45" dirty="0">
                <a:solidFill>
                  <a:srgbClr val="3E3E3E"/>
                </a:solidFill>
                <a:latin typeface="Microsoft Sans Serif"/>
                <a:cs typeface="Microsoft Sans Serif"/>
              </a:rPr>
              <a:t>Univariate</a:t>
            </a:r>
            <a:r>
              <a:rPr sz="135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50" dirty="0">
                <a:solidFill>
                  <a:srgbClr val="3E3E3E"/>
                </a:solidFill>
                <a:latin typeface="Microsoft Sans Serif"/>
                <a:cs typeface="Microsoft Sans Serif"/>
              </a:rPr>
              <a:t>data</a:t>
            </a:r>
            <a:r>
              <a:rPr sz="135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analysis:</a:t>
            </a:r>
            <a:r>
              <a:rPr sz="135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3E3E3E"/>
                </a:solidFill>
                <a:latin typeface="Microsoft Sans Serif"/>
                <a:cs typeface="Microsoft Sans Serif"/>
              </a:rPr>
              <a:t>value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count,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3E3E3E"/>
                </a:solidFill>
                <a:latin typeface="Microsoft Sans Serif"/>
                <a:cs typeface="Microsoft Sans Serif"/>
              </a:rPr>
              <a:t>distribution</a:t>
            </a:r>
            <a:r>
              <a:rPr sz="135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of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variable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00" dirty="0">
                <a:solidFill>
                  <a:srgbClr val="3E3E3E"/>
                </a:solidFill>
                <a:latin typeface="Microsoft Sans Serif"/>
                <a:cs typeface="Microsoft Sans Serif"/>
              </a:rPr>
              <a:t>etc.</a:t>
            </a:r>
            <a:endParaRPr sz="1350">
              <a:latin typeface="Microsoft Sans Serif"/>
              <a:cs typeface="Microsoft Sans Serif"/>
            </a:endParaRPr>
          </a:p>
          <a:p>
            <a:pPr marL="908685" lvl="1" indent="-389255">
              <a:lnSpc>
                <a:spcPct val="100000"/>
              </a:lnSpc>
              <a:spcBef>
                <a:spcPts val="685"/>
              </a:spcBef>
              <a:buClr>
                <a:srgbClr val="B31166"/>
              </a:buClr>
              <a:buSzPct val="77777"/>
              <a:buAutoNum type="arabicPeriod"/>
              <a:tabLst>
                <a:tab pos="908685" algn="l"/>
                <a:tab pos="909319" algn="l"/>
              </a:tabLst>
            </a:pPr>
            <a:r>
              <a:rPr sz="1350" spc="40" dirty="0">
                <a:solidFill>
                  <a:srgbClr val="3E3E3E"/>
                </a:solidFill>
                <a:latin typeface="Microsoft Sans Serif"/>
                <a:cs typeface="Microsoft Sans Serif"/>
              </a:rPr>
              <a:t>Bivariate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50" dirty="0">
                <a:solidFill>
                  <a:srgbClr val="3E3E3E"/>
                </a:solidFill>
                <a:latin typeface="Microsoft Sans Serif"/>
                <a:cs typeface="Microsoft Sans Serif"/>
              </a:rPr>
              <a:t>data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analysis: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correlation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coefficients</a:t>
            </a:r>
            <a:r>
              <a:rPr sz="135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and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pattern</a:t>
            </a:r>
            <a:r>
              <a:rPr sz="135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20" dirty="0">
                <a:solidFill>
                  <a:srgbClr val="3E3E3E"/>
                </a:solidFill>
                <a:latin typeface="Microsoft Sans Serif"/>
                <a:cs typeface="Microsoft Sans Serif"/>
              </a:rPr>
              <a:t>between</a:t>
            </a:r>
            <a:r>
              <a:rPr sz="135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350" spc="2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3E3E3E"/>
                </a:solidFill>
                <a:latin typeface="Microsoft Sans Serif"/>
                <a:cs typeface="Microsoft Sans Serif"/>
              </a:rPr>
              <a:t>variables</a:t>
            </a:r>
            <a:r>
              <a:rPr sz="135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350" spc="100" dirty="0">
                <a:solidFill>
                  <a:srgbClr val="3E3E3E"/>
                </a:solidFill>
                <a:latin typeface="Microsoft Sans Serif"/>
                <a:cs typeface="Microsoft Sans Serif"/>
              </a:rPr>
              <a:t>etc.</a:t>
            </a:r>
            <a:endParaRPr sz="1350">
              <a:latin typeface="Microsoft Sans Serif"/>
              <a:cs typeface="Microsoft Sans Serif"/>
            </a:endParaRPr>
          </a:p>
          <a:p>
            <a:pPr marL="508634" indent="-382270">
              <a:lnSpc>
                <a:spcPct val="100000"/>
              </a:lnSpc>
              <a:spcBef>
                <a:spcPts val="665"/>
              </a:spcBef>
              <a:buClr>
                <a:srgbClr val="B31166"/>
              </a:buClr>
              <a:buSzPct val="80000"/>
              <a:buFont typeface="Lucida Sans Unicode"/>
              <a:buChar char="►"/>
              <a:tabLst>
                <a:tab pos="508634" algn="l"/>
                <a:tab pos="509270" algn="l"/>
              </a:tabLst>
            </a:pPr>
            <a:r>
              <a:rPr sz="150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Feature</a:t>
            </a:r>
            <a:r>
              <a:rPr sz="15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Scaling</a:t>
            </a:r>
            <a:r>
              <a:rPr sz="15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55" dirty="0">
                <a:solidFill>
                  <a:srgbClr val="3E3E3E"/>
                </a:solidFill>
                <a:latin typeface="Microsoft Sans Serif"/>
                <a:cs typeface="Microsoft Sans Serif"/>
              </a:rPr>
              <a:t>&amp;</a:t>
            </a:r>
            <a:r>
              <a:rPr sz="15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Dummy</a:t>
            </a:r>
            <a:r>
              <a:rPr sz="15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Variables</a:t>
            </a:r>
            <a:r>
              <a:rPr sz="15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70" dirty="0">
                <a:solidFill>
                  <a:srgbClr val="3E3E3E"/>
                </a:solidFill>
                <a:latin typeface="Microsoft Sans Serif"/>
                <a:cs typeface="Microsoft Sans Serif"/>
              </a:rPr>
              <a:t>and</a:t>
            </a:r>
            <a:r>
              <a:rPr sz="15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35" dirty="0">
                <a:solidFill>
                  <a:srgbClr val="3E3E3E"/>
                </a:solidFill>
                <a:latin typeface="Microsoft Sans Serif"/>
                <a:cs typeface="Microsoft Sans Serif"/>
              </a:rPr>
              <a:t>encoding</a:t>
            </a:r>
            <a:r>
              <a:rPr sz="15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of</a:t>
            </a:r>
            <a:r>
              <a:rPr sz="15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5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40" dirty="0">
                <a:solidFill>
                  <a:srgbClr val="3E3E3E"/>
                </a:solidFill>
                <a:latin typeface="Microsoft Sans Serif"/>
                <a:cs typeface="Microsoft Sans Serif"/>
              </a:rPr>
              <a:t>data.</a:t>
            </a:r>
            <a:endParaRPr sz="1500">
              <a:latin typeface="Microsoft Sans Serif"/>
              <a:cs typeface="Microsoft Sans Serif"/>
            </a:endParaRPr>
          </a:p>
          <a:p>
            <a:pPr marL="508634" indent="-382270">
              <a:lnSpc>
                <a:spcPct val="100000"/>
              </a:lnSpc>
              <a:spcBef>
                <a:spcPts val="670"/>
              </a:spcBef>
              <a:buClr>
                <a:srgbClr val="B31166"/>
              </a:buClr>
              <a:buSzPct val="80000"/>
              <a:buFont typeface="Lucida Sans Unicode"/>
              <a:buChar char="►"/>
              <a:tabLst>
                <a:tab pos="508634" algn="l"/>
                <a:tab pos="509270" algn="l"/>
              </a:tabLst>
            </a:pPr>
            <a:r>
              <a:rPr sz="1500" spc="50" dirty="0">
                <a:solidFill>
                  <a:srgbClr val="3E3E3E"/>
                </a:solidFill>
                <a:latin typeface="Microsoft Sans Serif"/>
                <a:cs typeface="Microsoft Sans Serif"/>
              </a:rPr>
              <a:t>Classification</a:t>
            </a:r>
            <a:r>
              <a:rPr sz="15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technique:</a:t>
            </a:r>
            <a:r>
              <a:rPr sz="15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3E3E3E"/>
                </a:solidFill>
                <a:latin typeface="Microsoft Sans Serif"/>
                <a:cs typeface="Microsoft Sans Serif"/>
              </a:rPr>
              <a:t>logistic</a:t>
            </a:r>
            <a:r>
              <a:rPr sz="15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 regression </a:t>
            </a:r>
            <a:r>
              <a:rPr sz="1500" spc="70" dirty="0">
                <a:solidFill>
                  <a:srgbClr val="3E3E3E"/>
                </a:solidFill>
                <a:latin typeface="Microsoft Sans Serif"/>
                <a:cs typeface="Microsoft Sans Serif"/>
              </a:rPr>
              <a:t>used</a:t>
            </a:r>
            <a:r>
              <a:rPr sz="15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for</a:t>
            </a:r>
            <a:r>
              <a:rPr sz="15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5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30" dirty="0">
                <a:solidFill>
                  <a:srgbClr val="3E3E3E"/>
                </a:solidFill>
                <a:latin typeface="Microsoft Sans Serif"/>
                <a:cs typeface="Microsoft Sans Serif"/>
              </a:rPr>
              <a:t>model</a:t>
            </a:r>
            <a:r>
              <a:rPr sz="15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making</a:t>
            </a:r>
            <a:r>
              <a:rPr sz="15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70" dirty="0">
                <a:solidFill>
                  <a:srgbClr val="3E3E3E"/>
                </a:solidFill>
                <a:latin typeface="Microsoft Sans Serif"/>
                <a:cs typeface="Microsoft Sans Serif"/>
              </a:rPr>
              <a:t>and</a:t>
            </a:r>
            <a:r>
              <a:rPr sz="15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prediction.</a:t>
            </a:r>
            <a:endParaRPr sz="1500">
              <a:latin typeface="Microsoft Sans Serif"/>
              <a:cs typeface="Microsoft Sans Serif"/>
            </a:endParaRPr>
          </a:p>
          <a:p>
            <a:pPr marL="508634" indent="-382270">
              <a:lnSpc>
                <a:spcPct val="100000"/>
              </a:lnSpc>
              <a:spcBef>
                <a:spcPts val="670"/>
              </a:spcBef>
              <a:buClr>
                <a:srgbClr val="B31166"/>
              </a:buClr>
              <a:buSzPct val="80000"/>
              <a:buFont typeface="Lucida Sans Unicode"/>
              <a:buChar char="►"/>
              <a:tabLst>
                <a:tab pos="508634" algn="l"/>
                <a:tab pos="509270" algn="l"/>
              </a:tabLst>
            </a:pPr>
            <a:r>
              <a:rPr sz="1500" spc="90" dirty="0">
                <a:solidFill>
                  <a:srgbClr val="3E3E3E"/>
                </a:solidFill>
                <a:latin typeface="Microsoft Sans Serif"/>
                <a:cs typeface="Microsoft Sans Serif"/>
              </a:rPr>
              <a:t>Validation</a:t>
            </a:r>
            <a:r>
              <a:rPr sz="15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of</a:t>
            </a:r>
            <a:r>
              <a:rPr sz="15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14" dirty="0">
                <a:solidFill>
                  <a:srgbClr val="3E3E3E"/>
                </a:solidFill>
                <a:latin typeface="Microsoft Sans Serif"/>
                <a:cs typeface="Microsoft Sans Serif"/>
              </a:rPr>
              <a:t>the</a:t>
            </a:r>
            <a:r>
              <a:rPr sz="1500" spc="1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10" dirty="0">
                <a:solidFill>
                  <a:srgbClr val="3E3E3E"/>
                </a:solidFill>
                <a:latin typeface="Microsoft Sans Serif"/>
                <a:cs typeface="Microsoft Sans Serif"/>
              </a:rPr>
              <a:t>model.</a:t>
            </a:r>
            <a:endParaRPr sz="1500">
              <a:latin typeface="Microsoft Sans Serif"/>
              <a:cs typeface="Microsoft Sans Serif"/>
            </a:endParaRPr>
          </a:p>
          <a:p>
            <a:pPr marL="508634" indent="-382270">
              <a:lnSpc>
                <a:spcPct val="100000"/>
              </a:lnSpc>
              <a:spcBef>
                <a:spcPts val="670"/>
              </a:spcBef>
              <a:buClr>
                <a:srgbClr val="B31166"/>
              </a:buClr>
              <a:buSzPct val="80000"/>
              <a:buFont typeface="Lucida Sans Unicode"/>
              <a:buChar char="►"/>
              <a:tabLst>
                <a:tab pos="508634" algn="l"/>
                <a:tab pos="509270" algn="l"/>
              </a:tabLst>
            </a:pPr>
            <a:r>
              <a:rPr sz="1500" spc="125" dirty="0">
                <a:solidFill>
                  <a:srgbClr val="3E3E3E"/>
                </a:solidFill>
                <a:latin typeface="Microsoft Sans Serif"/>
                <a:cs typeface="Microsoft Sans Serif"/>
              </a:rPr>
              <a:t>Model</a:t>
            </a:r>
            <a:r>
              <a:rPr sz="150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75" dirty="0">
                <a:solidFill>
                  <a:srgbClr val="3E3E3E"/>
                </a:solidFill>
                <a:latin typeface="Microsoft Sans Serif"/>
                <a:cs typeface="Microsoft Sans Serif"/>
              </a:rPr>
              <a:t>presentation.</a:t>
            </a:r>
            <a:endParaRPr sz="1500">
              <a:latin typeface="Microsoft Sans Serif"/>
              <a:cs typeface="Microsoft Sans Serif"/>
            </a:endParaRPr>
          </a:p>
          <a:p>
            <a:pPr marL="508634" indent="-382270">
              <a:lnSpc>
                <a:spcPct val="100000"/>
              </a:lnSpc>
              <a:spcBef>
                <a:spcPts val="665"/>
              </a:spcBef>
              <a:buClr>
                <a:srgbClr val="B31166"/>
              </a:buClr>
              <a:buSzPct val="80000"/>
              <a:buFont typeface="Lucida Sans Unicode"/>
              <a:buChar char="►"/>
              <a:tabLst>
                <a:tab pos="508634" algn="l"/>
                <a:tab pos="509270" algn="l"/>
              </a:tabLst>
            </a:pPr>
            <a:r>
              <a:rPr sz="1500" spc="50" dirty="0">
                <a:solidFill>
                  <a:srgbClr val="3E3E3E"/>
                </a:solidFill>
                <a:latin typeface="Microsoft Sans Serif"/>
                <a:cs typeface="Microsoft Sans Serif"/>
              </a:rPr>
              <a:t>Conclusions</a:t>
            </a:r>
            <a:r>
              <a:rPr sz="15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70" dirty="0">
                <a:solidFill>
                  <a:srgbClr val="3E3E3E"/>
                </a:solidFill>
                <a:latin typeface="Microsoft Sans Serif"/>
                <a:cs typeface="Microsoft Sans Serif"/>
              </a:rPr>
              <a:t>and</a:t>
            </a:r>
            <a:r>
              <a:rPr sz="1500" spc="5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500" spc="105" dirty="0">
                <a:solidFill>
                  <a:srgbClr val="3E3E3E"/>
                </a:solidFill>
                <a:latin typeface="Microsoft Sans Serif"/>
                <a:cs typeface="Microsoft Sans Serif"/>
              </a:rPr>
              <a:t>recommendations.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4187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Data</a:t>
            </a:r>
            <a:r>
              <a:rPr spc="-35" dirty="0"/>
              <a:t> </a:t>
            </a:r>
            <a:r>
              <a:rPr spc="204" dirty="0"/>
              <a:t>Manipulation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15925" indent="-388620">
              <a:lnSpc>
                <a:spcPct val="100000"/>
              </a:lnSpc>
              <a:spcBef>
                <a:spcPts val="11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16559" algn="l"/>
                <a:tab pos="417195" algn="l"/>
              </a:tabLst>
            </a:pPr>
            <a:r>
              <a:rPr spc="20" dirty="0"/>
              <a:t>Total</a:t>
            </a:r>
            <a:r>
              <a:rPr spc="15" dirty="0"/>
              <a:t> </a:t>
            </a:r>
            <a:r>
              <a:rPr spc="100" dirty="0"/>
              <a:t>Number</a:t>
            </a:r>
            <a:r>
              <a:rPr spc="20" dirty="0"/>
              <a:t> </a:t>
            </a:r>
            <a:r>
              <a:rPr spc="114" dirty="0"/>
              <a:t>of</a:t>
            </a:r>
            <a:r>
              <a:rPr spc="20" dirty="0"/>
              <a:t> </a:t>
            </a:r>
            <a:r>
              <a:rPr spc="-15" dirty="0"/>
              <a:t>Rows</a:t>
            </a:r>
            <a:r>
              <a:rPr spc="20" dirty="0"/>
              <a:t> </a:t>
            </a:r>
            <a:r>
              <a:rPr spc="35" dirty="0"/>
              <a:t>=</a:t>
            </a:r>
            <a:r>
              <a:rPr spc="20" dirty="0"/>
              <a:t> </a:t>
            </a:r>
            <a:r>
              <a:rPr spc="-10" dirty="0"/>
              <a:t>37,</a:t>
            </a:r>
            <a:r>
              <a:rPr spc="20" dirty="0"/>
              <a:t> Total</a:t>
            </a:r>
            <a:r>
              <a:rPr spc="15" dirty="0"/>
              <a:t> </a:t>
            </a:r>
            <a:r>
              <a:rPr spc="100" dirty="0"/>
              <a:t>Number</a:t>
            </a:r>
            <a:r>
              <a:rPr spc="20" dirty="0"/>
              <a:t> </a:t>
            </a:r>
            <a:r>
              <a:rPr spc="114" dirty="0"/>
              <a:t>of</a:t>
            </a:r>
            <a:r>
              <a:rPr spc="20" dirty="0"/>
              <a:t> </a:t>
            </a:r>
            <a:r>
              <a:rPr spc="60" dirty="0"/>
              <a:t>Columns</a:t>
            </a:r>
            <a:r>
              <a:rPr spc="20" dirty="0"/>
              <a:t> </a:t>
            </a:r>
            <a:r>
              <a:rPr spc="35" dirty="0"/>
              <a:t>=</a:t>
            </a:r>
            <a:r>
              <a:rPr spc="20" dirty="0"/>
              <a:t> </a:t>
            </a:r>
            <a:r>
              <a:rPr spc="-10" dirty="0"/>
              <a:t>9240.</a:t>
            </a:r>
          </a:p>
          <a:p>
            <a:pPr marL="415925" marR="13017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16559" algn="l"/>
                <a:tab pos="417195" algn="l"/>
              </a:tabLst>
            </a:pPr>
            <a:r>
              <a:rPr spc="5" dirty="0"/>
              <a:t>Single</a:t>
            </a:r>
            <a:r>
              <a:rPr spc="20" dirty="0"/>
              <a:t> </a:t>
            </a:r>
            <a:r>
              <a:rPr spc="100" dirty="0"/>
              <a:t>value</a:t>
            </a:r>
            <a:r>
              <a:rPr spc="25" dirty="0"/>
              <a:t> </a:t>
            </a:r>
            <a:r>
              <a:rPr spc="65" dirty="0"/>
              <a:t>features</a:t>
            </a:r>
            <a:r>
              <a:rPr spc="25" dirty="0"/>
              <a:t> </a:t>
            </a:r>
            <a:r>
              <a:rPr spc="10" dirty="0"/>
              <a:t>like</a:t>
            </a:r>
            <a:r>
              <a:rPr spc="25" dirty="0"/>
              <a:t> </a:t>
            </a:r>
            <a:r>
              <a:rPr spc="125" dirty="0"/>
              <a:t>“Magazine”,</a:t>
            </a:r>
            <a:r>
              <a:rPr spc="25" dirty="0"/>
              <a:t> </a:t>
            </a:r>
            <a:r>
              <a:rPr spc="110" dirty="0"/>
              <a:t>“Receive</a:t>
            </a:r>
            <a:r>
              <a:rPr spc="25" dirty="0"/>
              <a:t> </a:t>
            </a:r>
            <a:r>
              <a:rPr spc="105" dirty="0"/>
              <a:t>More</a:t>
            </a:r>
            <a:r>
              <a:rPr spc="25" dirty="0"/>
              <a:t> </a:t>
            </a:r>
            <a:r>
              <a:rPr spc="85" dirty="0"/>
              <a:t>Updates</a:t>
            </a:r>
            <a:r>
              <a:rPr spc="25" dirty="0"/>
              <a:t> </a:t>
            </a:r>
            <a:r>
              <a:rPr spc="140" dirty="0"/>
              <a:t>About</a:t>
            </a:r>
            <a:r>
              <a:rPr spc="25" dirty="0"/>
              <a:t> </a:t>
            </a:r>
            <a:r>
              <a:rPr spc="60" dirty="0"/>
              <a:t>Our</a:t>
            </a:r>
            <a:r>
              <a:rPr spc="25" dirty="0"/>
              <a:t> </a:t>
            </a:r>
            <a:r>
              <a:rPr spc="40" dirty="0"/>
              <a:t>Courses”,</a:t>
            </a:r>
            <a:r>
              <a:rPr spc="25" dirty="0"/>
              <a:t> </a:t>
            </a:r>
            <a:r>
              <a:rPr spc="155" dirty="0"/>
              <a:t>“Update</a:t>
            </a:r>
            <a:r>
              <a:rPr spc="25" dirty="0"/>
              <a:t> </a:t>
            </a:r>
            <a:r>
              <a:rPr spc="175" dirty="0"/>
              <a:t>me</a:t>
            </a:r>
            <a:r>
              <a:rPr spc="20" dirty="0"/>
              <a:t> </a:t>
            </a:r>
            <a:r>
              <a:rPr spc="130" dirty="0"/>
              <a:t>on </a:t>
            </a:r>
            <a:r>
              <a:rPr spc="-459" dirty="0"/>
              <a:t> </a:t>
            </a:r>
            <a:r>
              <a:rPr spc="70" dirty="0"/>
              <a:t>Supply” </a:t>
            </a:r>
            <a:r>
              <a:rPr spc="-5" dirty="0"/>
              <a:t>, </a:t>
            </a:r>
            <a:r>
              <a:rPr spc="100" dirty="0"/>
              <a:t>Chain </a:t>
            </a:r>
            <a:r>
              <a:rPr spc="125" dirty="0"/>
              <a:t>Content”, </a:t>
            </a:r>
            <a:r>
              <a:rPr spc="180" dirty="0"/>
              <a:t>“Get </a:t>
            </a:r>
            <a:r>
              <a:rPr spc="114" dirty="0"/>
              <a:t>updates </a:t>
            </a:r>
            <a:r>
              <a:rPr spc="130" dirty="0"/>
              <a:t>on </a:t>
            </a:r>
            <a:r>
              <a:rPr spc="90" dirty="0"/>
              <a:t>DM </a:t>
            </a:r>
            <a:r>
              <a:rPr spc="125" dirty="0"/>
              <a:t>Content”, </a:t>
            </a:r>
            <a:r>
              <a:rPr spc="100" dirty="0"/>
              <a:t>“I </a:t>
            </a:r>
            <a:r>
              <a:rPr spc="135" dirty="0"/>
              <a:t>agree </a:t>
            </a:r>
            <a:r>
              <a:rPr spc="140" dirty="0"/>
              <a:t>to </a:t>
            </a:r>
            <a:r>
              <a:rPr spc="170" dirty="0"/>
              <a:t>pay </a:t>
            </a:r>
            <a:r>
              <a:rPr spc="120" dirty="0"/>
              <a:t>the </a:t>
            </a:r>
            <a:r>
              <a:rPr spc="145" dirty="0"/>
              <a:t>amount </a:t>
            </a:r>
            <a:r>
              <a:rPr spc="95" dirty="0"/>
              <a:t>through </a:t>
            </a:r>
            <a:r>
              <a:rPr spc="100" dirty="0"/>
              <a:t> </a:t>
            </a:r>
            <a:r>
              <a:rPr spc="180" dirty="0"/>
              <a:t>cheque”</a:t>
            </a:r>
            <a:r>
              <a:rPr spc="10" dirty="0"/>
              <a:t> </a:t>
            </a:r>
            <a:r>
              <a:rPr spc="130" dirty="0"/>
              <a:t>etc.</a:t>
            </a:r>
            <a:r>
              <a:rPr spc="15" dirty="0"/>
              <a:t> </a:t>
            </a:r>
            <a:r>
              <a:rPr spc="140" dirty="0"/>
              <a:t>have</a:t>
            </a:r>
            <a:r>
              <a:rPr spc="15" dirty="0"/>
              <a:t> </a:t>
            </a:r>
            <a:r>
              <a:rPr spc="160" dirty="0"/>
              <a:t>been</a:t>
            </a:r>
            <a:r>
              <a:rPr spc="15" dirty="0"/>
              <a:t> </a:t>
            </a:r>
            <a:r>
              <a:rPr spc="145" dirty="0"/>
              <a:t>dropped.</a:t>
            </a:r>
          </a:p>
          <a:p>
            <a:pPr marL="41592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16559" algn="l"/>
                <a:tab pos="417195" algn="l"/>
              </a:tabLst>
            </a:pPr>
            <a:r>
              <a:rPr spc="110" dirty="0"/>
              <a:t>Removed</a:t>
            </a:r>
            <a:r>
              <a:rPr spc="20" dirty="0"/>
              <a:t> </a:t>
            </a:r>
            <a:r>
              <a:rPr spc="120" dirty="0"/>
              <a:t>the</a:t>
            </a:r>
            <a:r>
              <a:rPr spc="20" dirty="0"/>
              <a:t> </a:t>
            </a:r>
            <a:r>
              <a:rPr spc="90" dirty="0"/>
              <a:t>“Prospect</a:t>
            </a:r>
            <a:r>
              <a:rPr spc="25" dirty="0"/>
              <a:t> </a:t>
            </a:r>
            <a:r>
              <a:rPr spc="65" dirty="0"/>
              <a:t>ID”</a:t>
            </a:r>
            <a:r>
              <a:rPr spc="20" dirty="0"/>
              <a:t> </a:t>
            </a:r>
            <a:r>
              <a:rPr spc="180" dirty="0"/>
              <a:t>and</a:t>
            </a:r>
            <a:r>
              <a:rPr spc="25" dirty="0"/>
              <a:t> </a:t>
            </a:r>
            <a:r>
              <a:rPr spc="145" dirty="0"/>
              <a:t>“Lead</a:t>
            </a:r>
            <a:r>
              <a:rPr spc="20" dirty="0"/>
              <a:t> </a:t>
            </a:r>
            <a:r>
              <a:rPr spc="125" dirty="0"/>
              <a:t>Number”</a:t>
            </a:r>
            <a:r>
              <a:rPr spc="25" dirty="0"/>
              <a:t> </a:t>
            </a:r>
            <a:r>
              <a:rPr spc="114" dirty="0"/>
              <a:t>which</a:t>
            </a:r>
            <a:r>
              <a:rPr spc="20" dirty="0"/>
              <a:t> </a:t>
            </a:r>
            <a:r>
              <a:rPr spc="-130" dirty="0"/>
              <a:t>is</a:t>
            </a:r>
            <a:r>
              <a:rPr spc="20" dirty="0"/>
              <a:t> </a:t>
            </a:r>
            <a:r>
              <a:rPr spc="120" dirty="0"/>
              <a:t>not</a:t>
            </a:r>
            <a:r>
              <a:rPr spc="25" dirty="0"/>
              <a:t> </a:t>
            </a:r>
            <a:r>
              <a:rPr spc="50" dirty="0"/>
              <a:t>necessary</a:t>
            </a:r>
            <a:r>
              <a:rPr spc="20" dirty="0"/>
              <a:t> </a:t>
            </a:r>
            <a:r>
              <a:rPr spc="55" dirty="0"/>
              <a:t>for</a:t>
            </a:r>
            <a:r>
              <a:rPr spc="25" dirty="0"/>
              <a:t> </a:t>
            </a:r>
            <a:r>
              <a:rPr spc="120" dirty="0"/>
              <a:t>the</a:t>
            </a:r>
            <a:r>
              <a:rPr spc="20" dirty="0"/>
              <a:t> </a:t>
            </a:r>
            <a:r>
              <a:rPr spc="5" dirty="0"/>
              <a:t>analysis.</a:t>
            </a:r>
          </a:p>
          <a:p>
            <a:pPr marL="415925" marR="5080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16559" algn="l"/>
                <a:tab pos="417195" algn="l"/>
              </a:tabLst>
            </a:pPr>
            <a:r>
              <a:rPr spc="75" dirty="0"/>
              <a:t>After </a:t>
            </a:r>
            <a:r>
              <a:rPr spc="125" dirty="0"/>
              <a:t>checking </a:t>
            </a:r>
            <a:r>
              <a:rPr spc="55" dirty="0"/>
              <a:t>for </a:t>
            </a:r>
            <a:r>
              <a:rPr spc="120" dirty="0"/>
              <a:t>the </a:t>
            </a:r>
            <a:r>
              <a:rPr spc="100" dirty="0"/>
              <a:t>value </a:t>
            </a:r>
            <a:r>
              <a:rPr spc="85" dirty="0"/>
              <a:t>counts </a:t>
            </a:r>
            <a:r>
              <a:rPr spc="55" dirty="0"/>
              <a:t>for </a:t>
            </a:r>
            <a:r>
              <a:rPr spc="75" dirty="0"/>
              <a:t>some </a:t>
            </a:r>
            <a:r>
              <a:rPr spc="114" dirty="0"/>
              <a:t>of </a:t>
            </a:r>
            <a:r>
              <a:rPr spc="120" dirty="0"/>
              <a:t>the </a:t>
            </a:r>
            <a:r>
              <a:rPr spc="145" dirty="0"/>
              <a:t>object </a:t>
            </a:r>
            <a:r>
              <a:rPr spc="135" dirty="0"/>
              <a:t>type </a:t>
            </a:r>
            <a:r>
              <a:rPr spc="50" dirty="0"/>
              <a:t>variables, </a:t>
            </a:r>
            <a:r>
              <a:rPr spc="175" dirty="0"/>
              <a:t>we </a:t>
            </a:r>
            <a:r>
              <a:rPr spc="80" dirty="0"/>
              <a:t>find </a:t>
            </a:r>
            <a:r>
              <a:rPr spc="75" dirty="0"/>
              <a:t>some </a:t>
            </a:r>
            <a:r>
              <a:rPr spc="114" dirty="0"/>
              <a:t>of </a:t>
            </a:r>
            <a:r>
              <a:rPr spc="120" dirty="0"/>
              <a:t>the </a:t>
            </a:r>
            <a:r>
              <a:rPr spc="125" dirty="0"/>
              <a:t> </a:t>
            </a:r>
            <a:r>
              <a:rPr spc="65" dirty="0"/>
              <a:t>features</a:t>
            </a:r>
            <a:r>
              <a:rPr spc="20" dirty="0"/>
              <a:t> </a:t>
            </a:r>
            <a:r>
              <a:rPr spc="114" dirty="0"/>
              <a:t>which</a:t>
            </a:r>
            <a:r>
              <a:rPr spc="20" dirty="0"/>
              <a:t> </a:t>
            </a:r>
            <a:r>
              <a:rPr spc="140" dirty="0"/>
              <a:t>have</a:t>
            </a:r>
            <a:r>
              <a:rPr spc="25" dirty="0"/>
              <a:t> </a:t>
            </a:r>
            <a:r>
              <a:rPr spc="120" dirty="0"/>
              <a:t>not</a:t>
            </a:r>
            <a:r>
              <a:rPr spc="20" dirty="0"/>
              <a:t> </a:t>
            </a:r>
            <a:r>
              <a:rPr spc="135" dirty="0"/>
              <a:t>enough</a:t>
            </a:r>
            <a:r>
              <a:rPr spc="20" dirty="0"/>
              <a:t> </a:t>
            </a:r>
            <a:r>
              <a:rPr spc="100" dirty="0"/>
              <a:t>variance,</a:t>
            </a:r>
            <a:r>
              <a:rPr spc="25" dirty="0"/>
              <a:t> </a:t>
            </a:r>
            <a:r>
              <a:rPr spc="114" dirty="0"/>
              <a:t>which</a:t>
            </a:r>
            <a:r>
              <a:rPr spc="20" dirty="0"/>
              <a:t> </a:t>
            </a:r>
            <a:r>
              <a:rPr spc="175" dirty="0"/>
              <a:t>we</a:t>
            </a:r>
            <a:r>
              <a:rPr spc="20" dirty="0"/>
              <a:t> </a:t>
            </a:r>
            <a:r>
              <a:rPr spc="140" dirty="0"/>
              <a:t>have</a:t>
            </a:r>
            <a:r>
              <a:rPr spc="25" dirty="0"/>
              <a:t> </a:t>
            </a:r>
            <a:r>
              <a:rPr spc="145" dirty="0"/>
              <a:t>dropped,</a:t>
            </a:r>
            <a:r>
              <a:rPr spc="20" dirty="0"/>
              <a:t> </a:t>
            </a:r>
            <a:r>
              <a:rPr spc="120" dirty="0"/>
              <a:t>the</a:t>
            </a:r>
            <a:r>
              <a:rPr spc="20" dirty="0"/>
              <a:t> </a:t>
            </a:r>
            <a:r>
              <a:rPr spc="65" dirty="0"/>
              <a:t>features</a:t>
            </a:r>
            <a:r>
              <a:rPr spc="25" dirty="0"/>
              <a:t> </a:t>
            </a:r>
            <a:r>
              <a:rPr spc="80" dirty="0"/>
              <a:t>are:</a:t>
            </a:r>
            <a:r>
              <a:rPr spc="20" dirty="0"/>
              <a:t> </a:t>
            </a:r>
            <a:r>
              <a:rPr spc="170" dirty="0"/>
              <a:t>“Do</a:t>
            </a:r>
            <a:r>
              <a:rPr spc="25" dirty="0"/>
              <a:t> </a:t>
            </a:r>
            <a:r>
              <a:rPr spc="100" dirty="0"/>
              <a:t>Not</a:t>
            </a:r>
            <a:r>
              <a:rPr spc="20" dirty="0"/>
              <a:t> </a:t>
            </a:r>
            <a:r>
              <a:rPr spc="85" dirty="0"/>
              <a:t>Call”, </a:t>
            </a:r>
            <a:r>
              <a:rPr spc="-465" dirty="0"/>
              <a:t> </a:t>
            </a:r>
            <a:r>
              <a:rPr spc="145" dirty="0"/>
              <a:t>“What </a:t>
            </a:r>
            <a:r>
              <a:rPr spc="70" dirty="0"/>
              <a:t>matters </a:t>
            </a:r>
            <a:r>
              <a:rPr spc="65" dirty="0"/>
              <a:t>most </a:t>
            </a:r>
            <a:r>
              <a:rPr spc="140" dirty="0"/>
              <a:t>to </a:t>
            </a:r>
            <a:r>
              <a:rPr spc="105" dirty="0"/>
              <a:t>you </a:t>
            </a:r>
            <a:r>
              <a:rPr spc="20" dirty="0"/>
              <a:t>in </a:t>
            </a:r>
            <a:r>
              <a:rPr spc="90" dirty="0"/>
              <a:t>choosing </a:t>
            </a:r>
            <a:r>
              <a:rPr spc="80" dirty="0"/>
              <a:t>course”, </a:t>
            </a:r>
            <a:r>
              <a:rPr spc="100" dirty="0"/>
              <a:t>“Search”, </a:t>
            </a:r>
            <a:r>
              <a:rPr spc="120" dirty="0"/>
              <a:t>“Newspaper </a:t>
            </a:r>
            <a:r>
              <a:rPr spc="80" dirty="0"/>
              <a:t>Article”, </a:t>
            </a:r>
            <a:r>
              <a:rPr spc="95" dirty="0"/>
              <a:t>“X Education </a:t>
            </a:r>
            <a:r>
              <a:rPr spc="100" dirty="0"/>
              <a:t> </a:t>
            </a:r>
            <a:r>
              <a:rPr spc="25" dirty="0"/>
              <a:t>Forums”,</a:t>
            </a:r>
            <a:r>
              <a:rPr spc="10" dirty="0"/>
              <a:t> </a:t>
            </a:r>
            <a:r>
              <a:rPr spc="125" dirty="0"/>
              <a:t>“Newspaper”,</a:t>
            </a:r>
            <a:r>
              <a:rPr spc="15" dirty="0"/>
              <a:t> </a:t>
            </a:r>
            <a:r>
              <a:rPr spc="85" dirty="0"/>
              <a:t>“Digital</a:t>
            </a:r>
            <a:r>
              <a:rPr spc="15" dirty="0"/>
              <a:t> </a:t>
            </a:r>
            <a:r>
              <a:rPr spc="95" dirty="0"/>
              <a:t>Advertisement”</a:t>
            </a:r>
            <a:r>
              <a:rPr spc="15" dirty="0"/>
              <a:t> </a:t>
            </a:r>
            <a:r>
              <a:rPr spc="130" dirty="0"/>
              <a:t>etc.</a:t>
            </a:r>
          </a:p>
          <a:p>
            <a:pPr marL="415925" marR="372745" indent="-38862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7777"/>
              <a:buFont typeface="Lucida Sans Unicode"/>
              <a:buChar char="►"/>
              <a:tabLst>
                <a:tab pos="416559" algn="l"/>
                <a:tab pos="417195" algn="l"/>
              </a:tabLst>
            </a:pPr>
            <a:r>
              <a:rPr spc="100" dirty="0"/>
              <a:t>Dropping</a:t>
            </a:r>
            <a:r>
              <a:rPr spc="20" dirty="0"/>
              <a:t> </a:t>
            </a:r>
            <a:r>
              <a:rPr spc="120" dirty="0"/>
              <a:t>the</a:t>
            </a:r>
            <a:r>
              <a:rPr spc="20" dirty="0"/>
              <a:t> </a:t>
            </a:r>
            <a:r>
              <a:rPr spc="75" dirty="0"/>
              <a:t>columns</a:t>
            </a:r>
            <a:r>
              <a:rPr spc="20" dirty="0"/>
              <a:t> </a:t>
            </a:r>
            <a:r>
              <a:rPr spc="105" dirty="0"/>
              <a:t>having</a:t>
            </a:r>
            <a:r>
              <a:rPr spc="25" dirty="0"/>
              <a:t> </a:t>
            </a:r>
            <a:r>
              <a:rPr spc="114" dirty="0"/>
              <a:t>more</a:t>
            </a:r>
            <a:r>
              <a:rPr spc="20" dirty="0"/>
              <a:t> </a:t>
            </a:r>
            <a:r>
              <a:rPr spc="125" dirty="0"/>
              <a:t>than</a:t>
            </a:r>
            <a:r>
              <a:rPr spc="20" dirty="0"/>
              <a:t> </a:t>
            </a:r>
            <a:r>
              <a:rPr spc="-75" dirty="0"/>
              <a:t>35%</a:t>
            </a:r>
            <a:r>
              <a:rPr spc="25" dirty="0"/>
              <a:t> </a:t>
            </a:r>
            <a:r>
              <a:rPr spc="10" dirty="0"/>
              <a:t>as</a:t>
            </a:r>
            <a:r>
              <a:rPr spc="20" dirty="0"/>
              <a:t> </a:t>
            </a:r>
            <a:r>
              <a:rPr spc="-10" dirty="0"/>
              <a:t>missing</a:t>
            </a:r>
            <a:r>
              <a:rPr spc="20" dirty="0"/>
              <a:t> </a:t>
            </a:r>
            <a:r>
              <a:rPr spc="100" dirty="0"/>
              <a:t>value</a:t>
            </a:r>
            <a:r>
              <a:rPr spc="25" dirty="0"/>
              <a:t> </a:t>
            </a:r>
            <a:r>
              <a:rPr spc="55" dirty="0"/>
              <a:t>such</a:t>
            </a:r>
            <a:r>
              <a:rPr spc="20" dirty="0"/>
              <a:t> </a:t>
            </a:r>
            <a:r>
              <a:rPr spc="10" dirty="0"/>
              <a:t>as</a:t>
            </a:r>
            <a:r>
              <a:rPr spc="20" dirty="0"/>
              <a:t> </a:t>
            </a:r>
            <a:r>
              <a:rPr spc="130" dirty="0"/>
              <a:t>‘How</a:t>
            </a:r>
            <a:r>
              <a:rPr spc="25" dirty="0"/>
              <a:t> </a:t>
            </a:r>
            <a:r>
              <a:rPr spc="130" dirty="0"/>
              <a:t>did</a:t>
            </a:r>
            <a:r>
              <a:rPr spc="20" dirty="0"/>
              <a:t> </a:t>
            </a:r>
            <a:r>
              <a:rPr spc="105" dirty="0"/>
              <a:t>you</a:t>
            </a:r>
            <a:r>
              <a:rPr spc="20" dirty="0"/>
              <a:t> </a:t>
            </a:r>
            <a:r>
              <a:rPr spc="105" dirty="0"/>
              <a:t>hear</a:t>
            </a:r>
            <a:r>
              <a:rPr spc="25" dirty="0"/>
              <a:t> </a:t>
            </a:r>
            <a:r>
              <a:rPr spc="160" dirty="0"/>
              <a:t>about</a:t>
            </a:r>
            <a:r>
              <a:rPr spc="20" dirty="0"/>
              <a:t> </a:t>
            </a:r>
            <a:r>
              <a:rPr spc="-105" dirty="0"/>
              <a:t>X </a:t>
            </a:r>
            <a:r>
              <a:rPr spc="-465" dirty="0"/>
              <a:t> </a:t>
            </a:r>
            <a:r>
              <a:rPr spc="110" dirty="0"/>
              <a:t>Education’</a:t>
            </a:r>
            <a:r>
              <a:rPr spc="10" dirty="0"/>
              <a:t> </a:t>
            </a:r>
            <a:r>
              <a:rPr spc="180" dirty="0"/>
              <a:t>and</a:t>
            </a:r>
            <a:r>
              <a:rPr spc="15" dirty="0"/>
              <a:t> </a:t>
            </a:r>
            <a:r>
              <a:rPr spc="130" dirty="0"/>
              <a:t>‘Lead</a:t>
            </a:r>
            <a:r>
              <a:rPr spc="15" dirty="0"/>
              <a:t> </a:t>
            </a:r>
            <a:r>
              <a:rPr spc="30" dirty="0"/>
              <a:t>Profile’.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979" y="1021841"/>
            <a:ext cx="949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EBEBEB"/>
                </a:solidFill>
                <a:latin typeface="Microsoft Sans Serif"/>
                <a:cs typeface="Microsoft Sans Serif"/>
              </a:rPr>
              <a:t>EDA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72" y="2256366"/>
              <a:ext cx="3643595" cy="23668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6939" y="2266269"/>
              <a:ext cx="3643595" cy="23470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4463" y="4391403"/>
              <a:ext cx="3334804" cy="234702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440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Numerical</a:t>
            </a:r>
            <a:r>
              <a:rPr spc="-25" dirty="0"/>
              <a:t> </a:t>
            </a:r>
            <a:r>
              <a:rPr spc="125" dirty="0"/>
              <a:t>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200" y="2413441"/>
            <a:ext cx="7518399" cy="43429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640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Categorical</a:t>
            </a:r>
            <a:r>
              <a:rPr spc="20" dirty="0"/>
              <a:t> </a:t>
            </a:r>
            <a:r>
              <a:rPr spc="190" dirty="0"/>
              <a:t>variable</a:t>
            </a:r>
            <a:r>
              <a:rPr spc="25" dirty="0"/>
              <a:t> </a:t>
            </a:r>
            <a:r>
              <a:rPr spc="150" dirty="0"/>
              <a:t>relation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341" y="2640154"/>
            <a:ext cx="6672190" cy="33429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4798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Categorical</a:t>
            </a:r>
            <a:r>
              <a:rPr spc="-10" dirty="0"/>
              <a:t> </a:t>
            </a:r>
            <a:r>
              <a:rPr spc="125" dirty="0"/>
              <a:t>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933" y="2366431"/>
            <a:ext cx="8195734" cy="44284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4798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Categorical</a:t>
            </a:r>
            <a:r>
              <a:rPr spc="-10" dirty="0"/>
              <a:t> </a:t>
            </a:r>
            <a:r>
              <a:rPr spc="125" dirty="0"/>
              <a:t>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701</Words>
  <Application>Microsoft Macintosh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Lucida Sans Unicode</vt:lpstr>
      <vt:lpstr>Microsoft Sans Serif</vt:lpstr>
      <vt:lpstr>Times New Roman</vt:lpstr>
      <vt:lpstr>Office Theme</vt:lpstr>
      <vt:lpstr>Lead Score Case Study  YASH KHATAVKAR NAMAN  CHAUDHARY</vt:lpstr>
      <vt:lpstr>Problem Statement</vt:lpstr>
      <vt:lpstr>Solution Methodology</vt:lpstr>
      <vt:lpstr>Data Manipulation</vt:lpstr>
      <vt:lpstr>PowerPoint Presentation</vt:lpstr>
      <vt:lpstr>Numerical variables</vt:lpstr>
      <vt:lpstr>Categorical variable relation</vt:lpstr>
      <vt:lpstr>Categorical variables</vt:lpstr>
      <vt:lpstr>Categorical variables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Study.pptx</dc:title>
  <cp:lastModifiedBy>Yash Khatavkar</cp:lastModifiedBy>
  <cp:revision>1</cp:revision>
  <dcterms:created xsi:type="dcterms:W3CDTF">2022-10-24T11:25:08Z</dcterms:created>
  <dcterms:modified xsi:type="dcterms:W3CDTF">2022-10-24T11:26:34Z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