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06"/>
  </p:normalViewPr>
  <p:slideViewPr>
    <p:cSldViewPr snapToGrid="0" snapToObjects="1">
      <p:cViewPr>
        <p:scale>
          <a:sx n="110" d="100"/>
          <a:sy n="110" d="100"/>
        </p:scale>
        <p:origin x="632"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6/21/22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6/21/22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37BA-FE94-9CE7-6C9D-FE4DD6E85BB3}"/>
              </a:ext>
            </a:extLst>
          </p:cNvPr>
          <p:cNvSpPr>
            <a:spLocks noGrp="1"/>
          </p:cNvSpPr>
          <p:nvPr>
            <p:ph type="ctrTitle"/>
          </p:nvPr>
        </p:nvSpPr>
        <p:spPr>
          <a:xfrm>
            <a:off x="4897819" y="2479274"/>
            <a:ext cx="7197726" cy="2421464"/>
          </a:xfrm>
        </p:spPr>
        <p:txBody>
          <a:bodyPr/>
          <a:lstStyle/>
          <a:p>
            <a:r>
              <a:rPr lang="en-US" dirty="0"/>
              <a:t>Credit </a:t>
            </a:r>
            <a:r>
              <a:rPr lang="en-US" dirty="0" err="1"/>
              <a:t>eda</a:t>
            </a:r>
            <a:r>
              <a:rPr lang="en-US" dirty="0"/>
              <a:t> Case study analysis </a:t>
            </a:r>
          </a:p>
        </p:txBody>
      </p:sp>
      <p:sp>
        <p:nvSpPr>
          <p:cNvPr id="3" name="Subtitle 2">
            <a:extLst>
              <a:ext uri="{FF2B5EF4-FFF2-40B4-BE49-F238E27FC236}">
                <a16:creationId xmlns:a16="http://schemas.microsoft.com/office/drawing/2014/main" id="{B649B7BB-9CD3-3F18-2D58-9FAC9D765C0D}"/>
              </a:ext>
            </a:extLst>
          </p:cNvPr>
          <p:cNvSpPr>
            <a:spLocks noGrp="1"/>
          </p:cNvSpPr>
          <p:nvPr>
            <p:ph type="subTitle" idx="1"/>
          </p:nvPr>
        </p:nvSpPr>
        <p:spPr>
          <a:xfrm>
            <a:off x="4897819" y="5331663"/>
            <a:ext cx="7197726" cy="1405467"/>
          </a:xfrm>
        </p:spPr>
        <p:txBody>
          <a:bodyPr/>
          <a:lstStyle/>
          <a:p>
            <a:r>
              <a:rPr lang="en-US" dirty="0"/>
              <a:t>Yash </a:t>
            </a:r>
            <a:r>
              <a:rPr lang="en-US" dirty="0" err="1"/>
              <a:t>khatavkar</a:t>
            </a:r>
            <a:endParaRPr lang="en-US" dirty="0"/>
          </a:p>
        </p:txBody>
      </p:sp>
    </p:spTree>
    <p:extLst>
      <p:ext uri="{BB962C8B-B14F-4D97-AF65-F5344CB8AC3E}">
        <p14:creationId xmlns:p14="http://schemas.microsoft.com/office/powerpoint/2010/main" val="934893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Notebook Image">
            <a:extLst>
              <a:ext uri="{FF2B5EF4-FFF2-40B4-BE49-F238E27FC236}">
                <a16:creationId xmlns:a16="http://schemas.microsoft.com/office/drawing/2014/main" id="{1A867607-2373-243F-2BAE-94661ED3D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78" y="1397000"/>
            <a:ext cx="11837044" cy="4064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EEAE62-F3DA-B24E-D0EB-BBEFC7BC77C2}"/>
              </a:ext>
            </a:extLst>
          </p:cNvPr>
          <p:cNvSpPr txBox="1"/>
          <p:nvPr/>
        </p:nvSpPr>
        <p:spPr>
          <a:xfrm>
            <a:off x="691994" y="160519"/>
            <a:ext cx="9954985" cy="830997"/>
          </a:xfrm>
          <a:prstGeom prst="rect">
            <a:avLst/>
          </a:prstGeom>
          <a:noFill/>
        </p:spPr>
        <p:txBody>
          <a:bodyPr wrap="square" rtlCol="0">
            <a:spAutoFit/>
          </a:bodyPr>
          <a:lstStyle/>
          <a:p>
            <a:pPr algn="ctr"/>
            <a:r>
              <a:rPr lang="en-US" sz="2400" b="1" dirty="0"/>
              <a:t>Distribution of Defaulters and Non Defaulter on the basis of no of family members and approved loan amount </a:t>
            </a:r>
          </a:p>
        </p:txBody>
      </p:sp>
      <p:sp>
        <p:nvSpPr>
          <p:cNvPr id="7" name="Rectangle 6">
            <a:extLst>
              <a:ext uri="{FF2B5EF4-FFF2-40B4-BE49-F238E27FC236}">
                <a16:creationId xmlns:a16="http://schemas.microsoft.com/office/drawing/2014/main" id="{63831255-2905-A67E-3318-E7F8EE62AD38}"/>
              </a:ext>
            </a:extLst>
          </p:cNvPr>
          <p:cNvSpPr/>
          <p:nvPr/>
        </p:nvSpPr>
        <p:spPr>
          <a:xfrm>
            <a:off x="0" y="5635314"/>
            <a:ext cx="12014522" cy="830997"/>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FFFFFF"/>
                </a:solidFill>
              </a:rPr>
              <a:t>We can conclude and evaluate that families with larger member and applicants with a higher credit amount default less often.</a:t>
            </a:r>
          </a:p>
          <a:p>
            <a:pPr marL="285750" indent="-285750">
              <a:buFont typeface="Arial" panose="020B0604020202020204" pitchFamily="34" charset="0"/>
              <a:buChar char="•"/>
            </a:pPr>
            <a:r>
              <a:rPr lang="en-US" sz="1600" dirty="0">
                <a:solidFill>
                  <a:srgbClr val="FFFFFF"/>
                </a:solidFill>
              </a:rPr>
              <a:t>At the same time, density in the left corner lower side we can observe that people might be more vulnerable to default if the applicant’s family size is small and the credit amount is low .</a:t>
            </a:r>
            <a:endParaRPr lang="en-US" sz="1600" dirty="0">
              <a:effectLst/>
            </a:endParaRPr>
          </a:p>
        </p:txBody>
      </p:sp>
    </p:spTree>
    <p:extLst>
      <p:ext uri="{BB962C8B-B14F-4D97-AF65-F5344CB8AC3E}">
        <p14:creationId xmlns:p14="http://schemas.microsoft.com/office/powerpoint/2010/main" val="4027953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Notebook Image">
            <a:extLst>
              <a:ext uri="{FF2B5EF4-FFF2-40B4-BE49-F238E27FC236}">
                <a16:creationId xmlns:a16="http://schemas.microsoft.com/office/drawing/2014/main" id="{C9CACBF3-DD60-B95A-A564-DC6AD03BBC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3397" y="160519"/>
            <a:ext cx="5620507" cy="65269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B03DA91-089B-060E-606D-311478FBBE4B}"/>
              </a:ext>
            </a:extLst>
          </p:cNvPr>
          <p:cNvSpPr txBox="1"/>
          <p:nvPr/>
        </p:nvSpPr>
        <p:spPr>
          <a:xfrm>
            <a:off x="105104" y="160519"/>
            <a:ext cx="3499944" cy="461665"/>
          </a:xfrm>
          <a:prstGeom prst="rect">
            <a:avLst/>
          </a:prstGeom>
          <a:noFill/>
        </p:spPr>
        <p:txBody>
          <a:bodyPr wrap="square" rtlCol="0">
            <a:spAutoFit/>
          </a:bodyPr>
          <a:lstStyle/>
          <a:p>
            <a:r>
              <a:rPr lang="en-US" sz="2400" b="1" dirty="0"/>
              <a:t>Basis other variables</a:t>
            </a:r>
          </a:p>
        </p:txBody>
      </p:sp>
      <p:sp>
        <p:nvSpPr>
          <p:cNvPr id="4" name="Rectangle 3">
            <a:extLst>
              <a:ext uri="{FF2B5EF4-FFF2-40B4-BE49-F238E27FC236}">
                <a16:creationId xmlns:a16="http://schemas.microsoft.com/office/drawing/2014/main" id="{E610EB42-EA8B-74BE-6233-D38D75B284FA}"/>
              </a:ext>
            </a:extLst>
          </p:cNvPr>
          <p:cNvSpPr/>
          <p:nvPr/>
        </p:nvSpPr>
        <p:spPr>
          <a:xfrm>
            <a:off x="105104" y="876827"/>
            <a:ext cx="6096000" cy="5262979"/>
          </a:xfrm>
          <a:prstGeom prst="rect">
            <a:avLst/>
          </a:prstGeom>
        </p:spPr>
        <p:txBody>
          <a:bodyPr>
            <a:spAutoFit/>
          </a:bodyPr>
          <a:lstStyle/>
          <a:p>
            <a:r>
              <a:rPr lang="en-US" sz="1600" dirty="0"/>
              <a:t>1. Amount of final credit distributed to the consumer previously is  linked to the previous application price and also at the same time amount of the goods that consumer asked for in the previous application.</a:t>
            </a:r>
          </a:p>
          <a:p>
            <a:endParaRPr lang="en-US" sz="1600" dirty="0"/>
          </a:p>
          <a:p>
            <a:r>
              <a:rPr lang="en-US" sz="1600" dirty="0"/>
              <a:t>2.  Amount of credit asked by the consumer is highly dependent on the price of the goods in the previous application transaction.</a:t>
            </a:r>
          </a:p>
          <a:p>
            <a:endParaRPr lang="en-US" sz="1600" dirty="0"/>
          </a:p>
          <a:p>
            <a:r>
              <a:rPr lang="en-US" sz="1600" dirty="0"/>
              <a:t>3. Annuity in the previous application is primarily depend on the following elements: </a:t>
            </a:r>
          </a:p>
          <a:p>
            <a:r>
              <a:rPr lang="en-US" sz="1600" dirty="0"/>
              <a:t>a. Credit amount approved</a:t>
            </a:r>
            <a:br>
              <a:rPr lang="en-US" sz="1600" dirty="0"/>
            </a:br>
            <a:r>
              <a:rPr lang="en-US" sz="1600" dirty="0"/>
              <a:t>b. Credit amount the client asked for in the application</a:t>
            </a:r>
            <a:br>
              <a:rPr lang="en-US" sz="1600" dirty="0"/>
            </a:br>
            <a:r>
              <a:rPr lang="en-US" sz="1600" dirty="0"/>
              <a:t>c. Amount of the goods requested by the client.</a:t>
            </a:r>
          </a:p>
          <a:p>
            <a:endParaRPr lang="en-US" sz="1600" b="0" i="0" u="none" strike="noStrike" dirty="0">
              <a:effectLst/>
            </a:endParaRPr>
          </a:p>
          <a:p>
            <a:r>
              <a:rPr lang="en-US" sz="1600" dirty="0"/>
              <a:t>AMT_CREDIT is highly related to AMT_GOODS_PRICE and AMT_APPLICATION </a:t>
            </a:r>
          </a:p>
          <a:p>
            <a:endParaRPr lang="en-US" sz="1600" dirty="0"/>
          </a:p>
          <a:p>
            <a:r>
              <a:rPr lang="en-US" sz="1600" dirty="0"/>
              <a:t>AMT_CREDIT highly dependent on AMT_GOODS_PRICE</a:t>
            </a:r>
          </a:p>
          <a:p>
            <a:endParaRPr lang="en-US" sz="1600" dirty="0"/>
          </a:p>
          <a:p>
            <a:r>
              <a:rPr lang="en-US" sz="1600" dirty="0"/>
              <a:t>The grant in previous application is based on final credit amount, credit the client requested in the application, price of the goods.</a:t>
            </a:r>
            <a:endParaRPr lang="en-US" sz="1600" b="0" i="0" u="none" strike="noStrike" dirty="0">
              <a:effectLst/>
            </a:endParaRPr>
          </a:p>
        </p:txBody>
      </p:sp>
    </p:spTree>
    <p:extLst>
      <p:ext uri="{BB962C8B-B14F-4D97-AF65-F5344CB8AC3E}">
        <p14:creationId xmlns:p14="http://schemas.microsoft.com/office/powerpoint/2010/main" val="3417201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Notebook Image">
            <a:extLst>
              <a:ext uri="{FF2B5EF4-FFF2-40B4-BE49-F238E27FC236}">
                <a16:creationId xmlns:a16="http://schemas.microsoft.com/office/drawing/2014/main" id="{7D29C13E-F975-1402-E683-A14646C6B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5311" y="86947"/>
            <a:ext cx="4183118" cy="32349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CBBB2D-E848-9B92-A025-67DDB1E4A501}"/>
              </a:ext>
            </a:extLst>
          </p:cNvPr>
          <p:cNvSpPr txBox="1"/>
          <p:nvPr/>
        </p:nvSpPr>
        <p:spPr>
          <a:xfrm>
            <a:off x="73572" y="86947"/>
            <a:ext cx="7623593" cy="830997"/>
          </a:xfrm>
          <a:prstGeom prst="rect">
            <a:avLst/>
          </a:prstGeom>
          <a:noFill/>
        </p:spPr>
        <p:txBody>
          <a:bodyPr wrap="square" rtlCol="0">
            <a:spAutoFit/>
          </a:bodyPr>
          <a:lstStyle/>
          <a:p>
            <a:r>
              <a:rPr lang="en-US" sz="2400" b="1" dirty="0"/>
              <a:t>Basis customer’s annuity and various other loan approval status </a:t>
            </a:r>
          </a:p>
        </p:txBody>
      </p:sp>
      <p:pic>
        <p:nvPicPr>
          <p:cNvPr id="8" name="Picture 4" descr="Notebook Image">
            <a:extLst>
              <a:ext uri="{FF2B5EF4-FFF2-40B4-BE49-F238E27FC236}">
                <a16:creationId xmlns:a16="http://schemas.microsoft.com/office/drawing/2014/main" id="{533A279B-4AF4-9CEA-A2B7-B91CBFA2A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5311" y="3429001"/>
            <a:ext cx="4183118" cy="334205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58FFC95-5130-E16A-8BCF-883F35D36A7B}"/>
              </a:ext>
            </a:extLst>
          </p:cNvPr>
          <p:cNvSpPr/>
          <p:nvPr/>
        </p:nvSpPr>
        <p:spPr>
          <a:xfrm>
            <a:off x="73571" y="1428300"/>
            <a:ext cx="6096000" cy="923330"/>
          </a:xfrm>
          <a:prstGeom prst="rect">
            <a:avLst/>
          </a:prstGeom>
        </p:spPr>
        <p:txBody>
          <a:bodyPr>
            <a:spAutoFit/>
          </a:bodyPr>
          <a:lstStyle/>
          <a:p>
            <a:r>
              <a:rPr lang="en-US" dirty="0"/>
              <a:t>If annuity amount lower then application will either be unused offer or canceled. In addition, applications with a high annuity amount have higher chances of being refused.</a:t>
            </a:r>
            <a:endParaRPr lang="en-US" sz="1600" dirty="0">
              <a:effectLst/>
            </a:endParaRPr>
          </a:p>
        </p:txBody>
      </p:sp>
      <p:sp>
        <p:nvSpPr>
          <p:cNvPr id="7" name="Rectangle 6">
            <a:extLst>
              <a:ext uri="{FF2B5EF4-FFF2-40B4-BE49-F238E27FC236}">
                <a16:creationId xmlns:a16="http://schemas.microsoft.com/office/drawing/2014/main" id="{77481621-FD8E-E508-24F9-9298C05F629E}"/>
              </a:ext>
            </a:extLst>
          </p:cNvPr>
          <p:cNvSpPr/>
          <p:nvPr/>
        </p:nvSpPr>
        <p:spPr>
          <a:xfrm>
            <a:off x="73571" y="2600376"/>
            <a:ext cx="6096000" cy="646331"/>
          </a:xfrm>
          <a:prstGeom prst="rect">
            <a:avLst/>
          </a:prstGeom>
        </p:spPr>
        <p:txBody>
          <a:bodyPr>
            <a:spAutoFit/>
          </a:bodyPr>
          <a:lstStyle/>
          <a:p>
            <a:r>
              <a:rPr lang="en-US" dirty="0"/>
              <a:t>If credit amount is low, then it will not be made use in most of the cases</a:t>
            </a:r>
            <a:endParaRPr lang="en-US" sz="1600" dirty="0">
              <a:effectLst/>
            </a:endParaRPr>
          </a:p>
        </p:txBody>
      </p:sp>
    </p:spTree>
    <p:extLst>
      <p:ext uri="{BB962C8B-B14F-4D97-AF65-F5344CB8AC3E}">
        <p14:creationId xmlns:p14="http://schemas.microsoft.com/office/powerpoint/2010/main" val="2905029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2" name="Picture 6" descr="Notebook Image">
            <a:extLst>
              <a:ext uri="{FF2B5EF4-FFF2-40B4-BE49-F238E27FC236}">
                <a16:creationId xmlns:a16="http://schemas.microsoft.com/office/drawing/2014/main" id="{8C798E1C-6DBC-0203-0C7F-A51EE9304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3283" y="76419"/>
            <a:ext cx="5209770" cy="19310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Notebook Image">
            <a:extLst>
              <a:ext uri="{FF2B5EF4-FFF2-40B4-BE49-F238E27FC236}">
                <a16:creationId xmlns:a16="http://schemas.microsoft.com/office/drawing/2014/main" id="{7514EABC-D509-EF33-2513-7A18F1B02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2968" y="2183524"/>
            <a:ext cx="5299032" cy="21362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Notebook Image">
            <a:extLst>
              <a:ext uri="{FF2B5EF4-FFF2-40B4-BE49-F238E27FC236}">
                <a16:creationId xmlns:a16="http://schemas.microsoft.com/office/drawing/2014/main" id="{CFC20C0C-8464-A9B2-E80C-5D9F68A347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2968" y="4495800"/>
            <a:ext cx="5299032" cy="19522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102B611-1793-CF02-401D-03062DE05FB8}"/>
              </a:ext>
            </a:extLst>
          </p:cNvPr>
          <p:cNvSpPr txBox="1"/>
          <p:nvPr/>
        </p:nvSpPr>
        <p:spPr>
          <a:xfrm>
            <a:off x="73572" y="86947"/>
            <a:ext cx="6280929" cy="830997"/>
          </a:xfrm>
          <a:prstGeom prst="rect">
            <a:avLst/>
          </a:prstGeom>
          <a:noFill/>
        </p:spPr>
        <p:txBody>
          <a:bodyPr wrap="square" rtlCol="0">
            <a:spAutoFit/>
          </a:bodyPr>
          <a:lstStyle/>
          <a:p>
            <a:r>
              <a:rPr lang="en-US" sz="2400" b="1" dirty="0"/>
              <a:t>Basis customer’s annuity and various other loan approval status </a:t>
            </a:r>
          </a:p>
        </p:txBody>
      </p:sp>
      <p:sp>
        <p:nvSpPr>
          <p:cNvPr id="5" name="Rectangle 4">
            <a:extLst>
              <a:ext uri="{FF2B5EF4-FFF2-40B4-BE49-F238E27FC236}">
                <a16:creationId xmlns:a16="http://schemas.microsoft.com/office/drawing/2014/main" id="{FCB94C3A-B1BB-97EC-8EE2-F7BBEC9659D3}"/>
              </a:ext>
            </a:extLst>
          </p:cNvPr>
          <p:cNvSpPr/>
          <p:nvPr/>
        </p:nvSpPr>
        <p:spPr>
          <a:xfrm>
            <a:off x="73572" y="1041947"/>
            <a:ext cx="6096000" cy="1754326"/>
          </a:xfrm>
          <a:prstGeom prst="rect">
            <a:avLst/>
          </a:prstGeom>
        </p:spPr>
        <p:txBody>
          <a:bodyPr>
            <a:spAutoFit/>
          </a:bodyPr>
          <a:lstStyle/>
          <a:p>
            <a:pPr>
              <a:buFont typeface="+mj-lt"/>
              <a:buAutoNum type="arabicPeriod"/>
            </a:pPr>
            <a:r>
              <a:rPr lang="en-US" dirty="0">
                <a:solidFill>
                  <a:srgbClr val="FFFFFF"/>
                </a:solidFill>
                <a:latin typeface="-apple-system"/>
              </a:rPr>
              <a:t>Gender has no </a:t>
            </a:r>
            <a:r>
              <a:rPr lang="en-US" dirty="0" err="1">
                <a:solidFill>
                  <a:srgbClr val="FFFFFF"/>
                </a:solidFill>
                <a:latin typeface="-apple-system"/>
              </a:rPr>
              <a:t>relevenace</a:t>
            </a:r>
            <a:r>
              <a:rPr lang="en-US" dirty="0">
                <a:solidFill>
                  <a:srgbClr val="FFFFFF"/>
                </a:solidFill>
                <a:latin typeface="-apple-system"/>
              </a:rPr>
              <a:t> in decision making process </a:t>
            </a:r>
            <a:r>
              <a:rPr lang="en-US" dirty="0" err="1">
                <a:solidFill>
                  <a:srgbClr val="FFFFFF"/>
                </a:solidFill>
                <a:latin typeface="-apple-system"/>
              </a:rPr>
              <a:t>i.e</a:t>
            </a:r>
            <a:r>
              <a:rPr lang="en-US" dirty="0">
                <a:solidFill>
                  <a:srgbClr val="FFFFFF"/>
                </a:solidFill>
                <a:latin typeface="-apple-system"/>
              </a:rPr>
              <a:t> (approval or rejection) of the application </a:t>
            </a:r>
          </a:p>
          <a:p>
            <a:pPr>
              <a:buFont typeface="+mj-lt"/>
              <a:buAutoNum type="arabicPeriod"/>
            </a:pPr>
            <a:r>
              <a:rPr lang="en-US" dirty="0">
                <a:solidFill>
                  <a:srgbClr val="FFFFFF"/>
                </a:solidFill>
                <a:latin typeface="-apple-system"/>
              </a:rPr>
              <a:t>Females have higher chances of not defaulting when we evaluate the data. </a:t>
            </a:r>
          </a:p>
          <a:p>
            <a:pPr>
              <a:buFont typeface="+mj-lt"/>
              <a:buAutoNum type="arabicPeriod"/>
            </a:pPr>
            <a:r>
              <a:rPr lang="en-US" dirty="0">
                <a:solidFill>
                  <a:srgbClr val="FFFFFF"/>
                </a:solidFill>
                <a:latin typeface="-apple-system"/>
              </a:rPr>
              <a:t>The bank can focus more on the female applications in order to increase its topline and </a:t>
            </a:r>
            <a:r>
              <a:rPr lang="en-US" dirty="0" err="1">
                <a:solidFill>
                  <a:srgbClr val="FFFFFF"/>
                </a:solidFill>
                <a:latin typeface="-apple-system"/>
              </a:rPr>
              <a:t>bottomline</a:t>
            </a:r>
            <a:endParaRPr lang="en-US" b="0" i="0" u="none" strike="noStrike" dirty="0">
              <a:solidFill>
                <a:srgbClr val="FFFFFF"/>
              </a:solidFill>
              <a:effectLst/>
              <a:latin typeface="-apple-system"/>
            </a:endParaRPr>
          </a:p>
        </p:txBody>
      </p:sp>
      <p:sp>
        <p:nvSpPr>
          <p:cNvPr id="6" name="Rectangle 5">
            <a:extLst>
              <a:ext uri="{FF2B5EF4-FFF2-40B4-BE49-F238E27FC236}">
                <a16:creationId xmlns:a16="http://schemas.microsoft.com/office/drawing/2014/main" id="{D21B3FC8-0446-1AFA-33C3-F87E31B9AD36}"/>
              </a:ext>
            </a:extLst>
          </p:cNvPr>
          <p:cNvSpPr/>
          <p:nvPr/>
        </p:nvSpPr>
        <p:spPr>
          <a:xfrm>
            <a:off x="73572" y="3018472"/>
            <a:ext cx="6096000" cy="1477328"/>
          </a:xfrm>
          <a:prstGeom prst="rect">
            <a:avLst/>
          </a:prstGeom>
        </p:spPr>
        <p:txBody>
          <a:bodyPr>
            <a:spAutoFit/>
          </a:bodyPr>
          <a:lstStyle/>
          <a:p>
            <a:pPr>
              <a:buFont typeface="+mj-lt"/>
              <a:buAutoNum type="arabicPeriod"/>
            </a:pPr>
            <a:r>
              <a:rPr lang="en-US" dirty="0">
                <a:solidFill>
                  <a:srgbClr val="FFFFFF"/>
                </a:solidFill>
                <a:latin typeface="-apple-system"/>
              </a:rPr>
              <a:t>Applicants who are car owners have a higher probability of not defaulting on their loans than that to applicants not owning a car. </a:t>
            </a:r>
          </a:p>
          <a:p>
            <a:pPr>
              <a:buFont typeface="+mj-lt"/>
              <a:buAutoNum type="arabicPeriod"/>
            </a:pPr>
            <a:r>
              <a:rPr lang="en-US" dirty="0">
                <a:solidFill>
                  <a:srgbClr val="FFFFFF"/>
                </a:solidFill>
                <a:latin typeface="-apple-system"/>
              </a:rPr>
              <a:t>Therefore the bank should focus to car owners when it comes to profit maximization.</a:t>
            </a:r>
            <a:endParaRPr lang="en-US" b="0" i="0" u="none" strike="noStrike" dirty="0">
              <a:solidFill>
                <a:srgbClr val="FFFFFF"/>
              </a:solidFill>
              <a:effectLst/>
              <a:latin typeface="-apple-system"/>
            </a:endParaRPr>
          </a:p>
        </p:txBody>
      </p:sp>
      <p:sp>
        <p:nvSpPr>
          <p:cNvPr id="10" name="Rectangle 9">
            <a:extLst>
              <a:ext uri="{FF2B5EF4-FFF2-40B4-BE49-F238E27FC236}">
                <a16:creationId xmlns:a16="http://schemas.microsoft.com/office/drawing/2014/main" id="{B79F9DC8-E28C-DB96-57CA-F2DE15FB9E59}"/>
              </a:ext>
            </a:extLst>
          </p:cNvPr>
          <p:cNvSpPr/>
          <p:nvPr/>
        </p:nvSpPr>
        <p:spPr>
          <a:xfrm>
            <a:off x="166036" y="4751941"/>
            <a:ext cx="6096000" cy="923330"/>
          </a:xfrm>
          <a:prstGeom prst="rect">
            <a:avLst/>
          </a:prstGeom>
        </p:spPr>
        <p:txBody>
          <a:bodyPr>
            <a:spAutoFit/>
          </a:bodyPr>
          <a:lstStyle/>
          <a:p>
            <a:r>
              <a:rPr lang="en-US" dirty="0">
                <a:solidFill>
                  <a:srgbClr val="FFFFFF"/>
                </a:solidFill>
                <a:latin typeface="-apple-system"/>
              </a:rPr>
              <a:t>People who have been approved previously for a loan have a higher rate of not defaulting on their loans compared to people who were rejected.</a:t>
            </a:r>
            <a:endParaRPr lang="en-US" dirty="0"/>
          </a:p>
        </p:txBody>
      </p:sp>
    </p:spTree>
    <p:extLst>
      <p:ext uri="{BB962C8B-B14F-4D97-AF65-F5344CB8AC3E}">
        <p14:creationId xmlns:p14="http://schemas.microsoft.com/office/powerpoint/2010/main" val="2476004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descr="Notebook Image">
            <a:extLst>
              <a:ext uri="{FF2B5EF4-FFF2-40B4-BE49-F238E27FC236}">
                <a16:creationId xmlns:a16="http://schemas.microsoft.com/office/drawing/2014/main" id="{DC59D32B-4BDD-1389-8956-A94640149D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360" y="627446"/>
            <a:ext cx="6907351" cy="28015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543792D-06CF-1E72-B356-7007A67AFC04}"/>
              </a:ext>
            </a:extLst>
          </p:cNvPr>
          <p:cNvSpPr txBox="1"/>
          <p:nvPr/>
        </p:nvSpPr>
        <p:spPr>
          <a:xfrm>
            <a:off x="73572" y="86947"/>
            <a:ext cx="11269618" cy="461665"/>
          </a:xfrm>
          <a:prstGeom prst="rect">
            <a:avLst/>
          </a:prstGeom>
          <a:noFill/>
        </p:spPr>
        <p:txBody>
          <a:bodyPr wrap="square" rtlCol="0">
            <a:spAutoFit/>
          </a:bodyPr>
          <a:lstStyle/>
          <a:p>
            <a:pPr algn="ctr"/>
            <a:r>
              <a:rPr lang="en-US" sz="2400" b="1" dirty="0"/>
              <a:t>Basis customer’s annuity and various other loan approval status </a:t>
            </a:r>
          </a:p>
        </p:txBody>
      </p:sp>
      <p:pic>
        <p:nvPicPr>
          <p:cNvPr id="7" name="Picture 6" descr="Notebook Image">
            <a:extLst>
              <a:ext uri="{FF2B5EF4-FFF2-40B4-BE49-F238E27FC236}">
                <a16:creationId xmlns:a16="http://schemas.microsoft.com/office/drawing/2014/main" id="{1CA274F3-D4BB-BCFC-D78C-F3B130C374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360" y="3777527"/>
            <a:ext cx="6950595" cy="280155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AEA8B6F-8DC2-3556-E269-3E26E971F0B9}"/>
              </a:ext>
            </a:extLst>
          </p:cNvPr>
          <p:cNvSpPr/>
          <p:nvPr/>
        </p:nvSpPr>
        <p:spPr>
          <a:xfrm>
            <a:off x="120289" y="1289559"/>
            <a:ext cx="4046597" cy="1354217"/>
          </a:xfrm>
          <a:prstGeom prst="rect">
            <a:avLst/>
          </a:prstGeom>
        </p:spPr>
        <p:txBody>
          <a:bodyPr wrap="square">
            <a:spAutoFit/>
          </a:bodyPr>
          <a:lstStyle/>
          <a:p>
            <a:r>
              <a:rPr lang="en-US" sz="1600" dirty="0">
                <a:solidFill>
                  <a:srgbClr val="FFFFFF"/>
                </a:solidFill>
                <a:latin typeface="-apple-system"/>
              </a:rPr>
              <a:t>Majority of the applications are for Consumer and Cash Loans followed by revolving loans.</a:t>
            </a:r>
          </a:p>
          <a:p>
            <a:pPr>
              <a:buFont typeface="+mj-lt"/>
              <a:buAutoNum type="arabicPeriod"/>
            </a:pPr>
            <a:r>
              <a:rPr lang="en-US" sz="1600" dirty="0">
                <a:solidFill>
                  <a:srgbClr val="FFFFFF"/>
                </a:solidFill>
                <a:latin typeface="-apple-system"/>
              </a:rPr>
              <a:t>Majority of refusals are for cash loans</a:t>
            </a:r>
          </a:p>
          <a:p>
            <a:pPr>
              <a:buFont typeface="+mj-lt"/>
              <a:buAutoNum type="arabicPeriod"/>
            </a:pPr>
            <a:r>
              <a:rPr lang="en-US" sz="1600" dirty="0">
                <a:solidFill>
                  <a:srgbClr val="FFFFFF"/>
                </a:solidFill>
                <a:latin typeface="-apple-system"/>
              </a:rPr>
              <a:t>Majority of approvals are for consumer loans</a:t>
            </a:r>
          </a:p>
          <a:p>
            <a:pPr>
              <a:buFont typeface="+mj-lt"/>
              <a:buAutoNum type="arabicPeriod"/>
            </a:pPr>
            <a:r>
              <a:rPr lang="en-US" sz="1600" dirty="0">
                <a:solidFill>
                  <a:srgbClr val="FFFFFF"/>
                </a:solidFill>
                <a:latin typeface="-apple-system"/>
              </a:rPr>
              <a:t>Majority of cancellations are for cash loans</a:t>
            </a:r>
            <a:endParaRPr lang="en-US" sz="1600" b="0" i="0" u="none" strike="noStrike" dirty="0">
              <a:solidFill>
                <a:srgbClr val="FFFFFF"/>
              </a:solidFill>
              <a:effectLst/>
              <a:latin typeface="-apple-system"/>
            </a:endParaRPr>
          </a:p>
        </p:txBody>
      </p:sp>
      <p:sp>
        <p:nvSpPr>
          <p:cNvPr id="8" name="Rectangle 7">
            <a:extLst>
              <a:ext uri="{FF2B5EF4-FFF2-40B4-BE49-F238E27FC236}">
                <a16:creationId xmlns:a16="http://schemas.microsoft.com/office/drawing/2014/main" id="{40E667F5-8124-9610-AEC2-5EADE94BDF68}"/>
              </a:ext>
            </a:extLst>
          </p:cNvPr>
          <p:cNvSpPr/>
          <p:nvPr/>
        </p:nvSpPr>
        <p:spPr>
          <a:xfrm>
            <a:off x="73572" y="3177362"/>
            <a:ext cx="4278509" cy="1077218"/>
          </a:xfrm>
          <a:prstGeom prst="rect">
            <a:avLst/>
          </a:prstGeom>
        </p:spPr>
        <p:txBody>
          <a:bodyPr wrap="square">
            <a:spAutoFit/>
          </a:bodyPr>
          <a:lstStyle/>
          <a:p>
            <a:pPr>
              <a:buFont typeface="+mj-lt"/>
              <a:buAutoNum type="arabicPeriod"/>
            </a:pPr>
            <a:r>
              <a:rPr lang="en-US" sz="1600" dirty="0">
                <a:solidFill>
                  <a:srgbClr val="FFFFFF"/>
                </a:solidFill>
                <a:latin typeface="-apple-system"/>
              </a:rPr>
              <a:t>Majority of the applications are Cash through the bank and XNA.</a:t>
            </a:r>
          </a:p>
          <a:p>
            <a:pPr>
              <a:buFont typeface="+mj-lt"/>
              <a:buAutoNum type="arabicPeriod"/>
            </a:pPr>
            <a:r>
              <a:rPr lang="en-US" sz="1600" dirty="0">
                <a:solidFill>
                  <a:srgbClr val="FFFFFF"/>
                </a:solidFill>
                <a:latin typeface="-apple-system"/>
              </a:rPr>
              <a:t>Very minimum no of customers have made use of cashless mode of payment</a:t>
            </a:r>
            <a:endParaRPr lang="en-US" sz="1600" b="0" i="0" u="none" strike="noStrike" dirty="0">
              <a:solidFill>
                <a:srgbClr val="FFFFFF"/>
              </a:solidFill>
              <a:effectLst/>
              <a:latin typeface="-apple-system"/>
            </a:endParaRPr>
          </a:p>
        </p:txBody>
      </p:sp>
    </p:spTree>
    <p:extLst>
      <p:ext uri="{BB962C8B-B14F-4D97-AF65-F5344CB8AC3E}">
        <p14:creationId xmlns:p14="http://schemas.microsoft.com/office/powerpoint/2010/main" val="2627465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BD633F-6897-01BF-AAB8-F202579B3EE0}"/>
              </a:ext>
            </a:extLst>
          </p:cNvPr>
          <p:cNvSpPr txBox="1"/>
          <p:nvPr/>
        </p:nvSpPr>
        <p:spPr>
          <a:xfrm>
            <a:off x="461191" y="155973"/>
            <a:ext cx="11269618" cy="461665"/>
          </a:xfrm>
          <a:prstGeom prst="rect">
            <a:avLst/>
          </a:prstGeom>
          <a:noFill/>
        </p:spPr>
        <p:txBody>
          <a:bodyPr wrap="square" rtlCol="0">
            <a:spAutoFit/>
          </a:bodyPr>
          <a:lstStyle/>
          <a:p>
            <a:pPr algn="ctr"/>
            <a:r>
              <a:rPr lang="en-US" sz="2400" b="1" dirty="0"/>
              <a:t>Summary</a:t>
            </a:r>
          </a:p>
        </p:txBody>
      </p:sp>
      <p:sp>
        <p:nvSpPr>
          <p:cNvPr id="4" name="Rectangle 3">
            <a:extLst>
              <a:ext uri="{FF2B5EF4-FFF2-40B4-BE49-F238E27FC236}">
                <a16:creationId xmlns:a16="http://schemas.microsoft.com/office/drawing/2014/main" id="{9BEA32BB-D0B4-440A-9568-27E774E1EAD8}"/>
              </a:ext>
            </a:extLst>
          </p:cNvPr>
          <p:cNvSpPr/>
          <p:nvPr/>
        </p:nvSpPr>
        <p:spPr>
          <a:xfrm>
            <a:off x="324091" y="1166843"/>
            <a:ext cx="11702005" cy="3785652"/>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FFFFFF"/>
                </a:solidFill>
              </a:rPr>
              <a:t>The bank should give more importance and preference to the applicant who owns a car while loan approval.</a:t>
            </a:r>
          </a:p>
          <a:p>
            <a:r>
              <a:rPr lang="en-US" sz="1600" dirty="0">
                <a:solidFill>
                  <a:srgbClr val="FFFFFF"/>
                </a:solidFill>
              </a:rPr>
              <a:t> </a:t>
            </a:r>
          </a:p>
          <a:p>
            <a:pPr marL="285750" indent="-285750">
              <a:buFont typeface="Arial" panose="020B0604020202020204" pitchFamily="34" charset="0"/>
              <a:buChar char="•"/>
            </a:pPr>
            <a:r>
              <a:rPr lang="en-US" sz="1600" dirty="0">
                <a:solidFill>
                  <a:srgbClr val="FFFFFF"/>
                </a:solidFill>
              </a:rPr>
              <a:t>The bank should take into account giving more preference female customers. </a:t>
            </a:r>
          </a:p>
          <a:p>
            <a:endParaRPr lang="en-US" sz="1600" dirty="0">
              <a:solidFill>
                <a:srgbClr val="FFFFFF"/>
              </a:solidFill>
            </a:endParaRPr>
          </a:p>
          <a:p>
            <a:pPr marL="285750" indent="-285750">
              <a:buFont typeface="Arial" panose="020B0604020202020204" pitchFamily="34" charset="0"/>
              <a:buChar char="•"/>
            </a:pPr>
            <a:r>
              <a:rPr lang="en-US" sz="1600" dirty="0">
                <a:solidFill>
                  <a:srgbClr val="FFFFFF"/>
                </a:solidFill>
              </a:rPr>
              <a:t>Business men are more likely to be better customer as they are less likely to default. </a:t>
            </a:r>
          </a:p>
          <a:p>
            <a:endParaRPr lang="en-US" sz="1600" dirty="0">
              <a:solidFill>
                <a:srgbClr val="FFFFFF"/>
              </a:solidFill>
            </a:endParaRPr>
          </a:p>
          <a:p>
            <a:pPr marL="285750" indent="-285750">
              <a:buFont typeface="Arial" panose="020B0604020202020204" pitchFamily="34" charset="0"/>
              <a:buChar char="•"/>
            </a:pPr>
            <a:r>
              <a:rPr lang="en-US" sz="1600" dirty="0">
                <a:solidFill>
                  <a:srgbClr val="FFFFFF"/>
                </a:solidFill>
              </a:rPr>
              <a:t>Bank should reject  loan applications from the age group (20-25] as they default more often and increase bank’s NPA and affect its profitability drastically.</a:t>
            </a:r>
          </a:p>
          <a:p>
            <a:r>
              <a:rPr lang="en-US" sz="1600" dirty="0">
                <a:solidFill>
                  <a:srgbClr val="FFFFFF"/>
                </a:solidFill>
              </a:rPr>
              <a:t> </a:t>
            </a:r>
          </a:p>
          <a:p>
            <a:pPr marL="285750" indent="-285750">
              <a:buFont typeface="Arial" panose="020B0604020202020204" pitchFamily="34" charset="0"/>
              <a:buChar char="•"/>
            </a:pPr>
            <a:r>
              <a:rPr lang="en-US" sz="1600" dirty="0">
                <a:solidFill>
                  <a:srgbClr val="FFFFFF"/>
                </a:solidFill>
              </a:rPr>
              <a:t>It should  maintain the Credit amount of the loan to Income of the client ratio to less than 2.5 to avoid the risk.</a:t>
            </a:r>
          </a:p>
          <a:p>
            <a:r>
              <a:rPr lang="en-US" sz="1600" dirty="0">
                <a:solidFill>
                  <a:srgbClr val="FFFFFF"/>
                </a:solidFill>
              </a:rPr>
              <a:t> </a:t>
            </a:r>
          </a:p>
          <a:p>
            <a:pPr marL="285750" indent="-285750">
              <a:buFont typeface="Arial" panose="020B0604020202020204" pitchFamily="34" charset="0"/>
              <a:buChar char="•"/>
            </a:pPr>
            <a:r>
              <a:rPr lang="en-US" sz="1600" dirty="0">
                <a:solidFill>
                  <a:srgbClr val="FFFFFF"/>
                </a:solidFill>
              </a:rPr>
              <a:t>For new loan application, bank should give preference to people who were approved for a loan before from other banks.</a:t>
            </a:r>
          </a:p>
          <a:p>
            <a:endParaRPr lang="en-US" sz="1600" dirty="0">
              <a:solidFill>
                <a:srgbClr val="FFFFFF"/>
              </a:solidFill>
            </a:endParaRPr>
          </a:p>
          <a:p>
            <a:pPr marL="285750" indent="-285750">
              <a:buFont typeface="Arial" panose="020B0604020202020204" pitchFamily="34" charset="0"/>
              <a:buChar char="•"/>
            </a:pPr>
            <a:r>
              <a:rPr lang="en-US" sz="1600" dirty="0">
                <a:solidFill>
                  <a:srgbClr val="FFFFFF"/>
                </a:solidFill>
              </a:rPr>
              <a:t>Simultaneously bank should approve limited number of loan applications from people who were defaulted the loan last instance as they might again default on the loans.</a:t>
            </a:r>
          </a:p>
        </p:txBody>
      </p:sp>
    </p:spTree>
    <p:extLst>
      <p:ext uri="{BB962C8B-B14F-4D97-AF65-F5344CB8AC3E}">
        <p14:creationId xmlns:p14="http://schemas.microsoft.com/office/powerpoint/2010/main" val="406004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334D4-7314-7B2B-0145-A790108B396B}"/>
              </a:ext>
            </a:extLst>
          </p:cNvPr>
          <p:cNvSpPr>
            <a:spLocks noGrp="1"/>
          </p:cNvSpPr>
          <p:nvPr>
            <p:ph idx="1"/>
          </p:nvPr>
        </p:nvSpPr>
        <p:spPr>
          <a:xfrm>
            <a:off x="210207" y="5150068"/>
            <a:ext cx="11981793" cy="1481959"/>
          </a:xfrm>
        </p:spPr>
        <p:txBody>
          <a:bodyPr>
            <a:normAutofit/>
          </a:bodyPr>
          <a:lstStyle/>
          <a:p>
            <a:r>
              <a:rPr lang="en-US" sz="1600" dirty="0"/>
              <a:t>Female contribution is 67% to the non-defaulters and 57% to the defaulters. </a:t>
            </a:r>
          </a:p>
          <a:p>
            <a:r>
              <a:rPr lang="en-US" sz="1600" dirty="0"/>
              <a:t>We can infer that more females are applying for loans than males and therefor leads to an increase in female defaulters as well. </a:t>
            </a:r>
          </a:p>
          <a:p>
            <a:r>
              <a:rPr lang="en-US" sz="1600" dirty="0"/>
              <a:t>However the rate at which females default the loans is way less compared to males.</a:t>
            </a:r>
          </a:p>
        </p:txBody>
      </p:sp>
      <p:pic>
        <p:nvPicPr>
          <p:cNvPr id="1027" name="Picture 3" descr="Notebook Image">
            <a:extLst>
              <a:ext uri="{FF2B5EF4-FFF2-40B4-BE49-F238E27FC236}">
                <a16:creationId xmlns:a16="http://schemas.microsoft.com/office/drawing/2014/main" id="{32159181-282C-22D8-0749-6036AF5167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07" y="963186"/>
            <a:ext cx="11666483" cy="40422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BE92A08-5AF0-572D-E16B-2FEA16661EDB}"/>
              </a:ext>
            </a:extLst>
          </p:cNvPr>
          <p:cNvSpPr txBox="1"/>
          <p:nvPr/>
        </p:nvSpPr>
        <p:spPr>
          <a:xfrm>
            <a:off x="1881352" y="225973"/>
            <a:ext cx="8803692" cy="461665"/>
          </a:xfrm>
          <a:prstGeom prst="rect">
            <a:avLst/>
          </a:prstGeom>
          <a:noFill/>
        </p:spPr>
        <p:txBody>
          <a:bodyPr wrap="none" rtlCol="0">
            <a:spAutoFit/>
          </a:bodyPr>
          <a:lstStyle/>
          <a:p>
            <a:r>
              <a:rPr lang="en-US" sz="2400" b="1" dirty="0"/>
              <a:t>Distribution of Defaulters and Non Defaulter on the basis of Gender</a:t>
            </a:r>
          </a:p>
        </p:txBody>
      </p:sp>
    </p:spTree>
    <p:extLst>
      <p:ext uri="{BB962C8B-B14F-4D97-AF65-F5344CB8AC3E}">
        <p14:creationId xmlns:p14="http://schemas.microsoft.com/office/powerpoint/2010/main" val="1532640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otebook Image">
            <a:extLst>
              <a:ext uri="{FF2B5EF4-FFF2-40B4-BE49-F238E27FC236}">
                <a16:creationId xmlns:a16="http://schemas.microsoft.com/office/drawing/2014/main" id="{FB5596F1-DA72-0F18-B0A0-7A4CC508EFC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5103" y="847216"/>
            <a:ext cx="11853040" cy="392781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5F554A7B-7742-CAF7-F9C5-22DCF6FB0FFF}"/>
              </a:ext>
            </a:extLst>
          </p:cNvPr>
          <p:cNvSpPr txBox="1">
            <a:spLocks/>
          </p:cNvSpPr>
          <p:nvPr/>
        </p:nvSpPr>
        <p:spPr>
          <a:xfrm>
            <a:off x="105103" y="5055474"/>
            <a:ext cx="11981793" cy="148195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1600" dirty="0"/>
              <a:t>Loan applicants with cars contribute 65.7% to the non-defaulters and  69.5% to the defaulters. </a:t>
            </a:r>
          </a:p>
          <a:p>
            <a:r>
              <a:rPr lang="en-US" sz="1600" dirty="0"/>
              <a:t>Therefore  we can infer that people who own a car default more often, it might be because there are more people without cars. </a:t>
            </a:r>
          </a:p>
          <a:p>
            <a:r>
              <a:rPr lang="en-US" sz="1600" dirty="0"/>
              <a:t>Therefore we can conclude that the rate of default of people having car is low compared to people who don't.</a:t>
            </a:r>
          </a:p>
        </p:txBody>
      </p:sp>
      <p:sp>
        <p:nvSpPr>
          <p:cNvPr id="10" name="TextBox 9">
            <a:extLst>
              <a:ext uri="{FF2B5EF4-FFF2-40B4-BE49-F238E27FC236}">
                <a16:creationId xmlns:a16="http://schemas.microsoft.com/office/drawing/2014/main" id="{ACA76A90-A0B6-1A51-29FA-3563CBDDE2AC}"/>
              </a:ext>
            </a:extLst>
          </p:cNvPr>
          <p:cNvSpPr txBox="1"/>
          <p:nvPr/>
        </p:nvSpPr>
        <p:spPr>
          <a:xfrm>
            <a:off x="410377" y="105105"/>
            <a:ext cx="10913500" cy="461665"/>
          </a:xfrm>
          <a:prstGeom prst="rect">
            <a:avLst/>
          </a:prstGeom>
          <a:noFill/>
        </p:spPr>
        <p:txBody>
          <a:bodyPr wrap="none" rtlCol="0">
            <a:spAutoFit/>
          </a:bodyPr>
          <a:lstStyle/>
          <a:p>
            <a:r>
              <a:rPr lang="en-US" sz="2400" b="1" dirty="0"/>
              <a:t>Distribution of Defaulters and Non Defaulter on the basis of  ownership of car or not</a:t>
            </a:r>
          </a:p>
        </p:txBody>
      </p:sp>
    </p:spTree>
    <p:extLst>
      <p:ext uri="{BB962C8B-B14F-4D97-AF65-F5344CB8AC3E}">
        <p14:creationId xmlns:p14="http://schemas.microsoft.com/office/powerpoint/2010/main" val="82711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Notebook Image">
            <a:extLst>
              <a:ext uri="{FF2B5EF4-FFF2-40B4-BE49-F238E27FC236}">
                <a16:creationId xmlns:a16="http://schemas.microsoft.com/office/drawing/2014/main" id="{91393DEA-204F-FED5-4014-AF610E64D7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55" y="566770"/>
            <a:ext cx="11799447" cy="40773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D54EACE-8B8A-353C-E017-E1CD1728D9E2}"/>
              </a:ext>
            </a:extLst>
          </p:cNvPr>
          <p:cNvSpPr txBox="1"/>
          <p:nvPr/>
        </p:nvSpPr>
        <p:spPr>
          <a:xfrm>
            <a:off x="1373272" y="105105"/>
            <a:ext cx="9438609" cy="461665"/>
          </a:xfrm>
          <a:prstGeom prst="rect">
            <a:avLst/>
          </a:prstGeom>
          <a:noFill/>
        </p:spPr>
        <p:txBody>
          <a:bodyPr wrap="none" rtlCol="0">
            <a:spAutoFit/>
          </a:bodyPr>
          <a:lstStyle/>
          <a:p>
            <a:r>
              <a:rPr lang="en-US" sz="2400" b="1" dirty="0"/>
              <a:t>Distribution of Defaulters and Non Defaulter on the basis of Income Type</a:t>
            </a:r>
          </a:p>
        </p:txBody>
      </p:sp>
      <p:sp>
        <p:nvSpPr>
          <p:cNvPr id="4" name="Rectangle 3">
            <a:extLst>
              <a:ext uri="{FF2B5EF4-FFF2-40B4-BE49-F238E27FC236}">
                <a16:creationId xmlns:a16="http://schemas.microsoft.com/office/drawing/2014/main" id="{A42D78D9-7C1B-9687-872A-1EC6EC4AD171}"/>
              </a:ext>
            </a:extLst>
          </p:cNvPr>
          <p:cNvSpPr/>
          <p:nvPr/>
        </p:nvSpPr>
        <p:spPr>
          <a:xfrm>
            <a:off x="192854" y="4906235"/>
            <a:ext cx="11799447" cy="1077218"/>
          </a:xfrm>
          <a:prstGeom prst="rect">
            <a:avLst/>
          </a:prstGeom>
        </p:spPr>
        <p:txBody>
          <a:bodyPr wrap="square">
            <a:spAutoFit/>
          </a:bodyPr>
          <a:lstStyle/>
          <a:p>
            <a:pPr marL="285750" indent="-285750">
              <a:buFont typeface="Arial" panose="020B0604020202020204" pitchFamily="34" charset="0"/>
              <a:buChar char="•"/>
            </a:pPr>
            <a:r>
              <a:rPr lang="en-US" sz="1600" dirty="0"/>
              <a:t>We can observe that the students don't default. It may be as they are not to repay the  loan during the tenure as  students.</a:t>
            </a:r>
          </a:p>
          <a:p>
            <a:pPr marL="285750" indent="-285750">
              <a:buFont typeface="Arial" panose="020B0604020202020204" pitchFamily="34" charset="0"/>
              <a:buChar char="•"/>
            </a:pPr>
            <a:r>
              <a:rPr lang="en-US" sz="1600" dirty="0"/>
              <a:t>Business Men never default as they have a strong financial support. </a:t>
            </a:r>
          </a:p>
          <a:p>
            <a:pPr marL="285750" indent="-285750">
              <a:buFont typeface="Arial" panose="020B0604020202020204" pitchFamily="34" charset="0"/>
              <a:buChar char="•"/>
            </a:pPr>
            <a:r>
              <a:rPr lang="en-US" sz="1600" dirty="0"/>
              <a:t>Majority of the loans are disbursed towards working class people.</a:t>
            </a:r>
          </a:p>
          <a:p>
            <a:pPr marL="285750" indent="-285750">
              <a:buFont typeface="Arial" panose="020B0604020202020204" pitchFamily="34" charset="0"/>
              <a:buChar char="•"/>
            </a:pPr>
            <a:r>
              <a:rPr lang="en-US" sz="1600" dirty="0"/>
              <a:t>Working class people contribute ~51% to non defaulters and ~61% of the defaulters. </a:t>
            </a:r>
          </a:p>
        </p:txBody>
      </p:sp>
    </p:spTree>
    <p:extLst>
      <p:ext uri="{BB962C8B-B14F-4D97-AF65-F5344CB8AC3E}">
        <p14:creationId xmlns:p14="http://schemas.microsoft.com/office/powerpoint/2010/main" val="347382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Notebook Image">
            <a:extLst>
              <a:ext uri="{FF2B5EF4-FFF2-40B4-BE49-F238E27FC236}">
                <a16:creationId xmlns:a16="http://schemas.microsoft.com/office/drawing/2014/main" id="{5DC8A5CB-B341-1893-F22B-E7B702847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5605"/>
            <a:ext cx="12192000" cy="46339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B850BB3-79F0-39C4-A669-32D4E3C9E01D}"/>
              </a:ext>
            </a:extLst>
          </p:cNvPr>
          <p:cNvSpPr txBox="1"/>
          <p:nvPr/>
        </p:nvSpPr>
        <p:spPr>
          <a:xfrm>
            <a:off x="1378617" y="134176"/>
            <a:ext cx="9591472" cy="461665"/>
          </a:xfrm>
          <a:prstGeom prst="rect">
            <a:avLst/>
          </a:prstGeom>
          <a:noFill/>
        </p:spPr>
        <p:txBody>
          <a:bodyPr wrap="none" rtlCol="0">
            <a:spAutoFit/>
          </a:bodyPr>
          <a:lstStyle/>
          <a:p>
            <a:r>
              <a:rPr lang="en-US" sz="2400" b="1" dirty="0"/>
              <a:t>Distribution of Defaulters and Non Defaulter on the basis of Marital Status</a:t>
            </a:r>
          </a:p>
        </p:txBody>
      </p:sp>
      <p:sp>
        <p:nvSpPr>
          <p:cNvPr id="4" name="Rectangle 3">
            <a:extLst>
              <a:ext uri="{FF2B5EF4-FFF2-40B4-BE49-F238E27FC236}">
                <a16:creationId xmlns:a16="http://schemas.microsoft.com/office/drawing/2014/main" id="{31B32B63-FBC5-1DDB-CBCE-04B7074DDF5F}"/>
              </a:ext>
            </a:extLst>
          </p:cNvPr>
          <p:cNvSpPr/>
          <p:nvPr/>
        </p:nvSpPr>
        <p:spPr>
          <a:xfrm>
            <a:off x="84880" y="5549282"/>
            <a:ext cx="11593975" cy="584775"/>
          </a:xfrm>
          <a:prstGeom prst="rect">
            <a:avLst/>
          </a:prstGeom>
        </p:spPr>
        <p:txBody>
          <a:bodyPr wrap="square">
            <a:spAutoFit/>
          </a:bodyPr>
          <a:lstStyle/>
          <a:p>
            <a:pPr marL="285750" indent="-285750">
              <a:buFont typeface="Arial" panose="020B0604020202020204" pitchFamily="34" charset="0"/>
              <a:buChar char="•"/>
            </a:pPr>
            <a:r>
              <a:rPr lang="en-US" sz="1600" dirty="0"/>
              <a:t>From the above bar graph we can infer that married people apply for a majority of the loans.</a:t>
            </a:r>
          </a:p>
          <a:p>
            <a:pPr marL="285750" indent="-285750">
              <a:buFont typeface="Arial" panose="020B0604020202020204" pitchFamily="34" charset="0"/>
              <a:buChar char="•"/>
            </a:pPr>
            <a:r>
              <a:rPr lang="en-US" sz="1600" dirty="0"/>
              <a:t>However we can observe that Single/non Married people contribute 14.5% to Non Defaulters and 18% to the defaulters. </a:t>
            </a:r>
          </a:p>
        </p:txBody>
      </p:sp>
    </p:spTree>
    <p:extLst>
      <p:ext uri="{BB962C8B-B14F-4D97-AF65-F5344CB8AC3E}">
        <p14:creationId xmlns:p14="http://schemas.microsoft.com/office/powerpoint/2010/main" val="167959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Notebook Image">
            <a:extLst>
              <a:ext uri="{FF2B5EF4-FFF2-40B4-BE49-F238E27FC236}">
                <a16:creationId xmlns:a16="http://schemas.microsoft.com/office/drawing/2014/main" id="{ACE9045E-FAC7-5CB3-A456-B6282C91A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02" y="703424"/>
            <a:ext cx="11894917" cy="4664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07BB7C4-B702-C640-ED49-74F0619E6655}"/>
              </a:ext>
            </a:extLst>
          </p:cNvPr>
          <p:cNvSpPr txBox="1"/>
          <p:nvPr/>
        </p:nvSpPr>
        <p:spPr>
          <a:xfrm>
            <a:off x="1378617" y="134176"/>
            <a:ext cx="9275873" cy="461665"/>
          </a:xfrm>
          <a:prstGeom prst="rect">
            <a:avLst/>
          </a:prstGeom>
          <a:noFill/>
        </p:spPr>
        <p:txBody>
          <a:bodyPr wrap="none" rtlCol="0">
            <a:spAutoFit/>
          </a:bodyPr>
          <a:lstStyle/>
          <a:p>
            <a:r>
              <a:rPr lang="en-US" sz="2400" b="1" dirty="0"/>
              <a:t>Distribution of Defaulters and Non Defaulter on the basis of Age  Group</a:t>
            </a:r>
          </a:p>
        </p:txBody>
      </p:sp>
      <p:sp>
        <p:nvSpPr>
          <p:cNvPr id="6" name="Rectangle 5">
            <a:extLst>
              <a:ext uri="{FF2B5EF4-FFF2-40B4-BE49-F238E27FC236}">
                <a16:creationId xmlns:a16="http://schemas.microsoft.com/office/drawing/2014/main" id="{A72D959E-F0D6-AF15-DB33-A16BCB9061A3}"/>
              </a:ext>
            </a:extLst>
          </p:cNvPr>
          <p:cNvSpPr/>
          <p:nvPr/>
        </p:nvSpPr>
        <p:spPr>
          <a:xfrm>
            <a:off x="165903" y="5785244"/>
            <a:ext cx="10488587" cy="584775"/>
          </a:xfrm>
          <a:prstGeom prst="rect">
            <a:avLst/>
          </a:prstGeom>
        </p:spPr>
        <p:txBody>
          <a:bodyPr wrap="square">
            <a:spAutoFit/>
          </a:bodyPr>
          <a:lstStyle/>
          <a:p>
            <a:pPr marL="285750" indent="-285750">
              <a:buFont typeface="Arial" panose="020B0604020202020204" pitchFamily="34" charset="0"/>
              <a:buChar char="•"/>
            </a:pPr>
            <a:r>
              <a:rPr lang="en-US" sz="1600" dirty="0"/>
              <a:t>Applicants who own a House/Apartment, tend to apply for more loans.</a:t>
            </a:r>
          </a:p>
          <a:p>
            <a:pPr marL="285750" indent="-285750">
              <a:buFont typeface="Arial" panose="020B0604020202020204" pitchFamily="34" charset="0"/>
              <a:buChar char="•"/>
            </a:pPr>
            <a:r>
              <a:rPr lang="en-US" sz="1600" dirty="0"/>
              <a:t>Applicants staying with parents a e likely to default more due to high standard of living.</a:t>
            </a:r>
          </a:p>
        </p:txBody>
      </p:sp>
    </p:spTree>
    <p:extLst>
      <p:ext uri="{BB962C8B-B14F-4D97-AF65-F5344CB8AC3E}">
        <p14:creationId xmlns:p14="http://schemas.microsoft.com/office/powerpoint/2010/main" val="4215281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Notebook Image">
            <a:extLst>
              <a:ext uri="{FF2B5EF4-FFF2-40B4-BE49-F238E27FC236}">
                <a16:creationId xmlns:a16="http://schemas.microsoft.com/office/drawing/2014/main" id="{ABE2C09E-C425-1AA4-64BE-1E5899C2C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3813"/>
            <a:ext cx="12192000" cy="4270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9521E29-A734-9B81-E8B1-360D0FC54675}"/>
              </a:ext>
            </a:extLst>
          </p:cNvPr>
          <p:cNvSpPr txBox="1"/>
          <p:nvPr/>
        </p:nvSpPr>
        <p:spPr>
          <a:xfrm>
            <a:off x="1378617" y="134176"/>
            <a:ext cx="9275873" cy="461665"/>
          </a:xfrm>
          <a:prstGeom prst="rect">
            <a:avLst/>
          </a:prstGeom>
          <a:noFill/>
        </p:spPr>
        <p:txBody>
          <a:bodyPr wrap="none" rtlCol="0">
            <a:spAutoFit/>
          </a:bodyPr>
          <a:lstStyle/>
          <a:p>
            <a:r>
              <a:rPr lang="en-US" sz="2400" b="1" dirty="0"/>
              <a:t>Distribution of Defaulters and Non Defaulter on the basis of Age  Group</a:t>
            </a:r>
          </a:p>
        </p:txBody>
      </p:sp>
      <p:sp>
        <p:nvSpPr>
          <p:cNvPr id="6" name="Rectangle 5">
            <a:extLst>
              <a:ext uri="{FF2B5EF4-FFF2-40B4-BE49-F238E27FC236}">
                <a16:creationId xmlns:a16="http://schemas.microsoft.com/office/drawing/2014/main" id="{EFFD2F9A-E5F9-B743-AB56-53E9E71525F2}"/>
              </a:ext>
            </a:extLst>
          </p:cNvPr>
          <p:cNvSpPr/>
          <p:nvPr/>
        </p:nvSpPr>
        <p:spPr>
          <a:xfrm>
            <a:off x="150118" y="5683426"/>
            <a:ext cx="11732870" cy="830997"/>
          </a:xfrm>
          <a:prstGeom prst="rect">
            <a:avLst/>
          </a:prstGeom>
        </p:spPr>
        <p:txBody>
          <a:bodyPr wrap="square">
            <a:spAutoFit/>
          </a:bodyPr>
          <a:lstStyle/>
          <a:p>
            <a:pPr marL="285750" indent="-285750">
              <a:buFont typeface="Arial" panose="020B0604020202020204" pitchFamily="34" charset="0"/>
              <a:buChar char="•"/>
            </a:pPr>
            <a:r>
              <a:rPr lang="en-US" sz="1600" dirty="0"/>
              <a:t>(25,30] age group riskiest people to loan to as they tend to default more</a:t>
            </a:r>
          </a:p>
          <a:p>
            <a:pPr marL="285750" indent="-285750">
              <a:buFont typeface="Arial" panose="020B0604020202020204" pitchFamily="34" charset="0"/>
              <a:buChar char="•"/>
            </a:pPr>
            <a:r>
              <a:rPr lang="en-US" sz="1600" dirty="0"/>
              <a:t> With rising age group, people tend to default lower above the age of 25.</a:t>
            </a:r>
          </a:p>
          <a:p>
            <a:pPr marL="285750" indent="-285750">
              <a:buFont typeface="Arial" panose="020B0604020202020204" pitchFamily="34" charset="0"/>
              <a:buChar char="•"/>
            </a:pPr>
            <a:r>
              <a:rPr lang="en-US" sz="1600" dirty="0"/>
              <a:t> This may be because they are employed and their salary also increases as their grower older.</a:t>
            </a:r>
          </a:p>
        </p:txBody>
      </p:sp>
    </p:spTree>
    <p:extLst>
      <p:ext uri="{BB962C8B-B14F-4D97-AF65-F5344CB8AC3E}">
        <p14:creationId xmlns:p14="http://schemas.microsoft.com/office/powerpoint/2010/main" val="151570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Notebook Image">
            <a:extLst>
              <a:ext uri="{FF2B5EF4-FFF2-40B4-BE49-F238E27FC236}">
                <a16:creationId xmlns:a16="http://schemas.microsoft.com/office/drawing/2014/main" id="{85DBB94C-E988-26C0-6C79-9C68AA514D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3175"/>
            <a:ext cx="12192000" cy="43116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E3B082-0434-C650-4D38-C6C16F56570B}"/>
              </a:ext>
            </a:extLst>
          </p:cNvPr>
          <p:cNvSpPr txBox="1"/>
          <p:nvPr/>
        </p:nvSpPr>
        <p:spPr>
          <a:xfrm>
            <a:off x="1378617" y="134176"/>
            <a:ext cx="9736191" cy="461665"/>
          </a:xfrm>
          <a:prstGeom prst="rect">
            <a:avLst/>
          </a:prstGeom>
          <a:noFill/>
        </p:spPr>
        <p:txBody>
          <a:bodyPr wrap="none" rtlCol="0">
            <a:spAutoFit/>
          </a:bodyPr>
          <a:lstStyle/>
          <a:p>
            <a:r>
              <a:rPr lang="en-US" sz="2400" b="1" dirty="0"/>
              <a:t>Distribution of Defaulters and Non Defaulter on the basis of Income  Group</a:t>
            </a:r>
          </a:p>
        </p:txBody>
      </p:sp>
      <p:sp>
        <p:nvSpPr>
          <p:cNvPr id="4" name="Rectangle 3">
            <a:extLst>
              <a:ext uri="{FF2B5EF4-FFF2-40B4-BE49-F238E27FC236}">
                <a16:creationId xmlns:a16="http://schemas.microsoft.com/office/drawing/2014/main" id="{C5DF8C32-A338-B947-91D3-997BA48A998A}"/>
              </a:ext>
            </a:extLst>
          </p:cNvPr>
          <p:cNvSpPr/>
          <p:nvPr/>
        </p:nvSpPr>
        <p:spPr>
          <a:xfrm>
            <a:off x="150712" y="5800494"/>
            <a:ext cx="11470270" cy="338554"/>
          </a:xfrm>
          <a:prstGeom prst="rect">
            <a:avLst/>
          </a:prstGeom>
        </p:spPr>
        <p:txBody>
          <a:bodyPr wrap="square">
            <a:spAutoFit/>
          </a:bodyPr>
          <a:lstStyle/>
          <a:p>
            <a:pPr marL="285750" indent="-285750">
              <a:buFont typeface="Arial" panose="020B0604020202020204" pitchFamily="34" charset="0"/>
              <a:buChar char="•"/>
            </a:pPr>
            <a:r>
              <a:rPr lang="en-US" sz="1600" dirty="0"/>
              <a:t>Very High income group likely to default less often. They contribute 12.4% in Defaulters and 15.6% in Defaulters.</a:t>
            </a:r>
          </a:p>
        </p:txBody>
      </p:sp>
    </p:spTree>
    <p:extLst>
      <p:ext uri="{BB962C8B-B14F-4D97-AF65-F5344CB8AC3E}">
        <p14:creationId xmlns:p14="http://schemas.microsoft.com/office/powerpoint/2010/main" val="446187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Notebook Image">
            <a:extLst>
              <a:ext uri="{FF2B5EF4-FFF2-40B4-BE49-F238E27FC236}">
                <a16:creationId xmlns:a16="http://schemas.microsoft.com/office/drawing/2014/main" id="{65707A32-56DC-3458-2052-6C51051DA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063640"/>
            <a:ext cx="11239500" cy="4292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8067C80-FC51-D218-FFB8-A1C38BBC8F28}"/>
              </a:ext>
            </a:extLst>
          </p:cNvPr>
          <p:cNvSpPr txBox="1"/>
          <p:nvPr/>
        </p:nvSpPr>
        <p:spPr>
          <a:xfrm>
            <a:off x="702504" y="160519"/>
            <a:ext cx="10934275" cy="461665"/>
          </a:xfrm>
          <a:prstGeom prst="rect">
            <a:avLst/>
          </a:prstGeom>
          <a:noFill/>
        </p:spPr>
        <p:txBody>
          <a:bodyPr wrap="none" rtlCol="0">
            <a:spAutoFit/>
          </a:bodyPr>
          <a:lstStyle/>
          <a:p>
            <a:r>
              <a:rPr lang="en-US" sz="2400" b="1" dirty="0"/>
              <a:t>Distribution of Defaulters and Non Defaulter on the basis of Credit and Income Ratio</a:t>
            </a:r>
          </a:p>
        </p:txBody>
      </p:sp>
      <p:sp>
        <p:nvSpPr>
          <p:cNvPr id="4" name="Rectangle 3">
            <a:extLst>
              <a:ext uri="{FF2B5EF4-FFF2-40B4-BE49-F238E27FC236}">
                <a16:creationId xmlns:a16="http://schemas.microsoft.com/office/drawing/2014/main" id="{5456E6C1-6182-D20E-2C0E-E69030F0DC3E}"/>
              </a:ext>
            </a:extLst>
          </p:cNvPr>
          <p:cNvSpPr/>
          <p:nvPr/>
        </p:nvSpPr>
        <p:spPr>
          <a:xfrm>
            <a:off x="476250" y="5797697"/>
            <a:ext cx="11065761" cy="338554"/>
          </a:xfrm>
          <a:prstGeom prst="rect">
            <a:avLst/>
          </a:prstGeom>
        </p:spPr>
        <p:txBody>
          <a:bodyPr wrap="square">
            <a:spAutoFit/>
          </a:bodyPr>
          <a:lstStyle/>
          <a:p>
            <a:pPr marL="285750" indent="-285750">
              <a:buFont typeface="Arial" panose="020B0604020202020204" pitchFamily="34" charset="0"/>
              <a:buChar char="•"/>
            </a:pPr>
            <a:r>
              <a:rPr lang="en-US" sz="1600" dirty="0"/>
              <a:t>Highest defaults take place when the credit income ratio is approximately between 2 - 2.5. </a:t>
            </a:r>
            <a:endParaRPr lang="en-US" sz="1600" dirty="0">
              <a:effectLst/>
            </a:endParaRPr>
          </a:p>
        </p:txBody>
      </p:sp>
    </p:spTree>
    <p:extLst>
      <p:ext uri="{BB962C8B-B14F-4D97-AF65-F5344CB8AC3E}">
        <p14:creationId xmlns:p14="http://schemas.microsoft.com/office/powerpoint/2010/main" val="2033853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78</TotalTime>
  <Words>1093</Words>
  <Application>Microsoft Macintosh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-apple-system</vt:lpstr>
      <vt:lpstr>Arial</vt:lpstr>
      <vt:lpstr>Calibri</vt:lpstr>
      <vt:lpstr>Calibri Light</vt:lpstr>
      <vt:lpstr>Celestial</vt:lpstr>
      <vt:lpstr>Credit eda Case study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 analysis </dc:title>
  <dc:creator>Yash Khatavkar</dc:creator>
  <cp:lastModifiedBy>Yash Khatavkar</cp:lastModifiedBy>
  <cp:revision>19</cp:revision>
  <dcterms:created xsi:type="dcterms:W3CDTF">2022-06-21T13:25:22Z</dcterms:created>
  <dcterms:modified xsi:type="dcterms:W3CDTF">2022-06-21T14:43:47Z</dcterms:modified>
</cp:coreProperties>
</file>