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regular.fntdata"/><Relationship Id="rId14" Type="http://schemas.openxmlformats.org/officeDocument/2006/relationships/slide" Target="slides/slide10.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 Target="slides/slide1.xml"/><Relationship Id="rId19" Type="http://schemas.openxmlformats.org/officeDocument/2006/relationships/font" Target="fonts/MavenPro-regular.fntdata"/><Relationship Id="rId6" Type="http://schemas.openxmlformats.org/officeDocument/2006/relationships/slide" Target="slides/slide2.xml"/><Relationship Id="rId18"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bb9ca1cc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bb9ca1cc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bb9ca1cc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bb9ca1cc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bb9ca1cc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bb9ca1cc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bb9ca1cc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bb9ca1cc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bb9ca1cc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bb9ca1cc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bb9ca1cc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bb9ca1cc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bb9ca1cc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bb9ca1cc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bb9ca1cc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bb9ca1cc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bb9ca1cc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bb9ca1cc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ScholarFinder</a:t>
            </a:r>
            <a:endParaRPr/>
          </a:p>
        </p:txBody>
      </p:sp>
      <p:sp>
        <p:nvSpPr>
          <p:cNvPr id="278" name="Google Shape;278;p13"/>
          <p:cNvSpPr txBox="1"/>
          <p:nvPr>
            <p:ph idx="1" type="subTitle"/>
          </p:nvPr>
        </p:nvSpPr>
        <p:spPr>
          <a:xfrm>
            <a:off x="824000" y="3596300"/>
            <a:ext cx="5503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Python application that gives a list of research scholars by scraping the Elsevier Scopus API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284" name="Google Shape;284;p14"/>
          <p:cNvSpPr txBox="1"/>
          <p:nvPr>
            <p:ph idx="1" type="body"/>
          </p:nvPr>
        </p:nvSpPr>
        <p:spPr>
          <a:xfrm>
            <a:off x="1150175" y="19973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Simply Extract the zip file and copy it to your desired location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code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Run ‘python3 scopus.py’ in the Command Line</a:t>
            </a:r>
            <a:endParaRPr/>
          </a:p>
          <a:p>
            <a:pPr indent="-311150" lvl="0" marL="457200" rtl="0" algn="l">
              <a:spcBef>
                <a:spcPts val="0"/>
              </a:spcBef>
              <a:spcAft>
                <a:spcPts val="0"/>
              </a:spcAft>
              <a:buSzPts val="1300"/>
              <a:buChar char="●"/>
            </a:pPr>
            <a:r>
              <a:rPr lang="en"/>
              <a:t>Enter the API key provided by Elsevier developers</a:t>
            </a:r>
            <a:endParaRPr/>
          </a:p>
          <a:p>
            <a:pPr indent="-298450" lvl="1" marL="914400" rtl="0" algn="l">
              <a:spcBef>
                <a:spcPts val="0"/>
              </a:spcBef>
              <a:spcAft>
                <a:spcPts val="0"/>
              </a:spcAft>
              <a:buSzPts val="1100"/>
              <a:buChar char="○"/>
            </a:pPr>
            <a:r>
              <a:rPr lang="en"/>
              <a:t>If not present  then you can use the given key: </a:t>
            </a:r>
            <a:r>
              <a:rPr lang="en"/>
              <a:t>7f59af901d2d86f78a1fd60c1bf9426a</a:t>
            </a:r>
            <a:endParaRPr/>
          </a:p>
          <a:p>
            <a:pPr indent="-311150" lvl="0" marL="457200" rtl="0" algn="l">
              <a:spcBef>
                <a:spcPts val="0"/>
              </a:spcBef>
              <a:spcAft>
                <a:spcPts val="0"/>
              </a:spcAft>
              <a:buSzPts val="1300"/>
              <a:buChar char="●"/>
            </a:pPr>
            <a:r>
              <a:rPr lang="en"/>
              <a:t>Enter G for General Search and A for Advanced Search</a:t>
            </a:r>
            <a:endParaRPr/>
          </a:p>
          <a:p>
            <a:pPr indent="-311150" lvl="0" marL="457200" rtl="0" algn="l">
              <a:spcBef>
                <a:spcPts val="0"/>
              </a:spcBef>
              <a:spcAft>
                <a:spcPts val="0"/>
              </a:spcAft>
              <a:buSzPts val="1300"/>
              <a:buChar char="●"/>
            </a:pPr>
            <a:r>
              <a:rPr lang="en"/>
              <a:t>Fill the required fields. (For empty fields enter -1)</a:t>
            </a:r>
            <a:endParaRPr/>
          </a:p>
          <a:p>
            <a:pPr indent="-311150" lvl="0" marL="457200" rtl="0" algn="l">
              <a:spcBef>
                <a:spcPts val="0"/>
              </a:spcBef>
              <a:spcAft>
                <a:spcPts val="0"/>
              </a:spcAft>
              <a:buSzPts val="1300"/>
              <a:buChar char="●"/>
            </a:pPr>
            <a:r>
              <a:rPr lang="en"/>
              <a:t>Enter the file path where you want to install the file (File Path should be complete including the name of the file that you want to  install and the extension should be .csv)</a:t>
            </a:r>
            <a:endParaRPr/>
          </a:p>
          <a:p>
            <a:pPr indent="-311150" lvl="0" marL="457200" rtl="0" algn="l">
              <a:spcBef>
                <a:spcPts val="0"/>
              </a:spcBef>
              <a:spcAft>
                <a:spcPts val="0"/>
              </a:spcAft>
              <a:buSzPts val="1300"/>
              <a:buChar char="●"/>
            </a:pPr>
            <a:r>
              <a:rPr lang="en"/>
              <a:t>The final results containing the list of scholars will be present in the csv file sorted in Descending Order of the Citations Count.</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limitations of the code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personal data of the scholars is not available, we could not scrape their email addresses. However, we have scraped their current Affiliations and their emails can be found on the official sites of those affiliations.</a:t>
            </a:r>
            <a:endParaRPr/>
          </a:p>
          <a:p>
            <a:pPr indent="-311150" lvl="0" marL="457200" rtl="0" algn="l">
              <a:spcBef>
                <a:spcPts val="0"/>
              </a:spcBef>
              <a:spcAft>
                <a:spcPts val="0"/>
              </a:spcAft>
              <a:buSzPts val="1300"/>
              <a:buChar char="●"/>
            </a:pPr>
            <a:r>
              <a:rPr lang="en"/>
              <a:t>Due  to a lack of GUI, doing an advanced search is quite cumbersome</a:t>
            </a:r>
            <a:endParaRPr/>
          </a:p>
          <a:p>
            <a:pPr indent="-311150" lvl="0" marL="457200" rtl="0" algn="l">
              <a:spcBef>
                <a:spcPts val="0"/>
              </a:spcBef>
              <a:spcAft>
                <a:spcPts val="0"/>
              </a:spcAft>
              <a:buSzPts val="1300"/>
              <a:buChar char="●"/>
            </a:pPr>
            <a:r>
              <a:rPr lang="en"/>
              <a:t>The keywords are not all available because the loss of full text of some of the authors. We are planning to extract keywords from the abstract for that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Snippets of the code</a:t>
            </a:r>
            <a:endParaRPr/>
          </a:p>
        </p:txBody>
      </p:sp>
      <p:pic>
        <p:nvPicPr>
          <p:cNvPr id="302" name="Google Shape;302;p17"/>
          <p:cNvPicPr preferRelativeResize="0"/>
          <p:nvPr/>
        </p:nvPicPr>
        <p:blipFill>
          <a:blip r:embed="rId3">
            <a:alphaModFix/>
          </a:blip>
          <a:stretch>
            <a:fillRect/>
          </a:stretch>
        </p:blipFill>
        <p:spPr>
          <a:xfrm>
            <a:off x="2028000" y="1301125"/>
            <a:ext cx="5396924" cy="360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18"/>
          <p:cNvPicPr preferRelativeResize="0"/>
          <p:nvPr/>
        </p:nvPicPr>
        <p:blipFill rotWithShape="1">
          <a:blip r:embed="rId3">
            <a:alphaModFix/>
          </a:blip>
          <a:srcRect b="33141" l="38078" r="23681" t="19417"/>
          <a:stretch/>
        </p:blipFill>
        <p:spPr>
          <a:xfrm>
            <a:off x="2077525" y="402350"/>
            <a:ext cx="5625374" cy="3925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txBox="1"/>
          <p:nvPr>
            <p:ph idx="1" type="body"/>
          </p:nvPr>
        </p:nvSpPr>
        <p:spPr>
          <a:xfrm>
            <a:off x="1303800" y="20120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19"/>
          <p:cNvPicPr preferRelativeResize="0"/>
          <p:nvPr/>
        </p:nvPicPr>
        <p:blipFill rotWithShape="1">
          <a:blip r:embed="rId3">
            <a:alphaModFix/>
          </a:blip>
          <a:srcRect b="33502" l="38243" r="23436" t="19562"/>
          <a:stretch/>
        </p:blipFill>
        <p:spPr>
          <a:xfrm>
            <a:off x="2108450" y="836625"/>
            <a:ext cx="5623723" cy="387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20"/>
          <p:cNvPicPr preferRelativeResize="0"/>
          <p:nvPr/>
        </p:nvPicPr>
        <p:blipFill>
          <a:blip r:embed="rId3">
            <a:alphaModFix/>
          </a:blip>
          <a:stretch>
            <a:fillRect/>
          </a:stretch>
        </p:blipFill>
        <p:spPr>
          <a:xfrm>
            <a:off x="140775" y="174300"/>
            <a:ext cx="8418000" cy="473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21"/>
          <p:cNvPicPr preferRelativeResize="0"/>
          <p:nvPr/>
        </p:nvPicPr>
        <p:blipFill rotWithShape="1">
          <a:blip r:embed="rId3">
            <a:alphaModFix/>
          </a:blip>
          <a:srcRect b="-4517" l="-2898" r="-2898" t="-1280"/>
          <a:stretch/>
        </p:blipFill>
        <p:spPr>
          <a:xfrm>
            <a:off x="-51225" y="8365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