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5"/>
  </p:notesMasterIdLst>
  <p:handoutMasterIdLst>
    <p:handoutMasterId r:id="rId16"/>
  </p:handoutMasterIdLst>
  <p:sldIdLst>
    <p:sldId id="268" r:id="rId2"/>
    <p:sldId id="278" r:id="rId3"/>
    <p:sldId id="305" r:id="rId4"/>
    <p:sldId id="302" r:id="rId5"/>
    <p:sldId id="282" r:id="rId6"/>
    <p:sldId id="306" r:id="rId7"/>
    <p:sldId id="307" r:id="rId8"/>
    <p:sldId id="303" r:id="rId9"/>
    <p:sldId id="308" r:id="rId10"/>
    <p:sldId id="285" r:id="rId11"/>
    <p:sldId id="310" r:id="rId12"/>
    <p:sldId id="309" r:id="rId13"/>
    <p:sldId id="311" r:id="rId14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C375E7-4672-4653-85B2-0A4583879AA6}">
          <p14:sldIdLst/>
        </p14:section>
        <p14:section name="Untitled Section" id="{1296B996-0434-4117-96AB-43A84F9BF36B}">
          <p14:sldIdLst>
            <p14:sldId id="268"/>
            <p14:sldId id="278"/>
            <p14:sldId id="305"/>
            <p14:sldId id="302"/>
            <p14:sldId id="282"/>
            <p14:sldId id="306"/>
            <p14:sldId id="307"/>
            <p14:sldId id="303"/>
            <p14:sldId id="308"/>
            <p14:sldId id="285"/>
            <p14:sldId id="310"/>
            <p14:sldId id="309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86"/>
    <a:srgbClr val="336699"/>
    <a:srgbClr val="006699"/>
    <a:srgbClr val="FCCDB6"/>
    <a:srgbClr val="D9D9D9"/>
    <a:srgbClr val="004568"/>
    <a:srgbClr val="0074AF"/>
    <a:srgbClr val="00B0F0"/>
    <a:srgbClr val="6EAA2E"/>
    <a:srgbClr val="008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75" autoAdjust="0"/>
    <p:restoredTop sz="96215" autoAdjust="0"/>
  </p:normalViewPr>
  <p:slideViewPr>
    <p:cSldViewPr snapToGrid="0">
      <p:cViewPr varScale="1">
        <p:scale>
          <a:sx n="68" d="100"/>
          <a:sy n="68" d="100"/>
        </p:scale>
        <p:origin x="47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-8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2205-45C7-94DD-A669923B5D5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46F-4356-B35C-02A6EF7C22B5}"/>
              </c:ext>
            </c:extLst>
          </c:dPt>
          <c:cat>
            <c:strRef>
              <c:f>Sheet1!$A$2:$A$5</c:f>
              <c:strCache>
                <c:ptCount val="4"/>
                <c:pt idx="0">
                  <c:v>Doing</c:v>
                </c:pt>
                <c:pt idx="1">
                  <c:v>Reading</c:v>
                </c:pt>
                <c:pt idx="2">
                  <c:v>Graphic Icons</c:v>
                </c:pt>
                <c:pt idx="3">
                  <c:v>Visual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55</c:v>
                </c:pt>
                <c:pt idx="3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6F-4356-B35C-02A6EF7C22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46F-4356-B35C-02A6EF7C22B5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46F-4356-B35C-02A6EF7C22B5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46F-4356-B35C-02A6EF7C22B5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46F-4356-B35C-02A6EF7C22B5}"/>
              </c:ext>
            </c:extLst>
          </c:dPt>
          <c:cat>
            <c:strRef>
              <c:f>Sheet1!$A$2:$A$5</c:f>
              <c:strCache>
                <c:ptCount val="4"/>
                <c:pt idx="0">
                  <c:v>Doing</c:v>
                </c:pt>
                <c:pt idx="1">
                  <c:v>Reading</c:v>
                </c:pt>
                <c:pt idx="2">
                  <c:v>Graphic Icons</c:v>
                </c:pt>
                <c:pt idx="3">
                  <c:v>Visual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</c:v>
                </c:pt>
                <c:pt idx="1">
                  <c:v>75</c:v>
                </c:pt>
                <c:pt idx="2">
                  <c:v>45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6F-4356-B35C-02A6EF7C22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17678208"/>
        <c:axId val="217679744"/>
      </c:barChart>
      <c:catAx>
        <c:axId val="217678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7679744"/>
        <c:crosses val="autoZero"/>
        <c:auto val="1"/>
        <c:lblAlgn val="ctr"/>
        <c:lblOffset val="100"/>
        <c:noMultiLvlLbl val="0"/>
      </c:catAx>
      <c:valAx>
        <c:axId val="21767974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one"/>
        <c:crossAx val="217678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76740476158165E-3"/>
          <c:y val="6.5768971354414323E-3"/>
          <c:w val="0.97642002866223998"/>
          <c:h val="0.7124034571198207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0800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50800">
                <a:solidFill>
                  <a:schemeClr val="bg1"/>
                </a:solidFill>
              </a:ln>
              <a:effectLst/>
            </c:spPr>
          </c:marker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1-839C-4AC1-8CC5-4FCE572968AA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18</c:v>
                </c:pt>
                <c:pt idx="2">
                  <c:v>22</c:v>
                </c:pt>
                <c:pt idx="3">
                  <c:v>15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9C-4AC1-8CC5-4FCE57296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508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5080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16</c:v>
                </c:pt>
                <c:pt idx="3">
                  <c:v>21</c:v>
                </c:pt>
                <c:pt idx="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39C-4AC1-8CC5-4FCE572968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76200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1"/>
              </a:solidFill>
              <a:ln w="50800">
                <a:solidFill>
                  <a:schemeClr val="bg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</c:v>
                </c:pt>
                <c:pt idx="1">
                  <c:v>16</c:v>
                </c:pt>
                <c:pt idx="2">
                  <c:v>22</c:v>
                </c:pt>
                <c:pt idx="3">
                  <c:v>27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39C-4AC1-8CC5-4FCE57296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922560"/>
        <c:axId val="217924352"/>
      </c:lineChart>
      <c:catAx>
        <c:axId val="2179225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217924352"/>
        <c:crosses val="autoZero"/>
        <c:auto val="1"/>
        <c:lblAlgn val="ctr"/>
        <c:lblOffset val="100"/>
        <c:noMultiLvlLbl val="0"/>
      </c:catAx>
      <c:valAx>
        <c:axId val="217924352"/>
        <c:scaling>
          <c:orientation val="minMax"/>
          <c:min val="10"/>
        </c:scaling>
        <c:delete val="1"/>
        <c:axPos val="l"/>
        <c:numFmt formatCode="General" sourceLinked="1"/>
        <c:majorTickMark val="out"/>
        <c:minorTickMark val="none"/>
        <c:tickLblPos val="none"/>
        <c:crossAx val="21792256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0.07802</cdr:x>
      <cdr:y>0.6143</cdr:y>
    </cdr:from>
    <cdr:to>
      <cdr:x>0.29093</cdr:x>
      <cdr:y>0.93403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361960" y="1419190"/>
          <a:ext cx="987832" cy="7386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rgbClr val="FFFFFF"/>
              </a:solidFill>
              <a:latin typeface="Segoe UI"/>
            </a:defRPr>
          </a:lvl1pPr>
          <a:lvl2pPr marL="457200" algn="l" defTabSz="914400" rtl="0" eaLnBrk="1" latinLnBrk="0" hangingPunct="1">
            <a:defRPr sz="1800" kern="1200">
              <a:solidFill>
                <a:srgbClr val="FFFFFF"/>
              </a:solidFill>
              <a:latin typeface="Segoe UI"/>
            </a:defRPr>
          </a:lvl2pPr>
          <a:lvl3pPr marL="914400" algn="l" defTabSz="914400" rtl="0" eaLnBrk="1" latinLnBrk="0" hangingPunct="1">
            <a:defRPr sz="1800" kern="1200">
              <a:solidFill>
                <a:srgbClr val="FFFFFF"/>
              </a:solidFill>
              <a:latin typeface="Segoe UI"/>
            </a:defRPr>
          </a:lvl3pPr>
          <a:lvl4pPr marL="1371600" algn="l" defTabSz="914400" rtl="0" eaLnBrk="1" latinLnBrk="0" hangingPunct="1">
            <a:defRPr sz="1800" kern="1200">
              <a:solidFill>
                <a:srgbClr val="FFFFFF"/>
              </a:solidFill>
              <a:latin typeface="Segoe UI"/>
            </a:defRPr>
          </a:lvl4pPr>
          <a:lvl5pPr marL="1828800" algn="l" defTabSz="914400" rtl="0" eaLnBrk="1" latinLnBrk="0" hangingPunct="1">
            <a:defRPr sz="1800" kern="1200">
              <a:solidFill>
                <a:srgbClr val="FFFFFF"/>
              </a:solidFill>
              <a:latin typeface="Segoe UI"/>
            </a:defRPr>
          </a:lvl5pPr>
          <a:lvl6pPr marL="2286000" algn="l" defTabSz="914400" rtl="0" eaLnBrk="1" latinLnBrk="0" hangingPunct="1">
            <a:defRPr sz="1800" kern="1200">
              <a:solidFill>
                <a:srgbClr val="FFFFFF"/>
              </a:solidFill>
              <a:latin typeface="Segoe UI"/>
            </a:defRPr>
          </a:lvl6pPr>
          <a:lvl7pPr marL="2743200" algn="l" defTabSz="914400" rtl="0" eaLnBrk="1" latinLnBrk="0" hangingPunct="1">
            <a:defRPr sz="1800" kern="1200">
              <a:solidFill>
                <a:srgbClr val="FFFFFF"/>
              </a:solidFill>
              <a:latin typeface="Segoe UI"/>
            </a:defRPr>
          </a:lvl7pPr>
          <a:lvl8pPr marL="3200400" algn="l" defTabSz="914400" rtl="0" eaLnBrk="1" latinLnBrk="0" hangingPunct="1">
            <a:defRPr sz="1800" kern="1200">
              <a:solidFill>
                <a:srgbClr val="FFFFFF"/>
              </a:solidFill>
              <a:latin typeface="Segoe UI"/>
            </a:defRPr>
          </a:lvl8pPr>
          <a:lvl9pPr marL="3657600" algn="l" defTabSz="914400" rtl="0" eaLnBrk="1" latinLnBrk="0" hangingPunct="1">
            <a:defRPr sz="1800" kern="1200">
              <a:solidFill>
                <a:srgbClr val="FFFFFF"/>
              </a:solidFill>
              <a:latin typeface="Segoe UI"/>
            </a:defRPr>
          </a:lvl9pPr>
        </a:lstStyle>
        <a:p xmlns:a="http://schemas.openxmlformats.org/drawingml/2006/main">
          <a:r>
            <a:rPr lang="en-US" sz="1400" dirty="0"/>
            <a:t>Role based Access</a:t>
          </a:r>
          <a:endParaRPr lang="en-IN" sz="1600" dirty="0"/>
        </a:p>
      </cdr:txBody>
    </cdr:sp>
  </cdr:relSizeAnchor>
  <cdr:relSizeAnchor xmlns:cdr="http://schemas.openxmlformats.org/drawingml/2006/chartDrawing">
    <cdr:from>
      <cdr:x>0.02148</cdr:x>
      <cdr:y>0.38434</cdr:y>
    </cdr:from>
    <cdr:to>
      <cdr:x>0.30646</cdr:x>
      <cdr:y>0.51756</cdr:y>
    </cdr:to>
    <cdr:sp macro="" textlink="">
      <cdr:nvSpPr>
        <cdr:cNvPr id="4" name="Rectangle 3">
          <a:extLst xmlns:a="http://schemas.openxmlformats.org/drawingml/2006/main">
            <a:ext uri="{FF2B5EF4-FFF2-40B4-BE49-F238E27FC236}">
              <a16:creationId xmlns:a16="http://schemas.microsoft.com/office/drawing/2014/main" id="{13E515FE-BC82-4714-8CEA-219CB5C26583}"/>
            </a:ext>
          </a:extLst>
        </cdr:cNvPr>
        <cdr:cNvSpPr/>
      </cdr:nvSpPr>
      <cdr:spPr>
        <a:xfrm xmlns:a="http://schemas.openxmlformats.org/drawingml/2006/main">
          <a:off x="99638" y="887921"/>
          <a:ext cx="1322171" cy="3077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solidFill>
                <a:schemeClr val="tx1"/>
              </a:solidFill>
            </a:rPr>
            <a:t>MongoDB</a:t>
          </a:r>
          <a:endParaRPr lang="en-IN" sz="1600" dirty="0">
            <a:solidFill>
              <a:schemeClr val="tx1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84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84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42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51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4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84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98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78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84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63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42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07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35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top ba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215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Neal Creative</a:t>
            </a:r>
            <a:r>
              <a:rPr lang="en-US" sz="1100" baseline="0" dirty="0">
                <a:solidFill>
                  <a:schemeClr val="bg1"/>
                </a:solidFill>
              </a:rPr>
              <a:t>  | </a:t>
            </a:r>
            <a:r>
              <a:rPr lang="en-US" sz="1100" b="1" baseline="0" dirty="0">
                <a:solidFill>
                  <a:schemeClr val="bg1"/>
                </a:solidFill>
              </a:rPr>
              <a:t>Learn more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9" r:id="rId4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A1EE16E-F02E-4504-8A88-19B6BF917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455334"/>
              </p:ext>
            </p:extLst>
          </p:nvPr>
        </p:nvGraphicFramePr>
        <p:xfrm>
          <a:off x="4759605" y="4366487"/>
          <a:ext cx="4639525" cy="2310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3964A244-53CA-4405-89C9-CE1B3E1869A3}"/>
              </a:ext>
            </a:extLst>
          </p:cNvPr>
          <p:cNvGrpSpPr/>
          <p:nvPr/>
        </p:nvGrpSpPr>
        <p:grpSpPr>
          <a:xfrm>
            <a:off x="5915642" y="3123449"/>
            <a:ext cx="3191473" cy="1300861"/>
            <a:chOff x="11082537" y="-181543"/>
            <a:chExt cx="3465040" cy="13782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61607C-0E63-4B28-8C17-EF19EF25D97C}"/>
                </a:ext>
              </a:extLst>
            </p:cNvPr>
            <p:cNvSpPr txBox="1"/>
            <p:nvPr/>
          </p:nvSpPr>
          <p:spPr>
            <a:xfrm>
              <a:off x="11082537" y="-181543"/>
              <a:ext cx="3465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4AAF39-8C05-4BC5-88C4-E453A1D67203}"/>
                </a:ext>
              </a:extLst>
            </p:cNvPr>
            <p:cNvGrpSpPr/>
            <p:nvPr/>
          </p:nvGrpSpPr>
          <p:grpSpPr>
            <a:xfrm>
              <a:off x="11136071" y="539391"/>
              <a:ext cx="3411506" cy="657297"/>
              <a:chOff x="4945154" y="2949891"/>
              <a:chExt cx="3411506" cy="657297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E77977D-69ED-4F20-8A8E-8B1DF51207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22336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50000">
                    <a:srgbClr val="6EAA2E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AE81D60-47C8-4610-B2CA-18E6229C28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37548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4E3223A-47DE-42B2-A739-802366FD55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91351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75681F0-337D-41C2-B056-20773EE338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45154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4F090-5263-46C9-9B59-2970237ED5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6139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3B545BC-AF0A-4CA0-940C-444481BF73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9942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53E6F1E-638A-4845-BDDF-DA2AE54B5C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3745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6B500E0-ACB8-4709-B0C1-FFA4B82CB2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60926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30AEE9D-6C1F-49DE-8F73-DCE9763289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4730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C1BF6FA-A1EF-448D-A712-46391CFC5C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68533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63804109-C9E0-4E1E-8F26-B4B015742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9839140"/>
              </p:ext>
            </p:extLst>
          </p:nvPr>
        </p:nvGraphicFramePr>
        <p:xfrm>
          <a:off x="7287638" y="1124531"/>
          <a:ext cx="3094182" cy="2733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Freeform 127">
            <a:extLst>
              <a:ext uri="{FF2B5EF4-FFF2-40B4-BE49-F238E27FC236}">
                <a16:creationId xmlns:a16="http://schemas.microsoft.com/office/drawing/2014/main" id="{D9D370F5-DAB2-4387-B86E-127EE7668D3B}"/>
              </a:ext>
            </a:extLst>
          </p:cNvPr>
          <p:cNvSpPr>
            <a:spLocks noChangeAspect="1"/>
          </p:cNvSpPr>
          <p:nvPr/>
        </p:nvSpPr>
        <p:spPr bwMode="black">
          <a:xfrm>
            <a:off x="7352729" y="1629107"/>
            <a:ext cx="2326273" cy="1830769"/>
          </a:xfrm>
          <a:custGeom>
            <a:avLst/>
            <a:gdLst>
              <a:gd name="connsiteX0" fmla="*/ 427036 w 1971675"/>
              <a:gd name="connsiteY0" fmla="*/ 1374775 h 1409700"/>
              <a:gd name="connsiteX1" fmla="*/ 1544636 w 1971675"/>
              <a:gd name="connsiteY1" fmla="*/ 1374775 h 1409700"/>
              <a:gd name="connsiteX2" fmla="*/ 1544636 w 1971675"/>
              <a:gd name="connsiteY2" fmla="*/ 1409700 h 1409700"/>
              <a:gd name="connsiteX3" fmla="*/ 427036 w 1971675"/>
              <a:gd name="connsiteY3" fmla="*/ 1409700 h 1409700"/>
              <a:gd name="connsiteX4" fmla="*/ 104775 w 1971675"/>
              <a:gd name="connsiteY4" fmla="*/ 104775 h 1409700"/>
              <a:gd name="connsiteX5" fmla="*/ 104775 w 1971675"/>
              <a:gd name="connsiteY5" fmla="*/ 1028700 h 1409700"/>
              <a:gd name="connsiteX6" fmla="*/ 761999 w 1971675"/>
              <a:gd name="connsiteY6" fmla="*/ 1028700 h 1409700"/>
              <a:gd name="connsiteX7" fmla="*/ 1198562 w 1971675"/>
              <a:gd name="connsiteY7" fmla="*/ 1028700 h 1409700"/>
              <a:gd name="connsiteX8" fmla="*/ 1879600 w 1971675"/>
              <a:gd name="connsiteY8" fmla="*/ 1028700 h 1409700"/>
              <a:gd name="connsiteX9" fmla="*/ 1879600 w 1971675"/>
              <a:gd name="connsiteY9" fmla="*/ 104775 h 1409700"/>
              <a:gd name="connsiteX10" fmla="*/ 985837 w 1971675"/>
              <a:gd name="connsiteY10" fmla="*/ 23812 h 1409700"/>
              <a:gd name="connsiteX11" fmla="*/ 957262 w 1971675"/>
              <a:gd name="connsiteY11" fmla="*/ 46831 h 1409700"/>
              <a:gd name="connsiteX12" fmla="*/ 985837 w 1971675"/>
              <a:gd name="connsiteY12" fmla="*/ 69850 h 1409700"/>
              <a:gd name="connsiteX13" fmla="*/ 1014412 w 1971675"/>
              <a:gd name="connsiteY13" fmla="*/ 46831 h 1409700"/>
              <a:gd name="connsiteX14" fmla="*/ 985837 w 1971675"/>
              <a:gd name="connsiteY14" fmla="*/ 23812 h 1409700"/>
              <a:gd name="connsiteX15" fmla="*/ 103772 w 1971675"/>
              <a:gd name="connsiteY15" fmla="*/ 0 h 1409700"/>
              <a:gd name="connsiteX16" fmla="*/ 1856372 w 1971675"/>
              <a:gd name="connsiteY16" fmla="*/ 0 h 1409700"/>
              <a:gd name="connsiteX17" fmla="*/ 1971675 w 1971675"/>
              <a:gd name="connsiteY17" fmla="*/ 103909 h 1409700"/>
              <a:gd name="connsiteX18" fmla="*/ 1971675 w 1971675"/>
              <a:gd name="connsiteY18" fmla="*/ 1027546 h 1409700"/>
              <a:gd name="connsiteX19" fmla="*/ 1856372 w 1971675"/>
              <a:gd name="connsiteY19" fmla="*/ 1143000 h 1409700"/>
              <a:gd name="connsiteX20" fmla="*/ 1277877 w 1971675"/>
              <a:gd name="connsiteY20" fmla="*/ 1143000 h 1409700"/>
              <a:gd name="connsiteX21" fmla="*/ 1198562 w 1971675"/>
              <a:gd name="connsiteY21" fmla="*/ 1143000 h 1409700"/>
              <a:gd name="connsiteX22" fmla="*/ 1198562 w 1971675"/>
              <a:gd name="connsiteY22" fmla="*/ 1212850 h 1409700"/>
              <a:gd name="connsiteX23" fmla="*/ 1198562 w 1971675"/>
              <a:gd name="connsiteY23" fmla="*/ 1258887 h 1409700"/>
              <a:gd name="connsiteX24" fmla="*/ 1452561 w 1971675"/>
              <a:gd name="connsiteY24" fmla="*/ 1258887 h 1409700"/>
              <a:gd name="connsiteX25" fmla="*/ 1544636 w 1971675"/>
              <a:gd name="connsiteY25" fmla="*/ 1374774 h 1409700"/>
              <a:gd name="connsiteX26" fmla="*/ 427036 w 1971675"/>
              <a:gd name="connsiteY26" fmla="*/ 1374774 h 1409700"/>
              <a:gd name="connsiteX27" fmla="*/ 519111 w 1971675"/>
              <a:gd name="connsiteY27" fmla="*/ 1258887 h 1409700"/>
              <a:gd name="connsiteX28" fmla="*/ 761999 w 1971675"/>
              <a:gd name="connsiteY28" fmla="*/ 1258887 h 1409700"/>
              <a:gd name="connsiteX29" fmla="*/ 761999 w 1971675"/>
              <a:gd name="connsiteY29" fmla="*/ 1212850 h 1409700"/>
              <a:gd name="connsiteX30" fmla="*/ 761999 w 1971675"/>
              <a:gd name="connsiteY30" fmla="*/ 1143000 h 1409700"/>
              <a:gd name="connsiteX31" fmla="*/ 673281 w 1971675"/>
              <a:gd name="connsiteY31" fmla="*/ 1143000 h 1409700"/>
              <a:gd name="connsiteX32" fmla="*/ 103772 w 1971675"/>
              <a:gd name="connsiteY32" fmla="*/ 1143000 h 1409700"/>
              <a:gd name="connsiteX33" fmla="*/ 0 w 1971675"/>
              <a:gd name="connsiteY33" fmla="*/ 1027546 h 1409700"/>
              <a:gd name="connsiteX34" fmla="*/ 0 w 1971675"/>
              <a:gd name="connsiteY34" fmla="*/ 103909 h 1409700"/>
              <a:gd name="connsiteX35" fmla="*/ 103772 w 1971675"/>
              <a:gd name="connsiteY35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71675" h="1409700">
                <a:moveTo>
                  <a:pt x="427036" y="1374775"/>
                </a:moveTo>
                <a:lnTo>
                  <a:pt x="1544636" y="1374775"/>
                </a:lnTo>
                <a:lnTo>
                  <a:pt x="1544636" y="1409700"/>
                </a:lnTo>
                <a:lnTo>
                  <a:pt x="427036" y="1409700"/>
                </a:lnTo>
                <a:close/>
                <a:moveTo>
                  <a:pt x="104775" y="104775"/>
                </a:moveTo>
                <a:lnTo>
                  <a:pt x="104775" y="1028700"/>
                </a:lnTo>
                <a:lnTo>
                  <a:pt x="761999" y="1028700"/>
                </a:lnTo>
                <a:lnTo>
                  <a:pt x="1198562" y="1028700"/>
                </a:lnTo>
                <a:lnTo>
                  <a:pt x="1879600" y="1028700"/>
                </a:lnTo>
                <a:lnTo>
                  <a:pt x="1879600" y="104775"/>
                </a:lnTo>
                <a:close/>
                <a:moveTo>
                  <a:pt x="985837" y="23812"/>
                </a:moveTo>
                <a:cubicBezTo>
                  <a:pt x="970055" y="23812"/>
                  <a:pt x="957262" y="34118"/>
                  <a:pt x="957262" y="46831"/>
                </a:cubicBezTo>
                <a:cubicBezTo>
                  <a:pt x="957262" y="59544"/>
                  <a:pt x="970055" y="69850"/>
                  <a:pt x="985837" y="69850"/>
                </a:cubicBezTo>
                <a:cubicBezTo>
                  <a:pt x="1001619" y="69850"/>
                  <a:pt x="1014412" y="59544"/>
                  <a:pt x="1014412" y="46831"/>
                </a:cubicBezTo>
                <a:cubicBezTo>
                  <a:pt x="1014412" y="34118"/>
                  <a:pt x="1001619" y="23812"/>
                  <a:pt x="985837" y="23812"/>
                </a:cubicBezTo>
                <a:close/>
                <a:moveTo>
                  <a:pt x="103772" y="0"/>
                </a:moveTo>
                <a:cubicBezTo>
                  <a:pt x="1856372" y="0"/>
                  <a:pt x="1856372" y="0"/>
                  <a:pt x="1856372" y="0"/>
                </a:cubicBezTo>
                <a:cubicBezTo>
                  <a:pt x="1925554" y="0"/>
                  <a:pt x="1971675" y="46182"/>
                  <a:pt x="1971675" y="103909"/>
                </a:cubicBezTo>
                <a:lnTo>
                  <a:pt x="1971675" y="1027546"/>
                </a:lnTo>
                <a:cubicBezTo>
                  <a:pt x="1971675" y="1085273"/>
                  <a:pt x="1925554" y="1143000"/>
                  <a:pt x="1856372" y="1143000"/>
                </a:cubicBezTo>
                <a:cubicBezTo>
                  <a:pt x="1637297" y="1143000"/>
                  <a:pt x="1445606" y="1143000"/>
                  <a:pt x="1277877" y="1143000"/>
                </a:cubicBezTo>
                <a:lnTo>
                  <a:pt x="1198562" y="1143000"/>
                </a:lnTo>
                <a:lnTo>
                  <a:pt x="1198562" y="1212850"/>
                </a:lnTo>
                <a:lnTo>
                  <a:pt x="1198562" y="1258887"/>
                </a:lnTo>
                <a:lnTo>
                  <a:pt x="1452561" y="1258887"/>
                </a:lnTo>
                <a:lnTo>
                  <a:pt x="1544636" y="1374774"/>
                </a:lnTo>
                <a:lnTo>
                  <a:pt x="427036" y="1374774"/>
                </a:lnTo>
                <a:lnTo>
                  <a:pt x="519111" y="1258887"/>
                </a:lnTo>
                <a:lnTo>
                  <a:pt x="761999" y="1258887"/>
                </a:lnTo>
                <a:lnTo>
                  <a:pt x="761999" y="1212850"/>
                </a:lnTo>
                <a:lnTo>
                  <a:pt x="761999" y="1143000"/>
                </a:lnTo>
                <a:lnTo>
                  <a:pt x="673281" y="1143000"/>
                </a:lnTo>
                <a:cubicBezTo>
                  <a:pt x="103772" y="1143000"/>
                  <a:pt x="103772" y="1143000"/>
                  <a:pt x="103772" y="1143000"/>
                </a:cubicBezTo>
                <a:cubicBezTo>
                  <a:pt x="46121" y="1143000"/>
                  <a:pt x="0" y="1085273"/>
                  <a:pt x="0" y="1027546"/>
                </a:cubicBezTo>
                <a:cubicBezTo>
                  <a:pt x="0" y="103909"/>
                  <a:pt x="0" y="103909"/>
                  <a:pt x="0" y="103909"/>
                </a:cubicBezTo>
                <a:cubicBezTo>
                  <a:pt x="0" y="46182"/>
                  <a:pt x="46121" y="0"/>
                  <a:pt x="103772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184765" y="1153037"/>
            <a:ext cx="52185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400" b="1" kern="0" dirty="0"/>
              <a:t>Employee Management System using </a:t>
            </a:r>
          </a:p>
          <a:p>
            <a:pPr lvl="0">
              <a:defRPr/>
            </a:pPr>
            <a:r>
              <a:rPr lang="en-US" sz="5400" b="1" kern="0" dirty="0"/>
              <a:t>Web Assembly</a:t>
            </a:r>
          </a:p>
          <a:p>
            <a:pPr lvl="0">
              <a:defRPr/>
            </a:pPr>
            <a:r>
              <a:rPr lang="en-US" sz="5400" b="1" kern="0" dirty="0"/>
              <a:t>- The 404’s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264130" y="4660283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CRUD Operations</a:t>
            </a:r>
            <a:endParaRPr lang="en-IN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005242-BD0F-47D2-9265-29409833E892}"/>
              </a:ext>
            </a:extLst>
          </p:cNvPr>
          <p:cNvSpPr txBox="1"/>
          <p:nvPr/>
        </p:nvSpPr>
        <p:spPr>
          <a:xfrm>
            <a:off x="305291" y="5936243"/>
            <a:ext cx="366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Apoorav Singh</a:t>
            </a:r>
          </a:p>
          <a:p>
            <a:r>
              <a:rPr lang="en-US" dirty="0"/>
              <a:t>Yash </a:t>
            </a:r>
            <a:r>
              <a:rPr lang="en-US" dirty="0" err="1"/>
              <a:t>Khopkar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2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300759" y="1828385"/>
            <a:ext cx="3199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5986"/>
                </a:solidFill>
              </a:rPr>
              <a:t>MongoDB</a:t>
            </a:r>
          </a:p>
          <a:p>
            <a:r>
              <a:rPr lang="en-US" sz="4800" b="1" dirty="0">
                <a:solidFill>
                  <a:srgbClr val="005986"/>
                </a:solidFill>
              </a:rPr>
              <a:t>Database</a:t>
            </a:r>
            <a:endParaRPr lang="en-IN" sz="4800" dirty="0">
              <a:solidFill>
                <a:srgbClr val="005986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509818" y="323272"/>
            <a:ext cx="36946" cy="6253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509818" y="286327"/>
            <a:ext cx="46182" cy="626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29892" y="581890"/>
            <a:ext cx="8035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Our Database contains two collections: 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</a:rPr>
              <a:t>EmployeeRecord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and Cities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965244-F92C-45F1-B14D-E550D261B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110" y="1508940"/>
            <a:ext cx="7435021" cy="15200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E472F4-8AC0-4560-BF8E-C9BB17B77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74" y="3826561"/>
            <a:ext cx="11641631" cy="218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2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1" y="1336378"/>
            <a:ext cx="3359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Future</a:t>
            </a:r>
          </a:p>
          <a:p>
            <a:r>
              <a:rPr lang="en-IN" sz="4800" b="1" dirty="0"/>
              <a:t>Scope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509818" y="323272"/>
            <a:ext cx="36946" cy="6253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509818" y="286327"/>
            <a:ext cx="46182" cy="626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20655" y="1339271"/>
            <a:ext cx="8035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87A8B1-4E3F-4899-9FBD-52F3A7B3855D}"/>
              </a:ext>
            </a:extLst>
          </p:cNvPr>
          <p:cNvSpPr txBox="1"/>
          <p:nvPr/>
        </p:nvSpPr>
        <p:spPr>
          <a:xfrm>
            <a:off x="3620655" y="1339271"/>
            <a:ext cx="8035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/>
              <a:t>Deployment </a:t>
            </a:r>
            <a:r>
              <a:rPr lang="en-IN" sz="2400" dirty="0"/>
              <a:t>in AWS?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6452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4496088" y="3013501"/>
            <a:ext cx="3199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5986"/>
                </a:solidFill>
              </a:rPr>
              <a:t>Demo.</a:t>
            </a:r>
            <a:endParaRPr lang="en-IN" sz="4800" dirty="0">
              <a:solidFill>
                <a:srgbClr val="0059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77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1" y="1336378"/>
            <a:ext cx="3359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Acknowledgement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509818" y="323272"/>
            <a:ext cx="36946" cy="6253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509818" y="286327"/>
            <a:ext cx="46182" cy="626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20655" y="1339271"/>
            <a:ext cx="8035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87A8B1-4E3F-4899-9FBD-52F3A7B3855D}"/>
              </a:ext>
            </a:extLst>
          </p:cNvPr>
          <p:cNvSpPr txBox="1"/>
          <p:nvPr/>
        </p:nvSpPr>
        <p:spPr>
          <a:xfrm>
            <a:off x="3620655" y="1339271"/>
            <a:ext cx="8035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We would like to thank Professor Dino and Neha for their continued support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4012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27709" y="1523937"/>
            <a:ext cx="35005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Project </a:t>
            </a:r>
          </a:p>
          <a:p>
            <a:r>
              <a:rPr lang="en-IN" sz="4800" b="1" dirty="0"/>
              <a:t>Description</a:t>
            </a:r>
            <a:endParaRPr lang="en-IN" sz="4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509818" y="323272"/>
            <a:ext cx="36946" cy="6253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509818" y="286327"/>
            <a:ext cx="46182" cy="626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20655" y="1339271"/>
            <a:ext cx="8035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An Employee Management System to be used by Organizations. An Admin role where the Admin can create Employees and assign usernames and passwords. The </a:t>
            </a:r>
            <a:r>
              <a:rPr lang="en-IN" sz="2400" dirty="0" err="1"/>
              <a:t>Employess</a:t>
            </a:r>
            <a:r>
              <a:rPr lang="en-IN" sz="2400" dirty="0"/>
              <a:t> can the Log In using their credentials and look at the discounted products.</a:t>
            </a:r>
          </a:p>
        </p:txBody>
      </p:sp>
    </p:spTree>
    <p:extLst>
      <p:ext uri="{BB962C8B-B14F-4D97-AF65-F5344CB8AC3E}">
        <p14:creationId xmlns:p14="http://schemas.microsoft.com/office/powerpoint/2010/main" val="405672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509818" y="323272"/>
            <a:ext cx="36946" cy="6253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509818" y="286327"/>
            <a:ext cx="46182" cy="626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15B9EE50-7787-4002-A14A-4F1B84F79A2F}"/>
              </a:ext>
            </a:extLst>
          </p:cNvPr>
          <p:cNvSpPr txBox="1">
            <a:spLocks/>
          </p:cNvSpPr>
          <p:nvPr/>
        </p:nvSpPr>
        <p:spPr>
          <a:xfrm>
            <a:off x="3364602" y="684599"/>
            <a:ext cx="4124077" cy="145075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  <a:defRPr lang="en-US" sz="3400" b="0" i="0" kern="1200" spc="16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IN" b="1" dirty="0"/>
              <a:t>Project Structure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473735-20CD-44FA-9CCF-250B2C667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399" y="1336378"/>
            <a:ext cx="4888603" cy="53692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97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206207" y="1336378"/>
            <a:ext cx="3097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Top Features	</a:t>
            </a:r>
            <a:endParaRPr lang="en-IN" sz="48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509818" y="323272"/>
            <a:ext cx="36946" cy="6253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509818" y="286327"/>
            <a:ext cx="46182" cy="626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13018" y="1533420"/>
            <a:ext cx="80356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3200" dirty="0"/>
              <a:t>Role based access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3200" dirty="0"/>
              <a:t>CRUD operations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3200" dirty="0"/>
              <a:t>MongoDB database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3200" dirty="0"/>
              <a:t>Discounted products page for employees</a:t>
            </a:r>
          </a:p>
        </p:txBody>
      </p:sp>
    </p:spTree>
    <p:extLst>
      <p:ext uri="{BB962C8B-B14F-4D97-AF65-F5344CB8AC3E}">
        <p14:creationId xmlns:p14="http://schemas.microsoft.com/office/powerpoint/2010/main" val="11430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261904" y="1142604"/>
            <a:ext cx="3097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Role Based Access</a:t>
            </a:r>
            <a:endParaRPr lang="en-IN" sz="4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509818" y="323272"/>
            <a:ext cx="36946" cy="6253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509818" y="286327"/>
            <a:ext cx="46182" cy="626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20655" y="1339271"/>
            <a:ext cx="80356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Admin can login and Create Employees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Employees have to use the credentials assigned to them by admin to Log into the system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And eventually they can access the Product page</a:t>
            </a:r>
          </a:p>
        </p:txBody>
      </p:sp>
    </p:spTree>
    <p:extLst>
      <p:ext uri="{BB962C8B-B14F-4D97-AF65-F5344CB8AC3E}">
        <p14:creationId xmlns:p14="http://schemas.microsoft.com/office/powerpoint/2010/main" val="405672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300759" y="1828385"/>
            <a:ext cx="3199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5986"/>
                </a:solidFill>
              </a:rPr>
              <a:t>Admin </a:t>
            </a:r>
          </a:p>
          <a:p>
            <a:r>
              <a:rPr lang="en-US" sz="4800" b="1" dirty="0">
                <a:solidFill>
                  <a:srgbClr val="005986"/>
                </a:solidFill>
              </a:rPr>
              <a:t>Landing</a:t>
            </a:r>
          </a:p>
          <a:p>
            <a:r>
              <a:rPr lang="en-US" sz="4800" b="1" dirty="0">
                <a:solidFill>
                  <a:srgbClr val="005986"/>
                </a:solidFill>
              </a:rPr>
              <a:t>Page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509818" y="323272"/>
            <a:ext cx="36946" cy="6253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509818" y="286327"/>
            <a:ext cx="46182" cy="626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38441FD-9D38-4BA3-86E8-DB9183903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839931"/>
            <a:ext cx="7354742" cy="468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300759" y="1828385"/>
            <a:ext cx="3199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5986"/>
                </a:solidFill>
              </a:rPr>
              <a:t>Employee</a:t>
            </a:r>
          </a:p>
          <a:p>
            <a:r>
              <a:rPr lang="en-US" sz="4800" b="1" dirty="0">
                <a:solidFill>
                  <a:srgbClr val="005986"/>
                </a:solidFill>
              </a:rPr>
              <a:t>Landing</a:t>
            </a:r>
          </a:p>
          <a:p>
            <a:r>
              <a:rPr lang="en-US" sz="4800" b="1" dirty="0">
                <a:solidFill>
                  <a:srgbClr val="005986"/>
                </a:solidFill>
              </a:rPr>
              <a:t>Page	</a:t>
            </a:r>
            <a:endParaRPr lang="en-IN" sz="4800" dirty="0">
              <a:solidFill>
                <a:srgbClr val="005986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3509818" y="323272"/>
            <a:ext cx="36946" cy="6253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509818" y="286327"/>
            <a:ext cx="46182" cy="626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4764E6D-E241-452F-8F5A-F26D3EF03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118" y="1317164"/>
            <a:ext cx="7992918" cy="28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5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1" y="1336378"/>
            <a:ext cx="3359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CRUD</a:t>
            </a:r>
          </a:p>
          <a:p>
            <a:r>
              <a:rPr lang="en-IN" sz="4800" b="1" dirty="0"/>
              <a:t>Operations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509818" y="323272"/>
            <a:ext cx="36946" cy="6253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509818" y="286327"/>
            <a:ext cx="46182" cy="626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20655" y="1339271"/>
            <a:ext cx="8035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577D22-A141-44F8-B81F-E1FF49073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173" y="791304"/>
            <a:ext cx="7181498" cy="450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3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20655" y="1339271"/>
            <a:ext cx="8035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1EA552-FCD5-439D-87FD-A99134826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997" y="2834326"/>
            <a:ext cx="6590253" cy="3867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820440-29A5-46DB-A010-C6BA5A3BB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43" y="270562"/>
            <a:ext cx="575389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8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16401424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tf16401424</Template>
  <TotalTime>455</TotalTime>
  <Words>399</Words>
  <Application>Microsoft Office PowerPoint</Application>
  <PresentationFormat>Widescreen</PresentationFormat>
  <Paragraphs>77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Segoe UI Semibold</vt:lpstr>
      <vt:lpstr>tf16401424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Sayali Bhosale</dc:creator>
  <cp:lastModifiedBy>Yash Khopkar</cp:lastModifiedBy>
  <cp:revision>25</cp:revision>
  <dcterms:created xsi:type="dcterms:W3CDTF">2017-12-13T00:53:38Z</dcterms:created>
  <dcterms:modified xsi:type="dcterms:W3CDTF">2018-12-14T20:37:25Z</dcterms:modified>
</cp:coreProperties>
</file>