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2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ECB4-708F-404F-9AF6-20237E3F60B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D56-0D04-4C83-9D97-9742372290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2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ECB4-708F-404F-9AF6-20237E3F60B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D56-0D04-4C83-9D97-974237229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0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ECB4-708F-404F-9AF6-20237E3F60B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D56-0D04-4C83-9D97-974237229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77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ECB4-708F-404F-9AF6-20237E3F60B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D56-0D04-4C83-9D97-974237229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5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ECB4-708F-404F-9AF6-20237E3F60B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D56-0D04-4C83-9D97-9742372290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ECB4-708F-404F-9AF6-20237E3F60B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D56-0D04-4C83-9D97-974237229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ECB4-708F-404F-9AF6-20237E3F60B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D56-0D04-4C83-9D97-974237229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ECB4-708F-404F-9AF6-20237E3F60B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D56-0D04-4C83-9D97-974237229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5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ECB4-708F-404F-9AF6-20237E3F60B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D56-0D04-4C83-9D97-974237229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7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A8ECB4-708F-404F-9AF6-20237E3F60B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AFD56-0D04-4C83-9D97-974237229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ECB4-708F-404F-9AF6-20237E3F60B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FD56-0D04-4C83-9D97-974237229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3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A8ECB4-708F-404F-9AF6-20237E3F60B1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1AFD56-0D04-4C83-9D97-9742372290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4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6600" b="1" dirty="0"/>
              <a:t>Position_Salaries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6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First lets look at the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It has 3 columns - "position", "level" and "salary" and describes the approximate salary range for an employee based on what level he falls under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1152"/>
              </p:ext>
            </p:extLst>
          </p:nvPr>
        </p:nvGraphicFramePr>
        <p:xfrm>
          <a:off x="1112362" y="3459638"/>
          <a:ext cx="5269584" cy="2804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5348"/>
                <a:gridCol w="1417118"/>
                <a:gridCol w="1417118"/>
              </a:tblGrid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Position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Level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Salary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17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Business Analyst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45000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17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Junior Consultant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Senior Consultant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17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Manager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Country Manager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110000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Region Manager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150000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17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Partner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200000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Senior Partner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300000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C-level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500000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CEO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1000000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4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Descriptive Statistics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For Salary column the </a:t>
            </a:r>
            <a:r>
              <a:rPr lang="en-US" sz="2400" b="1" dirty="0" smtClean="0">
                <a:solidFill>
                  <a:srgbClr val="00B050"/>
                </a:solidFill>
              </a:rPr>
              <a:t>mean</a:t>
            </a:r>
            <a:r>
              <a:rPr lang="en-US" sz="2400" dirty="0" smtClean="0"/>
              <a:t> value is </a:t>
            </a:r>
            <a:r>
              <a:rPr lang="en-IN" sz="2400" b="1" dirty="0" smtClean="0">
                <a:solidFill>
                  <a:srgbClr val="00B050"/>
                </a:solidFill>
              </a:rPr>
              <a:t>2,49,500</a:t>
            </a:r>
            <a:r>
              <a:rPr lang="en-IN" sz="2400" b="1" dirty="0" smtClean="0">
                <a:solidFill>
                  <a:schemeClr val="accent6"/>
                </a:solidFill>
              </a:rPr>
              <a:t> </a:t>
            </a:r>
            <a:r>
              <a:rPr lang="en-IN" sz="2400" dirty="0" smtClean="0"/>
              <a:t>and the </a:t>
            </a:r>
            <a:r>
              <a:rPr lang="en-IN" sz="2400" dirty="0" smtClean="0">
                <a:solidFill>
                  <a:srgbClr val="FF0000"/>
                </a:solidFill>
              </a:rPr>
              <a:t>standard deviation</a:t>
            </a:r>
            <a:r>
              <a:rPr lang="en-IN" sz="2400" dirty="0" smtClean="0"/>
              <a:t> is </a:t>
            </a:r>
            <a:r>
              <a:rPr lang="en-IN" sz="2400" dirty="0" smtClean="0">
                <a:solidFill>
                  <a:srgbClr val="FF0000"/>
                </a:solidFill>
              </a:rPr>
              <a:t>2,99,373.9</a:t>
            </a:r>
            <a:r>
              <a:rPr lang="en-IN" sz="2400" dirty="0" smtClean="0"/>
              <a:t> which is very high. standard deviation tells about how the values are deviated from the mean.</a:t>
            </a:r>
          </a:p>
          <a:p>
            <a:pPr algn="just"/>
            <a:r>
              <a:rPr lang="en-US" sz="2400" dirty="0" smtClean="0"/>
              <a:t>If we see the correlation between ‘Level’ and ‘salary’ is </a:t>
            </a:r>
            <a:r>
              <a:rPr lang="en-US" sz="2400" b="1" dirty="0" smtClean="0">
                <a:solidFill>
                  <a:srgbClr val="00B050"/>
                </a:solidFill>
              </a:rPr>
              <a:t>0.82</a:t>
            </a:r>
            <a:r>
              <a:rPr lang="en-US" sz="2400" dirty="0" smtClean="0"/>
              <a:t> which is near to 1 that is good for the linear regression.</a:t>
            </a:r>
          </a:p>
          <a:p>
            <a:pPr algn="just"/>
            <a:r>
              <a:rPr lang="en-US" sz="2400" dirty="0" smtClean="0"/>
              <a:t>If we check for the </a:t>
            </a:r>
            <a:r>
              <a:rPr lang="en-US" sz="2400" dirty="0" smtClean="0">
                <a:solidFill>
                  <a:srgbClr val="FF0000"/>
                </a:solidFill>
              </a:rPr>
              <a:t>outliers</a:t>
            </a:r>
            <a:r>
              <a:rPr lang="en-US" sz="2400" dirty="0" smtClean="0"/>
              <a:t> in salary column, then there is </a:t>
            </a:r>
            <a:r>
              <a:rPr lang="en-US" sz="24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/>
              <a:t>outlier data which is </a:t>
            </a:r>
            <a:r>
              <a:rPr lang="en-US" sz="2400" dirty="0" smtClean="0">
                <a:solidFill>
                  <a:srgbClr val="FF0000"/>
                </a:solidFill>
              </a:rPr>
              <a:t>10,00,000.</a:t>
            </a:r>
            <a:endParaRPr lang="en-IN" sz="2400" dirty="0" smtClean="0">
              <a:solidFill>
                <a:srgbClr val="FF0000"/>
              </a:solidFill>
            </a:endParaRPr>
          </a:p>
          <a:p>
            <a:pPr algn="just"/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18209"/>
              </p:ext>
            </p:extLst>
          </p:nvPr>
        </p:nvGraphicFramePr>
        <p:xfrm>
          <a:off x="1130431" y="5065423"/>
          <a:ext cx="366179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95"/>
                <a:gridCol w="18308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Maximum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salary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10,00,000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Minimum salary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88673"/>
              </p:ext>
            </p:extLst>
          </p:nvPr>
        </p:nvGraphicFramePr>
        <p:xfrm>
          <a:off x="5666294" y="5029286"/>
          <a:ext cx="366179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95"/>
                <a:gridCol w="18308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Maximum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Level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Minimum Level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5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Model_1(Linear Regression)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</a:t>
            </a:r>
            <a:r>
              <a:rPr lang="en-US" sz="2800" dirty="0" smtClean="0"/>
              <a:t> mode_1 is done in Jupyter notebook and Excel.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 model_1 is linear regression which is </a:t>
            </a:r>
            <a:r>
              <a:rPr lang="en-US" sz="2800" dirty="0" smtClean="0">
                <a:solidFill>
                  <a:srgbClr val="00B050"/>
                </a:solidFill>
              </a:rPr>
              <a:t>66.90%</a:t>
            </a:r>
            <a:r>
              <a:rPr lang="en-US" sz="2800" dirty="0" smtClean="0"/>
              <a:t> accurate. And root mean squared error value  is </a:t>
            </a:r>
            <a:r>
              <a:rPr lang="en-IN" sz="2800" dirty="0" smtClean="0">
                <a:solidFill>
                  <a:srgbClr val="FF0000"/>
                </a:solidFill>
              </a:rPr>
              <a:t>163388.73</a:t>
            </a:r>
            <a:r>
              <a:rPr lang="en-IN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And also check for level </a:t>
            </a:r>
            <a:r>
              <a:rPr lang="en-US" sz="2800" dirty="0" smtClean="0"/>
              <a:t>value 6.5 and predicted </a:t>
            </a:r>
            <a:r>
              <a:rPr lang="en-US" sz="2800" dirty="0"/>
              <a:t>salary is </a:t>
            </a:r>
            <a:r>
              <a:rPr lang="en-US" sz="2800" dirty="0" smtClean="0"/>
              <a:t>3,30,378.78.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9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Model_2(Polynomial Regression)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 mode_2 is done in Jupyter notebook and Excel.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model_2 is polynomial regression which </a:t>
            </a:r>
            <a:r>
              <a:rPr lang="en-US" sz="2800" dirty="0" smtClean="0">
                <a:solidFill>
                  <a:srgbClr val="00B050"/>
                </a:solidFill>
              </a:rPr>
              <a:t>99.73%</a:t>
            </a:r>
            <a:r>
              <a:rPr lang="en-US" sz="2800" dirty="0" smtClean="0"/>
              <a:t> is accurate and root mean squared error is </a:t>
            </a:r>
            <a:r>
              <a:rPr lang="en-US" sz="2800" dirty="0" smtClean="0">
                <a:solidFill>
                  <a:srgbClr val="FF0000"/>
                </a:solidFill>
              </a:rPr>
              <a:t>14503.23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And also check for level value 6.5 and predicted salary is 1,58,862.45.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99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Model_3(Linear Regression)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 mode_3 is done in Jupyter notebook.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model_3 is linear regression which </a:t>
            </a:r>
            <a:r>
              <a:rPr lang="en-US" sz="2800" dirty="0" smtClean="0">
                <a:solidFill>
                  <a:srgbClr val="00B050"/>
                </a:solidFill>
              </a:rPr>
              <a:t>78.68% </a:t>
            </a:r>
            <a:r>
              <a:rPr lang="en-US" sz="2800" dirty="0" smtClean="0"/>
              <a:t>is accurate and root mean squared error is </a:t>
            </a:r>
            <a:r>
              <a:rPr lang="en-US" sz="2800" dirty="0" smtClean="0">
                <a:solidFill>
                  <a:srgbClr val="FF0000"/>
                </a:solidFill>
              </a:rPr>
              <a:t>65559.32</a:t>
            </a:r>
            <a:r>
              <a:rPr lang="en-US" sz="2800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And also check for </a:t>
            </a:r>
            <a:r>
              <a:rPr lang="en-US" sz="2800" dirty="0"/>
              <a:t>level </a:t>
            </a:r>
            <a:r>
              <a:rPr lang="en-US" sz="2800" dirty="0" smtClean="0"/>
              <a:t>value 6.5 and predicted salary is 2,39,111.11. which is closer to the true value than model_1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767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Model_4(Polynomial Regression)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 mode_4 is done in Jupyter notebook.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Themodel_4 is polynomial regression which </a:t>
            </a:r>
            <a:r>
              <a:rPr lang="en-US" sz="2800" dirty="0" smtClean="0">
                <a:solidFill>
                  <a:srgbClr val="00B050"/>
                </a:solidFill>
              </a:rPr>
              <a:t>99.91% </a:t>
            </a:r>
            <a:r>
              <a:rPr lang="en-US" sz="2800" dirty="0" smtClean="0"/>
              <a:t>is accurate and root mean squared error is </a:t>
            </a:r>
            <a:r>
              <a:rPr lang="en-US" sz="2800" dirty="0" smtClean="0">
                <a:solidFill>
                  <a:srgbClr val="FF0000"/>
                </a:solidFill>
              </a:rPr>
              <a:t>4101.99</a:t>
            </a:r>
            <a:r>
              <a:rPr lang="en-US" sz="2800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And also check for </a:t>
            </a:r>
            <a:r>
              <a:rPr lang="en-US" sz="2800" dirty="0"/>
              <a:t> level </a:t>
            </a:r>
            <a:r>
              <a:rPr lang="en-US" sz="2800" dirty="0" smtClean="0"/>
              <a:t>value 6.5 the predicted salary is 166992.58. which is closer to the true value than model_2 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77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model_1 and mode_2  are liner regression and polynomial regression </a:t>
            </a:r>
            <a:r>
              <a:rPr lang="en-US" dirty="0" smtClean="0"/>
              <a:t>respectively.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But the problem is that they have more error because of the outliers.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overcome the problem, model_3 and model_4 are prepared without considering the outliers.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we compare model_1 and model_3, the model_3 has less error. We already know that the lesser the error, more accurate will be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Similarly</a:t>
            </a:r>
            <a:r>
              <a:rPr lang="en-US" dirty="0" smtClean="0"/>
              <a:t>, model_4 has less error compare to model_3.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Also all the models are checked for the level 6.5 values and getting the different results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However, one more conclusion that the polynomial regression has less error compare to the linear regression.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0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487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Position_Salaries Case Study</vt:lpstr>
      <vt:lpstr>Descriptive Statistics Analysis</vt:lpstr>
      <vt:lpstr>Model_1(Linear Regression)</vt:lpstr>
      <vt:lpstr>Model_2(Polynomial Regression)</vt:lpstr>
      <vt:lpstr>Model_3(Linear Regression)</vt:lpstr>
      <vt:lpstr>Model_4(Polynomial Regression)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Position_Salaries Case Study</dc:title>
  <dc:creator>yash</dc:creator>
  <cp:lastModifiedBy>yash</cp:lastModifiedBy>
  <cp:revision>24</cp:revision>
  <dcterms:created xsi:type="dcterms:W3CDTF">2022-12-02T15:12:52Z</dcterms:created>
  <dcterms:modified xsi:type="dcterms:W3CDTF">2022-12-03T04:51:02Z</dcterms:modified>
</cp:coreProperties>
</file>