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77" r:id="rId1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7G9zVnJKLImT7Kb6+BseQdEgF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73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https://cloud.google.com/storage/docs/introduction</a:t>
            </a:r>
            <a:endParaRPr/>
          </a:p>
        </p:txBody>
      </p:sp>
      <p:sp>
        <p:nvSpPr>
          <p:cNvPr id="50" name="Google Shape;50;p68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https://cloud.google.com/storage/docs/introduction</a:t>
            </a:r>
            <a:endParaRPr/>
          </a:p>
        </p:txBody>
      </p:sp>
      <p:sp>
        <p:nvSpPr>
          <p:cNvPr id="50" name="Google Shape;50;p68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35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6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https://cloud.google.com/storage/docs/introduction</a:t>
            </a:r>
            <a:endParaRPr/>
          </a:p>
        </p:txBody>
      </p:sp>
      <p:sp>
        <p:nvSpPr>
          <p:cNvPr id="67" name="Google Shape;67;p69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https://cloud.google.com/storage/docs/introduction</a:t>
            </a:r>
            <a:endParaRPr/>
          </a:p>
        </p:txBody>
      </p:sp>
      <p:sp>
        <p:nvSpPr>
          <p:cNvPr id="83" name="Google Shape;83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73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39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7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71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Overview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Overview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Overview</a:t>
            </a:r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Overview</a:t>
            </a:r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git Overview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gnixia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nixi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165656" y="2369312"/>
            <a:ext cx="3863544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Introduction</a:t>
            </a:r>
            <a:endParaRPr sz="3200" dirty="0"/>
          </a:p>
        </p:txBody>
      </p:sp>
      <p:sp>
        <p:nvSpPr>
          <p:cNvPr id="44" name="Google Shape;44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 dirty="0"/>
          </a:p>
        </p:txBody>
      </p:sp>
      <p:sp>
        <p:nvSpPr>
          <p:cNvPr id="46" name="Google Shape;46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yash tech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2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Unix Basic Commands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2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2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2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5" name="Google Shape;145;p7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sp>
        <p:nvSpPr>
          <p:cNvPr id="146" name="Google Shape;146;p72"/>
          <p:cNvSpPr/>
          <p:nvPr/>
        </p:nvSpPr>
        <p:spPr>
          <a:xfrm>
            <a:off x="336883" y="744053"/>
            <a:ext cx="843413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 commands in Unix: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useful commands for inspecting network setup and exploring network connections and ports: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ifconfig – show and set IP addresses (found almost everywhere)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– show and set IP addresses (in recent Linux versions)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ping – check if remote host is reachable via ICMP ping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netstat – show network stats and routing information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management: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Listing processes and confirming their status, and stopping processes if needed: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ps – list processes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top – show tasks and system status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kill – kill a process (stop application running)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access commands: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 is really the only way to go, but it’s important to know telnet as well: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telnet – clear-text (insecure) remote access protocol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ssh – Secure SHell – encrypted remote access client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3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Unix Basic Commands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3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3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3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3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8" name="Google Shape;158;p7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sp>
        <p:nvSpPr>
          <p:cNvPr id="159" name="Google Shape;159;p73"/>
          <p:cNvSpPr/>
          <p:nvPr/>
        </p:nvSpPr>
        <p:spPr>
          <a:xfrm>
            <a:off x="336883" y="744053"/>
            <a:ext cx="843413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transfers commands: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useful to know how to copy files between servers or just download some package from the web: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– clear-text (insecure!) File Transfer Protocol client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sftp – secure (encrypted) version of FTP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scp – secure (encrypted) version of cp command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wget – download files from remote servers, HTTP/HTTPS and FTP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2" name="Google Shape;322;p61"/>
          <p:cNvSpPr txBox="1"/>
          <p:nvPr/>
        </p:nvSpPr>
        <p:spPr>
          <a:xfrm>
            <a:off x="6019375" y="4837371"/>
            <a:ext cx="1770900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4" name="Google Shape;324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8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8"/>
          <p:cNvSpPr txBox="1"/>
          <p:nvPr/>
        </p:nvSpPr>
        <p:spPr>
          <a:xfrm>
            <a:off x="7330567" y="3082544"/>
            <a:ext cx="344805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8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8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8"/>
          <p:cNvSpPr txBox="1"/>
          <p:nvPr/>
        </p:nvSpPr>
        <p:spPr>
          <a:xfrm>
            <a:off x="8183371" y="2874086"/>
            <a:ext cx="220979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v3.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8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8"/>
          <p:cNvSpPr txBox="1"/>
          <p:nvPr/>
        </p:nvSpPr>
        <p:spPr>
          <a:xfrm>
            <a:off x="277968" y="807920"/>
            <a:ext cx="3644400" cy="416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Trainer’s Introduction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dirty="0" smtClean="0"/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dirty="0" smtClean="0"/>
              <a:t>Devops and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endParaRPr dirty="0" smtClean="0"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dirty="0" smtClean="0"/>
              <a:t>3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IT</a:t>
            </a:r>
            <a:endParaRPr dirty="0"/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>
                <a:solidFill>
                  <a:srgbClr val="000000"/>
                </a:solidFill>
                <a:sym typeface="Arial"/>
              </a:rPr>
              <a:t>Unix shell </a:t>
            </a: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scripting 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Linux Administration 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SQL/PLSQL 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GCP/AWS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DevOps</a:t>
            </a:r>
            <a:r>
              <a:rPr lang="en-US" b="0" i="0" u="none" strike="noStrike" cap="none" dirty="0">
                <a:solidFill>
                  <a:srgbClr val="000000"/>
                </a:solidFill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sym typeface="Arial"/>
              </a:rPr>
              <a:t>git</a:t>
            </a:r>
            <a:r>
              <a:rPr lang="en-US" b="0" i="0" u="none" strike="noStrike" cap="none" dirty="0">
                <a:solidFill>
                  <a:srgbClr val="000000"/>
                </a:solidFill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sym typeface="Arial"/>
              </a:rPr>
              <a:t>github</a:t>
            </a:r>
            <a:r>
              <a:rPr lang="en-US" b="0" i="0" u="none" strike="noStrike" cap="none" dirty="0">
                <a:solidFill>
                  <a:srgbClr val="000000"/>
                </a:solidFill>
                <a:sym typeface="Arial"/>
              </a:rPr>
              <a:t> actions, CICD, Terraform, </a:t>
            </a: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Python, </a:t>
            </a:r>
            <a:r>
              <a:rPr lang="en-US" b="0" i="0" u="none" strike="noStrike" cap="none" dirty="0" err="1" smtClean="0">
                <a:solidFill>
                  <a:srgbClr val="000000"/>
                </a:solidFill>
                <a:sym typeface="Arial"/>
              </a:rPr>
              <a:t>Ansible</a:t>
            </a: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, </a:t>
            </a:r>
            <a:r>
              <a:rPr lang="en-US" b="0" i="0" u="none" strike="noStrike" cap="none" dirty="0" err="1" smtClean="0">
                <a:solidFill>
                  <a:srgbClr val="000000"/>
                </a:solidFill>
                <a:sym typeface="Arial"/>
              </a:rPr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Jenkins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ITIL V4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r>
              <a:rPr lang="en-US" dirty="0" smtClean="0"/>
              <a:t>Data Engineering</a:t>
            </a:r>
          </a:p>
          <a:p>
            <a:pPr marL="285750" lvl="6" indent="-285750">
              <a:buSzPts val="1600"/>
              <a:buFont typeface="Noto Sans Symbols"/>
              <a:buChar char="❖"/>
            </a:pPr>
            <a:endParaRPr lang="en-US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lvl="6" indent="-285750">
              <a:buSzPts val="1600"/>
              <a:buFont typeface="Wingdings" panose="05000000000000000000" pitchFamily="2" charset="2"/>
              <a:buChar char="q"/>
            </a:pPr>
            <a:r>
              <a:rPr lang="en-US" b="1" dirty="0" smtClean="0"/>
              <a:t>Certifications</a:t>
            </a:r>
          </a:p>
          <a:p>
            <a:pPr marL="285750" lvl="7" indent="-285750">
              <a:buSzPts val="1600"/>
              <a:buFont typeface="Wingdings" panose="05000000000000000000" pitchFamily="2" charset="2"/>
              <a:buChar char="v"/>
            </a:pPr>
            <a:r>
              <a:rPr lang="en-US" sz="1200" dirty="0" smtClean="0"/>
              <a:t>RHCE</a:t>
            </a:r>
          </a:p>
          <a:p>
            <a:pPr marL="285750" lvl="7" indent="-285750">
              <a:buSzPts val="1600"/>
              <a:buFont typeface="Wingdings" panose="05000000000000000000" pitchFamily="2" charset="2"/>
              <a:buChar char="v"/>
            </a:pPr>
            <a:r>
              <a:rPr lang="en-US" sz="1200" dirty="0" smtClean="0"/>
              <a:t>AWS Sysops Admin Associate</a:t>
            </a:r>
          </a:p>
          <a:p>
            <a:pPr marL="285750" lvl="7" indent="-285750">
              <a:buSzPts val="1600"/>
              <a:buFont typeface="Wingdings" panose="05000000000000000000" pitchFamily="2" charset="2"/>
              <a:buChar char="v"/>
            </a:pPr>
            <a:r>
              <a:rPr lang="en-US" sz="1200" dirty="0" smtClean="0"/>
              <a:t>GCP ACE </a:t>
            </a:r>
            <a:r>
              <a:rPr lang="en-US" dirty="0" smtClean="0"/>
              <a:t> </a:t>
            </a:r>
          </a:p>
          <a:p>
            <a:pPr marL="285750" lvl="7" indent="-285750">
              <a:buSzPts val="1600"/>
              <a:buFont typeface="Wingdings" panose="05000000000000000000" pitchFamily="2" charset="2"/>
              <a:buChar char="v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sym typeface="Arial"/>
              </a:rPr>
              <a:t>GCP PDE</a:t>
            </a: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 </a:t>
            </a: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0" name="Google Shape;60;p6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pic>
        <p:nvPicPr>
          <p:cNvPr id="63" name="Google Shape;63;p68" descr="20,317 Introduction Stock Photos - Free &amp; Royalty-Free Stock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9793" y="809724"/>
            <a:ext cx="4937592" cy="356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8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8"/>
          <p:cNvSpPr txBox="1"/>
          <p:nvPr/>
        </p:nvSpPr>
        <p:spPr>
          <a:xfrm>
            <a:off x="7330567" y="3082544"/>
            <a:ext cx="344805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8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8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8"/>
          <p:cNvSpPr txBox="1"/>
          <p:nvPr/>
        </p:nvSpPr>
        <p:spPr>
          <a:xfrm>
            <a:off x="8183371" y="2874086"/>
            <a:ext cx="220979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v3.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8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8"/>
          <p:cNvSpPr txBox="1"/>
          <p:nvPr/>
        </p:nvSpPr>
        <p:spPr>
          <a:xfrm>
            <a:off x="277968" y="807920"/>
            <a:ext cx="3644400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lvl="0" indent="-285750">
              <a:buSzPts val="1600"/>
              <a:buFont typeface="Arial"/>
              <a:buChar char="•"/>
            </a:pPr>
            <a:r>
              <a:rPr lang="en-US" sz="1600" b="1" dirty="0"/>
              <a:t>Team’s Introduction</a:t>
            </a:r>
            <a:endParaRPr lang="en-US" dirty="0"/>
          </a:p>
          <a:p>
            <a:pPr marL="285750" lvl="2" indent="-285750">
              <a:buSzPts val="1600"/>
              <a:buFont typeface="Noto Sans Symbols"/>
              <a:buChar char="❖"/>
            </a:pPr>
            <a:r>
              <a:rPr lang="en-US" sz="1600" dirty="0"/>
              <a:t>Expectations</a:t>
            </a:r>
          </a:p>
          <a:p>
            <a:pPr marL="285750" lvl="2" indent="-285750">
              <a:buSzPts val="1600"/>
              <a:buFont typeface="Noto Sans Symbols"/>
              <a:buChar char="❖"/>
            </a:pPr>
            <a:r>
              <a:rPr lang="en-US" sz="1600" dirty="0"/>
              <a:t>Quiz</a:t>
            </a:r>
          </a:p>
          <a:p>
            <a:pPr marL="285750" lvl="2" indent="-285750">
              <a:buSzPts val="1600"/>
              <a:buFont typeface="Noto Sans Symbols"/>
              <a:buChar char="❖"/>
            </a:pPr>
            <a:r>
              <a:rPr lang="en-US" sz="1600" dirty="0"/>
              <a:t>Name, Experience, Place</a:t>
            </a:r>
            <a:endParaRPr lang="en-US" sz="1600" dirty="0"/>
          </a:p>
        </p:txBody>
      </p:sp>
      <p:sp>
        <p:nvSpPr>
          <p:cNvPr id="60" name="Google Shape;60;p6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pic>
        <p:nvPicPr>
          <p:cNvPr id="63" name="Google Shape;63;p68" descr="20,317 Introduction Stock Photos - Free &amp; Royalty-Free Stock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9793" y="809724"/>
            <a:ext cx="4937592" cy="356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9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9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9"/>
          <p:cNvSpPr txBox="1"/>
          <p:nvPr/>
        </p:nvSpPr>
        <p:spPr>
          <a:xfrm>
            <a:off x="7330567" y="3082544"/>
            <a:ext cx="344805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9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9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9"/>
          <p:cNvSpPr txBox="1"/>
          <p:nvPr/>
        </p:nvSpPr>
        <p:spPr>
          <a:xfrm>
            <a:off x="8183371" y="2874086"/>
            <a:ext cx="220979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v3.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9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9"/>
          <p:cNvSpPr txBox="1"/>
          <p:nvPr/>
        </p:nvSpPr>
        <p:spPr>
          <a:xfrm>
            <a:off x="277968" y="807920"/>
            <a:ext cx="3812769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2 way participation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Raise your hand or type your queries in the chat box if we are in the middle of a topic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Keep yourself on mute if no questions/queries</a:t>
            </a:r>
            <a:endParaRPr/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do practice after the class and come with lots of doubts</a:t>
            </a:r>
            <a:endParaRPr/>
          </a:p>
          <a:p>
            <a:pPr marL="285750" marR="0" lvl="3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pic>
        <p:nvPicPr>
          <p:cNvPr id="79" name="Google Shape;79;p69" descr="General Rules &amp; Regulations - Nand Kishore Vidya Bhav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8328" y="1203158"/>
            <a:ext cx="4728029" cy="329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Prerequisite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330567" y="3082544"/>
            <a:ext cx="344805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183371" y="2874086"/>
            <a:ext cx="220979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v3.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348" y="541212"/>
            <a:ext cx="6829425" cy="2143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3" y="3056828"/>
            <a:ext cx="2574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SzPts val="1600"/>
              <a:buFont typeface="Arial"/>
              <a:buChar char="•"/>
            </a:pPr>
            <a:r>
              <a:rPr lang="en-US" dirty="0"/>
              <a:t>Basics of Unix Commands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10"/>
            <a:ext cx="848778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Unix Basic Commands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336883" y="744053"/>
            <a:ext cx="8434137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help in Unix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– view manual pages for Unix commands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Shell Commands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– clear screen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– show history of previous commands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Date commands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date – show current date and time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– wait for a given number of seconds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uptime – find out how long the system has been 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users commands: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commands allow you to get basic information about Unix users in your environment.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whoami – show your username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id – print user identity(user</a:t>
            </a:r>
            <a:r>
              <a:rPr lang="en-US" sz="1200" b="1"/>
              <a:t>’ name)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– show which groups user belongs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passwd – change user password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– find out who is logged into the system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– show history of logins into the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0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Unix Basic Commands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0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0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0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0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9" name="Google Shape;119;p7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sp>
        <p:nvSpPr>
          <p:cNvPr id="120" name="Google Shape;120;p70"/>
          <p:cNvSpPr/>
          <p:nvPr/>
        </p:nvSpPr>
        <p:spPr>
          <a:xfrm>
            <a:off x="336883" y="744053"/>
            <a:ext cx="8434200" cy="4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file operations: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Navigating filesystem and managing files and access permissions: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ls – list files and directories, t</a:t>
            </a:r>
            <a:r>
              <a:rPr lang="en-US" b="1"/>
              <a:t>o see long list : ls -l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cp – copy files (work in progress) , cp data.</a:t>
            </a:r>
            <a:r>
              <a:rPr lang="en-US" b="1"/>
              <a:t>txt /home/user/, cp -r /data/ /home/users/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rm – remove files and directories (work in progress), rm file.txt, rm -r</a:t>
            </a:r>
            <a:r>
              <a:rPr lang="en-US" b="1"/>
              <a:t> /dir/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mv – rename or move files and directories to another location, mv data.txt new.txt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– change file/directory access permissions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chown – change file/directory ownership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 operations in Unix: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important configuration in Unix is in clear text files, these commands will let you quickly inspect files or view logs: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cat – concatenate files and show contents to the standard output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more – basic pagination when viewing text files or parsing Unix commands output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less – an improved pagination tool for viewing text files (better than more command)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head – show the first 10 lines of text file (you can specify any number of lines)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tail – show the last 10 lines of text file (any number can be specified)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grep – search for patterns in text files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1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Unix Basic Commands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1"/>
          <p:cNvSpPr txBox="1"/>
          <p:nvPr/>
        </p:nvSpPr>
        <p:spPr>
          <a:xfrm>
            <a:off x="6357873" y="253517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1"/>
          <p:cNvSpPr txBox="1"/>
          <p:nvPr/>
        </p:nvSpPr>
        <p:spPr>
          <a:xfrm>
            <a:off x="7089775" y="1323593"/>
            <a:ext cx="201295" cy="28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5080" lvl="0" indent="-507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v1.  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1"/>
          <p:cNvSpPr txBox="1"/>
          <p:nvPr/>
        </p:nvSpPr>
        <p:spPr>
          <a:xfrm>
            <a:off x="5981191" y="3016123"/>
            <a:ext cx="325120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v2.1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1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tech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2" name="Google Shape;132;p7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mtClean="0"/>
              <a:t>git Overview</a:t>
            </a:r>
            <a:endParaRPr/>
          </a:p>
        </p:txBody>
      </p:sp>
      <p:sp>
        <p:nvSpPr>
          <p:cNvPr id="133" name="Google Shape;133;p71"/>
          <p:cNvSpPr/>
          <p:nvPr/>
        </p:nvSpPr>
        <p:spPr>
          <a:xfrm>
            <a:off x="336883" y="744053"/>
            <a:ext cx="843413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directory management commands: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Navigating filesystems and managing directories: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cd – change directory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pwd – confirm current directory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 – make links and symlinks to files and directories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mkdir – make new directory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rmdir – remove empty directories in Unix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system status commands: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useful commands for reviewing hostname configuration and vital stats: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</a:rPr>
              <a:t>hostname – show or set server hostname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– display system load, who’s logged in and what they are doing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uname – print Unix system information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Reboot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shutdown – graceful shutdown and reboot of your system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halt – ungraceful (without stopping OS services) shutdown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reboot – ungraceful reboot (without stopping OS services)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921</Words>
  <Application>Microsoft Office PowerPoint</Application>
  <PresentationFormat>On-screen Show (16:9)</PresentationFormat>
  <Paragraphs>200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Wingdings</vt:lpstr>
      <vt:lpstr>Noto Sans Symbols</vt:lpstr>
      <vt:lpstr>Arial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Overview</dc:title>
  <dc:creator>Dhruv.varun</dc:creator>
  <cp:lastModifiedBy>lenovo</cp:lastModifiedBy>
  <cp:revision>4</cp:revision>
  <dcterms:created xsi:type="dcterms:W3CDTF">2022-04-13T17:21:28Z</dcterms:created>
  <dcterms:modified xsi:type="dcterms:W3CDTF">2024-01-20T11:54:35Z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