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38"/>
  </p:notesMasterIdLst>
  <p:sldIdLst>
    <p:sldId id="1864" r:id="rId5"/>
    <p:sldId id="1883" r:id="rId6"/>
    <p:sldId id="1886" r:id="rId7"/>
    <p:sldId id="1846" r:id="rId8"/>
    <p:sldId id="1866" r:id="rId9"/>
    <p:sldId id="1869" r:id="rId10"/>
    <p:sldId id="1888" r:id="rId11"/>
    <p:sldId id="1887" r:id="rId12"/>
    <p:sldId id="1872" r:id="rId13"/>
    <p:sldId id="1870" r:id="rId14"/>
    <p:sldId id="1898" r:id="rId15"/>
    <p:sldId id="1889" r:id="rId16"/>
    <p:sldId id="1890" r:id="rId17"/>
    <p:sldId id="1891" r:id="rId18"/>
    <p:sldId id="1892" r:id="rId19"/>
    <p:sldId id="1893" r:id="rId20"/>
    <p:sldId id="1894" r:id="rId21"/>
    <p:sldId id="1895" r:id="rId22"/>
    <p:sldId id="1896" r:id="rId23"/>
    <p:sldId id="1876" r:id="rId24"/>
    <p:sldId id="1871" r:id="rId25"/>
    <p:sldId id="1873" r:id="rId26"/>
    <p:sldId id="1877" r:id="rId27"/>
    <p:sldId id="1878" r:id="rId28"/>
    <p:sldId id="1879" r:id="rId29"/>
    <p:sldId id="1880" r:id="rId30"/>
    <p:sldId id="1881" r:id="rId31"/>
    <p:sldId id="1882" r:id="rId32"/>
    <p:sldId id="1884" r:id="rId33"/>
    <p:sldId id="1897" r:id="rId34"/>
    <p:sldId id="1859" r:id="rId35"/>
    <p:sldId id="1885" r:id="rId36"/>
    <p:sldId id="1860" r:id="rId3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9000"/>
    <a:srgbClr val="FF2625"/>
    <a:srgbClr val="007788"/>
    <a:srgbClr val="297C2A"/>
    <a:srgbClr val="FE4387"/>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7500" autoAdjust="0"/>
  </p:normalViewPr>
  <p:slideViewPr>
    <p:cSldViewPr snapToGrid="0">
      <p:cViewPr varScale="1">
        <p:scale>
          <a:sx n="47" d="100"/>
          <a:sy n="47" d="100"/>
        </p:scale>
        <p:origin x="1536" y="42"/>
      </p:cViewPr>
      <p:guideLst>
        <p:guide orient="horz" pos="2160"/>
        <p:guide pos="480"/>
        <p:guide pos="7200"/>
        <p:guide pos="4368"/>
      </p:guideLst>
    </p:cSldViewPr>
  </p:slideViewPr>
  <p:notesTextViewPr>
    <p:cViewPr>
      <p:scale>
        <a:sx n="1" d="1"/>
        <a:sy n="1" d="1"/>
      </p:scale>
      <p:origin x="0" y="0"/>
    </p:cViewPr>
  </p:notesTextViewPr>
  <p:sorterViewPr>
    <p:cViewPr>
      <p:scale>
        <a:sx n="140" d="100"/>
        <a:sy n="140" d="100"/>
      </p:scale>
      <p:origin x="0" y="-17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32</a:t>
            </a:fld>
            <a:endParaRPr lang="en-US" altLang="en-US" dirty="0"/>
          </a:p>
        </p:txBody>
      </p:sp>
    </p:spTree>
    <p:extLst>
      <p:ext uri="{BB962C8B-B14F-4D97-AF65-F5344CB8AC3E}">
        <p14:creationId xmlns:p14="http://schemas.microsoft.com/office/powerpoint/2010/main" val="1633065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3308427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smtClean="0"/>
              <a:t>Git is a modern and widely used </a:t>
            </a:r>
            <a:r>
              <a:rPr lang="en-US" b="1" dirty="0" smtClean="0"/>
              <a:t>distributed version control</a:t>
            </a:r>
            <a:r>
              <a:rPr lang="en-US" dirty="0" smtClean="0"/>
              <a:t> system in the world. It is developed to manage projects with high speed and efficiency. The version control system allows us to monitor and work together with our team members at the same workspace.</a:t>
            </a:r>
            <a:r>
              <a:rPr lang="en-US" b="1" dirty="0" smtClean="0"/>
              <a:t> Git</a:t>
            </a:r>
            <a:r>
              <a:rPr lang="en-US" dirty="0" smtClean="0"/>
              <a:t> is an </a:t>
            </a:r>
            <a:r>
              <a:rPr lang="en-US" b="1" dirty="0" smtClean="0"/>
              <a:t>open-source distributed version control system</a:t>
            </a:r>
            <a:r>
              <a:rPr lang="en-US" dirty="0" smtClean="0"/>
              <a:t>. It is designed to handle minor to major projects with high speed and efficiency. It is developed to co-ordinate the work among the developers. The version control allows us to track and work together with our team members at the same workspace. Git is foundation of many services like </a:t>
            </a:r>
            <a:r>
              <a:rPr lang="en-US" b="1" dirty="0" smtClean="0"/>
              <a:t>GitHub</a:t>
            </a:r>
            <a:r>
              <a:rPr lang="en-US" dirty="0" smtClean="0"/>
              <a:t> and </a:t>
            </a:r>
            <a:r>
              <a:rPr lang="en-US" b="1" dirty="0" smtClean="0"/>
              <a:t>GitLab</a:t>
            </a:r>
            <a:r>
              <a:rPr lang="en-US" dirty="0" smtClean="0"/>
              <a:t>, but we can use Git without using any other Git services. Git can be used </a:t>
            </a:r>
            <a:r>
              <a:rPr lang="en-US" b="1" dirty="0" smtClean="0"/>
              <a:t>privately</a:t>
            </a:r>
            <a:r>
              <a:rPr lang="en-US" dirty="0" smtClean="0"/>
              <a:t> and </a:t>
            </a:r>
            <a:r>
              <a:rPr lang="en-US" b="1" dirty="0" smtClean="0"/>
              <a:t>publicly</a:t>
            </a:r>
            <a:r>
              <a:rPr lang="en-US" dirty="0" smtClean="0"/>
              <a:t>.</a:t>
            </a:r>
          </a:p>
          <a:p>
            <a:pPr marL="0" lvl="0" indent="0" algn="l" rtl="0">
              <a:spcBef>
                <a:spcPts val="0"/>
              </a:spcBef>
              <a:spcAft>
                <a:spcPts val="0"/>
              </a:spcAft>
              <a:buNone/>
            </a:pPr>
            <a:r>
              <a:rPr lang="en-US" dirty="0" smtClean="0"/>
              <a:t>Git was created by </a:t>
            </a:r>
            <a:r>
              <a:rPr lang="en-US" b="1" dirty="0" smtClean="0"/>
              <a:t>Linus Torvalds</a:t>
            </a:r>
            <a:r>
              <a:rPr lang="en-US" dirty="0" smtClean="0"/>
              <a:t> in </a:t>
            </a:r>
            <a:r>
              <a:rPr lang="en-US" b="1" dirty="0" smtClean="0"/>
              <a:t>2005</a:t>
            </a:r>
            <a:r>
              <a:rPr lang="en-US" dirty="0" smtClean="0"/>
              <a:t> to develop Linux Kernel. It is also used as an important distributed version-control tool for </a:t>
            </a:r>
            <a:r>
              <a:rPr lang="en-US" b="1" dirty="0" smtClean="0"/>
              <a:t>the DevOps</a:t>
            </a:r>
            <a:r>
              <a:rPr lang="en-US" dirty="0" smtClean="0"/>
              <a:t>.</a:t>
            </a:r>
          </a:p>
          <a:p>
            <a:pPr marL="0" lvl="0" indent="0" algn="l" rtl="0">
              <a:spcBef>
                <a:spcPts val="0"/>
              </a:spcBef>
              <a:spcAft>
                <a:spcPts val="0"/>
              </a:spcAft>
              <a:buNone/>
            </a:pPr>
            <a:r>
              <a:rPr lang="en-US" dirty="0" smtClean="0"/>
              <a:t>Git is easy to learn, and has fast performance. It is superior to other SCM tools like Subversion, CVS, Perforce, and ClearCase.</a:t>
            </a:r>
          </a:p>
          <a:p>
            <a:pPr marL="0" lvl="0" indent="0" algn="l" rtl="0">
              <a:spcBef>
                <a:spcPts val="0"/>
              </a:spcBef>
              <a:spcAft>
                <a:spcPts val="0"/>
              </a:spcAft>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389811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ts val="1200"/>
              <a:buFont typeface="Calibri"/>
              <a:buNone/>
            </a:pPr>
            <a:r>
              <a:rPr lang="en-US" b="1" dirty="0" smtClean="0"/>
              <a:t>Localized Version Control Systems</a:t>
            </a:r>
            <a:endParaRPr lang="en-US" dirty="0" smtClean="0"/>
          </a:p>
          <a:p>
            <a:pPr marL="0" lvl="0" indent="0" algn="l" rtl="0">
              <a:spcBef>
                <a:spcPts val="0"/>
              </a:spcBef>
              <a:spcAft>
                <a:spcPts val="0"/>
              </a:spcAft>
              <a:buNone/>
            </a:pPr>
            <a:r>
              <a:rPr lang="en-US" dirty="0" smtClean="0"/>
              <a:t>The localized version control method is a common approach because of its simplicity. But this approach leads to a higher chance of error. In this approach, you may forget which directory you're in and accidentally write to the wrong file or copy over files you don't want to.</a:t>
            </a:r>
          </a:p>
          <a:p>
            <a:pPr marL="0" lvl="0" indent="0" algn="l" rtl="0">
              <a:spcBef>
                <a:spcPts val="0"/>
              </a:spcBef>
              <a:spcAft>
                <a:spcPts val="0"/>
              </a:spcAft>
              <a:buNone/>
            </a:pPr>
            <a:r>
              <a:rPr lang="en-US" dirty="0" smtClean="0"/>
              <a:t>To deal with this issue, programmers developed local VCSs that had a simple database. Such databases kept all the changes to files under revision control. A local version control system keeps local copies of the files.</a:t>
            </a:r>
          </a:p>
          <a:p>
            <a:pPr marL="0" lvl="0" indent="0" algn="l" rtl="0">
              <a:spcBef>
                <a:spcPts val="0"/>
              </a:spcBef>
              <a:spcAft>
                <a:spcPts val="0"/>
              </a:spcAft>
              <a:buNone/>
            </a:pPr>
            <a:r>
              <a:rPr lang="en-US" dirty="0" smtClean="0"/>
              <a:t>The major drawback of Local VCS is that it has a single point of failure.</a:t>
            </a:r>
          </a:p>
          <a:p>
            <a:pPr marL="0" lvl="0" indent="0" algn="l" rtl="0">
              <a:spcBef>
                <a:spcPts val="0"/>
              </a:spcBef>
              <a:spcAft>
                <a:spcPts val="0"/>
              </a:spcAft>
              <a:buNone/>
            </a:pPr>
            <a:r>
              <a:rPr lang="en-US" b="1" dirty="0" smtClean="0"/>
              <a:t>Centralized Version Control System</a:t>
            </a:r>
            <a:endParaRPr lang="en-US" dirty="0" smtClean="0"/>
          </a:p>
          <a:p>
            <a:pPr marL="0" lvl="0" indent="0" algn="l" rtl="0">
              <a:spcBef>
                <a:spcPts val="0"/>
              </a:spcBef>
              <a:spcAft>
                <a:spcPts val="0"/>
              </a:spcAft>
              <a:buNone/>
            </a:pPr>
            <a:r>
              <a:rPr lang="en-US" dirty="0" smtClean="0"/>
              <a:t>The developers needed to collaborate with other developers on other systems. The localized version control system failed in this case. To deal with this problem, Centralized Version Control Systems were developed. </a:t>
            </a:r>
          </a:p>
          <a:p>
            <a:pPr marL="0" lvl="0" indent="0" algn="l" rtl="0">
              <a:spcBef>
                <a:spcPts val="0"/>
              </a:spcBef>
              <a:spcAft>
                <a:spcPts val="0"/>
              </a:spcAft>
              <a:buNone/>
            </a:pPr>
            <a:r>
              <a:rPr lang="en-US" dirty="0" smtClean="0"/>
              <a:t>These systems have a single server that contains the versioned files, and some clients to check out files from a central place. </a:t>
            </a:r>
          </a:p>
          <a:p>
            <a:pPr marL="0" lvl="0" indent="0" algn="l" rtl="0">
              <a:spcBef>
                <a:spcPts val="0"/>
              </a:spcBef>
              <a:spcAft>
                <a:spcPts val="0"/>
              </a:spcAft>
              <a:buNone/>
            </a:pPr>
            <a:r>
              <a:rPr lang="en-US" dirty="0" smtClean="0"/>
              <a:t>Centralized version control systems have many benefits, especially over local VCSs.</a:t>
            </a:r>
          </a:p>
          <a:p>
            <a:pPr marL="0" lvl="0" indent="0" algn="l" rtl="0">
              <a:spcBef>
                <a:spcPts val="0"/>
              </a:spcBef>
              <a:spcAft>
                <a:spcPts val="0"/>
              </a:spcAft>
              <a:buNone/>
            </a:pPr>
            <a:r>
              <a:rPr lang="en-US" dirty="0" smtClean="0"/>
              <a:t>Everyone on the system has information about the work what others are doing on the project.</a:t>
            </a:r>
          </a:p>
          <a:p>
            <a:pPr marL="0" lvl="0" indent="0" algn="l" rtl="0">
              <a:spcBef>
                <a:spcPts val="0"/>
              </a:spcBef>
              <a:spcAft>
                <a:spcPts val="0"/>
              </a:spcAft>
              <a:buNone/>
            </a:pPr>
            <a:r>
              <a:rPr lang="en-US" dirty="0" smtClean="0"/>
              <a:t>Administrators have control over other developers.</a:t>
            </a:r>
          </a:p>
          <a:p>
            <a:pPr marL="0" lvl="0" indent="0" algn="l" rtl="0">
              <a:spcBef>
                <a:spcPts val="0"/>
              </a:spcBef>
              <a:spcAft>
                <a:spcPts val="0"/>
              </a:spcAft>
              <a:buNone/>
            </a:pPr>
            <a:r>
              <a:rPr lang="en-US" dirty="0" smtClean="0"/>
              <a:t>It is easier to deal with a centralized version control system than a localized version control system.</a:t>
            </a:r>
          </a:p>
          <a:p>
            <a:pPr marL="0" lvl="0" indent="0" algn="l" rtl="0">
              <a:spcBef>
                <a:spcPts val="0"/>
              </a:spcBef>
              <a:spcAft>
                <a:spcPts val="0"/>
              </a:spcAft>
              <a:buNone/>
            </a:pPr>
            <a:r>
              <a:rPr lang="en-US" dirty="0" smtClean="0"/>
              <a:t>A local version control system facilitates with a server software component which stores and manages the different versions of the files. </a:t>
            </a:r>
          </a:p>
          <a:p>
            <a:pPr marL="0" lvl="0" indent="0" algn="l" rtl="0">
              <a:spcBef>
                <a:spcPts val="0"/>
              </a:spcBef>
              <a:spcAft>
                <a:spcPts val="0"/>
              </a:spcAft>
              <a:buNone/>
            </a:pPr>
            <a:r>
              <a:rPr lang="en-US" b="1" dirty="0" smtClean="0"/>
              <a:t>Distributed Version Control System</a:t>
            </a:r>
            <a:endParaRPr lang="en-US" dirty="0" smtClean="0"/>
          </a:p>
          <a:p>
            <a:pPr marL="0" lvl="0" indent="0" algn="l" rtl="0">
              <a:spcBef>
                <a:spcPts val="0"/>
              </a:spcBef>
              <a:spcAft>
                <a:spcPts val="0"/>
              </a:spcAft>
              <a:buNone/>
            </a:pPr>
            <a:r>
              <a:rPr lang="en-US" dirty="0" smtClean="0"/>
              <a:t>Centralized Version Control System uses a central server to store all the database and team collaboration. But due to single point failure, which means the failure of the central server, developers do not prefer it. Next, the Distributed Version Control System is developed.</a:t>
            </a:r>
          </a:p>
          <a:p>
            <a:pPr marL="0" lvl="0" indent="0" algn="l" rtl="0">
              <a:spcBef>
                <a:spcPts val="0"/>
              </a:spcBef>
              <a:spcAft>
                <a:spcPts val="0"/>
              </a:spcAft>
              <a:buNone/>
            </a:pPr>
            <a:r>
              <a:rPr lang="en-US" dirty="0" smtClean="0"/>
              <a:t>In a Distributed Version Control System (such as Git, Mercurial, Bazaar or Darcs), the user has a local copy of a repository. So, the clients don't just check out the latest snapshot of the files even they can fully mirror the repository. The local repository contains all the files and metadata present in the main repository.</a:t>
            </a:r>
          </a:p>
          <a:p>
            <a:pPr marL="0" lvl="0" indent="0" algn="l" rtl="0">
              <a:spcBef>
                <a:spcPts val="0"/>
              </a:spcBef>
              <a:spcAft>
                <a:spcPts val="0"/>
              </a:spcAft>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90713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1" dirty="0" smtClean="0"/>
              <a:t>Saves Time</a:t>
            </a:r>
            <a:r>
              <a:rPr lang="en-US" dirty="0" smtClean="0"/>
              <a:t/>
            </a:r>
            <a:br>
              <a:rPr lang="en-US" dirty="0" smtClean="0"/>
            </a:br>
            <a:r>
              <a:rPr lang="en-US" dirty="0" smtClean="0"/>
              <a:t>Git is lightning fast technology. Each command takes only a few seconds to execute so we can save a lot of time as compared to login to a GitHub account and find out its features.</a:t>
            </a:r>
          </a:p>
          <a:p>
            <a:pPr marL="0" lvl="0" indent="0" algn="l" rtl="0">
              <a:spcBef>
                <a:spcPts val="0"/>
              </a:spcBef>
              <a:spcAft>
                <a:spcPts val="0"/>
              </a:spcAft>
              <a:buNone/>
            </a:pPr>
            <a:r>
              <a:rPr lang="en-US" b="1" dirty="0" smtClean="0"/>
              <a:t>Offline Working</a:t>
            </a:r>
            <a:r>
              <a:rPr lang="en-US" dirty="0" smtClean="0"/>
              <a:t/>
            </a:r>
            <a:br>
              <a:rPr lang="en-US" dirty="0" smtClean="0"/>
            </a:br>
            <a:r>
              <a:rPr lang="en-US" dirty="0" smtClean="0"/>
              <a:t>One of the most important benefits of Git is that it supports </a:t>
            </a:r>
            <a:r>
              <a:rPr lang="en-US" b="1" dirty="0" smtClean="0"/>
              <a:t>offline working</a:t>
            </a:r>
            <a:r>
              <a:rPr lang="en-US" dirty="0" smtClean="0"/>
              <a:t>. If we are facing internet connectivity issues, it will not affect our work. In Git, we can do almost everything locally. Comparatively, other CVS like SVN is limited and prefer the connection with the central repository.</a:t>
            </a:r>
          </a:p>
          <a:p>
            <a:pPr marL="0" lvl="0" indent="0" algn="l" rtl="0">
              <a:spcBef>
                <a:spcPts val="0"/>
              </a:spcBef>
              <a:spcAft>
                <a:spcPts val="0"/>
              </a:spcAft>
              <a:buNone/>
            </a:pPr>
            <a:r>
              <a:rPr lang="en-US" b="1" dirty="0" smtClean="0"/>
              <a:t>Undo Mistakes</a:t>
            </a:r>
            <a:r>
              <a:rPr lang="en-US" dirty="0" smtClean="0"/>
              <a:t/>
            </a:r>
            <a:br>
              <a:rPr lang="en-US" dirty="0" smtClean="0"/>
            </a:br>
            <a:r>
              <a:rPr lang="en-US" dirty="0" smtClean="0"/>
              <a:t>One additional benefit of Git is we can </a:t>
            </a:r>
            <a:r>
              <a:rPr lang="en-US" b="1" dirty="0" smtClean="0"/>
              <a:t>Undo</a:t>
            </a:r>
            <a:r>
              <a:rPr lang="en-US" dirty="0" smtClean="0"/>
              <a:t> mistakes. Sometimes the undo can be a savior option for us. Git provides the undo option for almost everything.</a:t>
            </a:r>
          </a:p>
          <a:p>
            <a:pPr marL="0" lvl="0" indent="0" algn="l" rtl="0">
              <a:spcBef>
                <a:spcPts val="0"/>
              </a:spcBef>
              <a:spcAft>
                <a:spcPts val="0"/>
              </a:spcAft>
              <a:buNone/>
            </a:pPr>
            <a:r>
              <a:rPr lang="en-US" b="1" dirty="0" smtClean="0"/>
              <a:t>Track the Changes</a:t>
            </a:r>
            <a:r>
              <a:rPr lang="en-US" dirty="0" smtClean="0"/>
              <a:t/>
            </a:r>
            <a:br>
              <a:rPr lang="en-US" dirty="0" smtClean="0"/>
            </a:br>
            <a:r>
              <a:rPr lang="en-US" dirty="0" smtClean="0"/>
              <a:t>Git facilitates with some exciting features such as </a:t>
            </a:r>
            <a:r>
              <a:rPr lang="en-US" b="1" dirty="0" smtClean="0"/>
              <a:t>Diff, Log,</a:t>
            </a:r>
            <a:r>
              <a:rPr lang="en-US" dirty="0" smtClean="0"/>
              <a:t> and </a:t>
            </a:r>
            <a:r>
              <a:rPr lang="en-US" b="1" dirty="0" smtClean="0"/>
              <a:t>Status</a:t>
            </a:r>
            <a:r>
              <a:rPr lang="en-US" dirty="0" smtClean="0"/>
              <a:t>, which allows us to track changes so we can </a:t>
            </a:r>
            <a:r>
              <a:rPr lang="en-US" b="1" dirty="0" smtClean="0"/>
              <a:t>check the status, compare</a:t>
            </a:r>
            <a:r>
              <a:rPr lang="en-US" dirty="0" smtClean="0"/>
              <a:t> our files or branches.</a:t>
            </a:r>
          </a:p>
          <a:p>
            <a:pPr marL="0" lvl="0" indent="0" algn="l" rtl="0">
              <a:spcBef>
                <a:spcPts val="0"/>
              </a:spcBef>
              <a:spcAft>
                <a:spcPts val="0"/>
              </a:spcAft>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2099276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1" dirty="0" smtClean="0"/>
              <a:t>Open Source</a:t>
            </a:r>
            <a:r>
              <a:rPr lang="en-US" dirty="0" smtClean="0"/>
              <a:t/>
            </a:r>
            <a:br>
              <a:rPr lang="en-US" dirty="0" smtClean="0"/>
            </a:br>
            <a:r>
              <a:rPr lang="en-US" dirty="0" smtClean="0"/>
              <a:t>Git is an </a:t>
            </a:r>
            <a:r>
              <a:rPr lang="en-US" b="1" dirty="0" smtClean="0"/>
              <a:t>open-source tool</a:t>
            </a:r>
            <a:r>
              <a:rPr lang="en-US" dirty="0" smtClean="0"/>
              <a:t>. It is released under the </a:t>
            </a:r>
            <a:r>
              <a:rPr lang="en-US" b="1" dirty="0" smtClean="0"/>
              <a:t>GPL</a:t>
            </a:r>
            <a:r>
              <a:rPr lang="en-US" dirty="0" smtClean="0"/>
              <a:t> (General Public License) license.</a:t>
            </a:r>
          </a:p>
          <a:p>
            <a:pPr marL="0" lvl="0" indent="0" algn="l" rtl="0">
              <a:spcBef>
                <a:spcPts val="0"/>
              </a:spcBef>
              <a:spcAft>
                <a:spcPts val="0"/>
              </a:spcAft>
              <a:buNone/>
            </a:pPr>
            <a:r>
              <a:rPr lang="en-US" b="1" dirty="0" smtClean="0"/>
              <a:t>Scalable</a:t>
            </a:r>
            <a:r>
              <a:rPr lang="en-US" dirty="0" smtClean="0"/>
              <a:t/>
            </a:r>
            <a:br>
              <a:rPr lang="en-US" dirty="0" smtClean="0"/>
            </a:br>
            <a:r>
              <a:rPr lang="en-US" dirty="0" smtClean="0"/>
              <a:t>Git is </a:t>
            </a:r>
            <a:r>
              <a:rPr lang="en-US" b="1" dirty="0" smtClean="0"/>
              <a:t>scalable</a:t>
            </a:r>
            <a:r>
              <a:rPr lang="en-US" dirty="0" smtClean="0"/>
              <a:t>, which means when the number of users increases, the Git can easily handle such situations.</a:t>
            </a:r>
          </a:p>
          <a:p>
            <a:pPr marL="0" lvl="0" indent="0" algn="l" rtl="0">
              <a:spcBef>
                <a:spcPts val="0"/>
              </a:spcBef>
              <a:spcAft>
                <a:spcPts val="0"/>
              </a:spcAft>
              <a:buNone/>
            </a:pPr>
            <a:r>
              <a:rPr lang="en-US" b="1" dirty="0" smtClean="0"/>
              <a:t>Distributed</a:t>
            </a:r>
            <a:r>
              <a:rPr lang="en-US" dirty="0" smtClean="0"/>
              <a:t/>
            </a:r>
            <a:br>
              <a:rPr lang="en-US" dirty="0" smtClean="0"/>
            </a:br>
            <a:r>
              <a:rPr lang="en-US" dirty="0" smtClean="0"/>
              <a:t>One of Git's great features is that it is </a:t>
            </a:r>
            <a:r>
              <a:rPr lang="en-US" b="1" dirty="0" smtClean="0"/>
              <a:t>distributed</a:t>
            </a:r>
            <a:r>
              <a:rPr lang="en-US" dirty="0" smtClean="0"/>
              <a:t>. Distributed means that instead of switching the project to another machine, we can create a "clone" of the entire repository. Also, instead of just having one central repository that you send changes to, every user has their own repository that contains the entire commit history of the project. We do not need to connect to the remote repository; the change is just stored on our local repository. If necessary, we can push these changes to a remote repository. </a:t>
            </a:r>
          </a:p>
          <a:p>
            <a:pPr marL="0" lvl="0" indent="0" algn="l" rtl="0">
              <a:spcBef>
                <a:spcPts val="0"/>
              </a:spcBef>
              <a:spcAft>
                <a:spcPts val="0"/>
              </a:spcAft>
              <a:buNone/>
            </a:pPr>
            <a:r>
              <a:rPr lang="en-US" b="1" dirty="0" smtClean="0"/>
              <a:t>Security</a:t>
            </a:r>
            <a:r>
              <a:rPr lang="en-US" dirty="0" smtClean="0"/>
              <a:t/>
            </a:r>
            <a:br>
              <a:rPr lang="en-US" dirty="0" smtClean="0"/>
            </a:br>
            <a:r>
              <a:rPr lang="en-US" dirty="0" smtClean="0"/>
              <a:t>Git is secure. It uses the </a:t>
            </a:r>
            <a:r>
              <a:rPr lang="en-US" b="1" dirty="0" smtClean="0"/>
              <a:t>SHA1 (Secure Hash Function)</a:t>
            </a:r>
            <a:r>
              <a:rPr lang="en-US" dirty="0" smtClean="0"/>
              <a:t> to name and identify objects within its repository. Files and commits are checked and retrieved by its checksum at the time of checkout. It stores its history in such a way that the ID of particular commits depends upon the complete development history leading up to that commit. Once it is published, one cannot make changes to its old version.</a:t>
            </a:r>
          </a:p>
          <a:p>
            <a:pPr marL="0" lvl="0" indent="0" algn="l" rtl="0">
              <a:spcBef>
                <a:spcPts val="0"/>
              </a:spcBef>
              <a:spcAft>
                <a:spcPts val="0"/>
              </a:spcAft>
              <a:buNone/>
            </a:pPr>
            <a:r>
              <a:rPr lang="en-US" b="1" dirty="0" smtClean="0"/>
              <a:t>Speed</a:t>
            </a:r>
            <a:r>
              <a:rPr lang="en-US" dirty="0" smtClean="0"/>
              <a:t/>
            </a:r>
            <a:br>
              <a:rPr lang="en-US" dirty="0" smtClean="0"/>
            </a:br>
            <a:r>
              <a:rPr lang="en-US" dirty="0" smtClean="0"/>
              <a:t>Git is very </a:t>
            </a:r>
            <a:r>
              <a:rPr lang="en-US" b="1" dirty="0" smtClean="0"/>
              <a:t>fast</a:t>
            </a:r>
            <a:r>
              <a:rPr lang="en-US" dirty="0" smtClean="0"/>
              <a:t>, so it can complete all the tasks in a while. Most of the git operations are done on the local repository, so it provides a </a:t>
            </a:r>
            <a:r>
              <a:rPr lang="en-US" b="1" dirty="0" smtClean="0"/>
              <a:t>huge speed</a:t>
            </a:r>
            <a:r>
              <a:rPr lang="en-US" dirty="0" smtClean="0"/>
              <a:t>. Also, a centralized version control system continually communicates with a server somewhere. </a:t>
            </a:r>
            <a:br>
              <a:rPr lang="en-US" dirty="0" smtClean="0"/>
            </a:br>
            <a:r>
              <a:rPr lang="en-US" dirty="0" smtClean="0"/>
              <a:t>Performance tests conducted by Mozilla showed that it was </a:t>
            </a:r>
            <a:r>
              <a:rPr lang="en-US" b="1" dirty="0" smtClean="0"/>
              <a:t>extremely fast compared to other VCSs</a:t>
            </a:r>
            <a:r>
              <a:rPr lang="en-US" dirty="0" smtClean="0"/>
              <a:t>. Fetching version history from a locally stored repository is much faster than fetching it from the remote server. The </a:t>
            </a:r>
            <a:r>
              <a:rPr lang="en-US" b="1" dirty="0" smtClean="0"/>
              <a:t>core part of Git </a:t>
            </a:r>
            <a:r>
              <a:rPr lang="en-US" dirty="0" smtClean="0"/>
              <a:t>is </a:t>
            </a:r>
            <a:r>
              <a:rPr lang="en-US" b="1" dirty="0" smtClean="0"/>
              <a:t>written in C</a:t>
            </a:r>
            <a:r>
              <a:rPr lang="en-US" dirty="0" smtClean="0"/>
              <a:t>, which </a:t>
            </a:r>
            <a:r>
              <a:rPr lang="en-US" b="1" dirty="0" smtClean="0"/>
              <a:t>ignores</a:t>
            </a:r>
            <a:r>
              <a:rPr lang="en-US" dirty="0" smtClean="0"/>
              <a:t> runtime overheads associated with other high-level languages.</a:t>
            </a:r>
            <a:br>
              <a:rPr lang="en-US" dirty="0" smtClean="0"/>
            </a:br>
            <a:r>
              <a:rPr lang="en-US" dirty="0" smtClean="0"/>
              <a:t>Git was developed to work on the Linux kernel; therefore, it is </a:t>
            </a:r>
            <a:r>
              <a:rPr lang="en-US" b="1" dirty="0" smtClean="0"/>
              <a:t>capable</a:t>
            </a:r>
            <a:r>
              <a:rPr lang="en-US" dirty="0" smtClean="0"/>
              <a:t> enough to </a:t>
            </a:r>
            <a:r>
              <a:rPr lang="en-US" b="1" dirty="0" smtClean="0"/>
              <a:t>handle large</a:t>
            </a:r>
            <a:r>
              <a:rPr lang="en-US" dirty="0" smtClean="0"/>
              <a:t> </a:t>
            </a:r>
            <a:r>
              <a:rPr lang="en-US" b="1" dirty="0" smtClean="0"/>
              <a:t>repositories</a:t>
            </a:r>
            <a:r>
              <a:rPr lang="en-US" dirty="0" smtClean="0"/>
              <a:t> effectively. From the beginning, </a:t>
            </a:r>
            <a:r>
              <a:rPr lang="en-US" b="1" dirty="0" smtClean="0"/>
              <a:t>speed</a:t>
            </a:r>
            <a:r>
              <a:rPr lang="en-US" dirty="0" smtClean="0"/>
              <a:t> and </a:t>
            </a:r>
            <a:r>
              <a:rPr lang="en-US" b="1" dirty="0" smtClean="0"/>
              <a:t>performance</a:t>
            </a:r>
            <a:r>
              <a:rPr lang="en-US" dirty="0" smtClean="0"/>
              <a:t> have been Git's primary goals.</a:t>
            </a:r>
          </a:p>
          <a:p>
            <a:pPr marL="0" lvl="0" indent="0" algn="l" rtl="0">
              <a:spcBef>
                <a:spcPts val="0"/>
              </a:spcBef>
              <a:spcAft>
                <a:spcPts val="0"/>
              </a:spcAft>
              <a:buNone/>
            </a:pPr>
            <a:r>
              <a:rPr lang="en-US" b="1" dirty="0" smtClean="0"/>
              <a:t>Supports non-linear development</a:t>
            </a:r>
            <a:r>
              <a:rPr lang="en-US" dirty="0" smtClean="0"/>
              <a:t/>
            </a:r>
            <a:br>
              <a:rPr lang="en-US" dirty="0" smtClean="0"/>
            </a:br>
            <a:r>
              <a:rPr lang="en-US" dirty="0" smtClean="0"/>
              <a:t>Git supports </a:t>
            </a:r>
            <a:r>
              <a:rPr lang="en-US" b="1" dirty="0" smtClean="0"/>
              <a:t>seamless branching and merging</a:t>
            </a:r>
            <a:r>
              <a:rPr lang="en-US" dirty="0" smtClean="0"/>
              <a:t>, which helps in visualizing and navigating a non-linear development. A branch in Git represents a single commit. We can construct the full branch structure with the help of its parental commit.</a:t>
            </a:r>
          </a:p>
          <a:p>
            <a:pPr marL="0" lvl="0" indent="0" algn="l" rtl="0">
              <a:spcBef>
                <a:spcPts val="0"/>
              </a:spcBef>
              <a:spcAft>
                <a:spcPts val="0"/>
              </a:spcAft>
              <a:buNone/>
            </a:pPr>
            <a:r>
              <a:rPr lang="en-US" b="1" dirty="0" smtClean="0"/>
              <a:t>Branching and Merging</a:t>
            </a:r>
            <a:r>
              <a:rPr lang="en-US" dirty="0" smtClean="0"/>
              <a:t/>
            </a:r>
            <a:br>
              <a:rPr lang="en-US" dirty="0" smtClean="0"/>
            </a:br>
            <a:r>
              <a:rPr lang="en-US" b="1" dirty="0" smtClean="0"/>
              <a:t>Branching and merging</a:t>
            </a:r>
            <a:r>
              <a:rPr lang="en-US" dirty="0" smtClean="0"/>
              <a:t> are the </a:t>
            </a:r>
            <a:r>
              <a:rPr lang="en-US" b="1" dirty="0" smtClean="0"/>
              <a:t>great feature</a:t>
            </a:r>
            <a:r>
              <a:rPr lang="en-US" dirty="0" smtClean="0"/>
              <a:t>s of Git, which makes it different from the other SCM tools. Git allows the </a:t>
            </a:r>
            <a:r>
              <a:rPr lang="en-US" b="1" dirty="0" smtClean="0"/>
              <a:t>creation of multiple branches</a:t>
            </a:r>
            <a:r>
              <a:rPr lang="en-US" dirty="0" smtClean="0"/>
              <a:t> without affecting each other. We can perform tasks like </a:t>
            </a:r>
            <a:r>
              <a:rPr lang="en-US" b="1" dirty="0" smtClean="0"/>
              <a:t>creation</a:t>
            </a:r>
            <a:r>
              <a:rPr lang="en-US" dirty="0" smtClean="0"/>
              <a:t>, </a:t>
            </a:r>
            <a:r>
              <a:rPr lang="en-US" b="1" dirty="0" smtClean="0"/>
              <a:t>deletion</a:t>
            </a:r>
            <a:r>
              <a:rPr lang="en-US" dirty="0" smtClean="0"/>
              <a:t>, and </a:t>
            </a:r>
            <a:r>
              <a:rPr lang="en-US" b="1" dirty="0" smtClean="0"/>
              <a:t>merging</a:t>
            </a:r>
            <a:r>
              <a:rPr lang="en-US" dirty="0" smtClean="0"/>
              <a:t> on branches, and these tasks take a few seconds only. Below are some features that can be achieved by branching: </a:t>
            </a:r>
          </a:p>
          <a:p>
            <a:pPr marL="457200" lvl="1" indent="0" algn="l" rtl="0">
              <a:spcBef>
                <a:spcPts val="0"/>
              </a:spcBef>
              <a:spcAft>
                <a:spcPts val="0"/>
              </a:spcAft>
              <a:buNone/>
            </a:pPr>
            <a:r>
              <a:rPr lang="en-US" dirty="0" smtClean="0"/>
              <a:t>We can </a:t>
            </a:r>
            <a:r>
              <a:rPr lang="en-US" b="1" dirty="0" smtClean="0"/>
              <a:t>create a separate branch</a:t>
            </a:r>
            <a:r>
              <a:rPr lang="en-US" dirty="0" smtClean="0"/>
              <a:t> for a new module of the project, commit and delete it whenever we want.</a:t>
            </a:r>
          </a:p>
          <a:p>
            <a:pPr marL="457200" lvl="1" indent="0" algn="l" rtl="0">
              <a:spcBef>
                <a:spcPts val="0"/>
              </a:spcBef>
              <a:spcAft>
                <a:spcPts val="0"/>
              </a:spcAft>
              <a:buNone/>
            </a:pPr>
            <a:r>
              <a:rPr lang="en-US" dirty="0" smtClean="0"/>
              <a:t>We can have a </a:t>
            </a:r>
            <a:r>
              <a:rPr lang="en-US" b="1" dirty="0" smtClean="0"/>
              <a:t>production branch</a:t>
            </a:r>
            <a:r>
              <a:rPr lang="en-US" dirty="0" smtClean="0"/>
              <a:t>, which always has what goes into production and can be merged for testing in the test branch.</a:t>
            </a:r>
          </a:p>
          <a:p>
            <a:pPr marL="457200" lvl="1" indent="0" algn="l" rtl="0">
              <a:spcBef>
                <a:spcPts val="0"/>
              </a:spcBef>
              <a:spcAft>
                <a:spcPts val="0"/>
              </a:spcAft>
              <a:buNone/>
            </a:pPr>
            <a:r>
              <a:rPr lang="en-US" dirty="0" smtClean="0"/>
              <a:t>We can create a </a:t>
            </a:r>
            <a:r>
              <a:rPr lang="en-US" b="1" dirty="0" smtClean="0"/>
              <a:t>demo branch</a:t>
            </a:r>
            <a:r>
              <a:rPr lang="en-US" dirty="0" smtClean="0"/>
              <a:t> for the experiment and check if it is working. We can also remove it if needed.</a:t>
            </a:r>
          </a:p>
          <a:p>
            <a:pPr marL="457200" lvl="1" indent="0" algn="l" rtl="0">
              <a:spcBef>
                <a:spcPts val="0"/>
              </a:spcBef>
              <a:spcAft>
                <a:spcPts val="0"/>
              </a:spcAft>
              <a:buNone/>
            </a:pPr>
            <a:r>
              <a:rPr lang="en-US" dirty="0" smtClean="0"/>
              <a:t>The core benefit of branching is if we want to push something to a remote repository, we do not have to push all of our branches. We can select a few of our branches, or all of them together.</a:t>
            </a:r>
          </a:p>
          <a:p>
            <a:pPr marL="0" lvl="0" indent="0" algn="l" rtl="0">
              <a:spcBef>
                <a:spcPts val="0"/>
              </a:spcBef>
              <a:spcAft>
                <a:spcPts val="0"/>
              </a:spcAft>
              <a:buNone/>
            </a:pPr>
            <a:r>
              <a:rPr lang="en-US" b="1" dirty="0" smtClean="0"/>
              <a:t>Data Assurance</a:t>
            </a:r>
            <a:r>
              <a:rPr lang="en-US" dirty="0" smtClean="0"/>
              <a:t/>
            </a:r>
            <a:br>
              <a:rPr lang="en-US" dirty="0" smtClean="0"/>
            </a:br>
            <a:r>
              <a:rPr lang="en-US" dirty="0" smtClean="0"/>
              <a:t>The Git data model ensures the </a:t>
            </a:r>
            <a:r>
              <a:rPr lang="en-US" b="1" dirty="0" smtClean="0"/>
              <a:t>cryptographic integrity</a:t>
            </a:r>
            <a:r>
              <a:rPr lang="en-US" dirty="0" smtClean="0"/>
              <a:t> of every unit of our project. It provides a </a:t>
            </a:r>
            <a:r>
              <a:rPr lang="en-US" b="1" dirty="0" smtClean="0"/>
              <a:t>unique commit ID</a:t>
            </a:r>
            <a:r>
              <a:rPr lang="en-US" dirty="0" smtClean="0"/>
              <a:t> to every commit through a </a:t>
            </a:r>
            <a:r>
              <a:rPr lang="en-US" b="1" dirty="0" smtClean="0"/>
              <a:t>SHA algorithm</a:t>
            </a:r>
            <a:r>
              <a:rPr lang="en-US" dirty="0" smtClean="0"/>
              <a:t>. We can </a:t>
            </a:r>
            <a:r>
              <a:rPr lang="en-US" b="1" dirty="0" smtClean="0"/>
              <a:t>retrieve</a:t>
            </a:r>
            <a:r>
              <a:rPr lang="en-US" dirty="0" smtClean="0"/>
              <a:t> and </a:t>
            </a:r>
            <a:r>
              <a:rPr lang="en-US" b="1" dirty="0" smtClean="0"/>
              <a:t>update</a:t>
            </a:r>
            <a:r>
              <a:rPr lang="en-US" dirty="0" smtClean="0"/>
              <a:t> the commit by commit ID. Most of the centralized version control systems do not provide such integrity by default.</a:t>
            </a:r>
          </a:p>
          <a:p>
            <a:pPr marL="0" lvl="0" indent="0" algn="l" rtl="0">
              <a:spcBef>
                <a:spcPts val="0"/>
              </a:spcBef>
              <a:spcAft>
                <a:spcPts val="0"/>
              </a:spcAft>
              <a:buNone/>
            </a:pPr>
            <a:r>
              <a:rPr lang="en-US" b="1" dirty="0" smtClean="0"/>
              <a:t>Staging Area</a:t>
            </a:r>
            <a:r>
              <a:rPr lang="en-US" dirty="0" smtClean="0"/>
              <a:t/>
            </a:r>
            <a:br>
              <a:rPr lang="en-US" dirty="0" smtClean="0"/>
            </a:br>
            <a:r>
              <a:rPr lang="en-US" dirty="0" smtClean="0"/>
              <a:t>The </a:t>
            </a:r>
            <a:r>
              <a:rPr lang="en-US" b="1" dirty="0" smtClean="0"/>
              <a:t>Staging area</a:t>
            </a:r>
            <a:r>
              <a:rPr lang="en-US" dirty="0" smtClean="0"/>
              <a:t> is also a </a:t>
            </a:r>
            <a:r>
              <a:rPr lang="en-US" b="1" dirty="0" smtClean="0"/>
              <a:t>unique functionality</a:t>
            </a:r>
            <a:r>
              <a:rPr lang="en-US" dirty="0" smtClean="0"/>
              <a:t> of Git. It can be considered as a </a:t>
            </a:r>
            <a:r>
              <a:rPr lang="en-US" b="1" dirty="0" smtClean="0"/>
              <a:t>preview of our next commit</a:t>
            </a:r>
            <a:r>
              <a:rPr lang="en-US" dirty="0" smtClean="0"/>
              <a:t>, moreover, an </a:t>
            </a:r>
            <a:r>
              <a:rPr lang="en-US" b="1" dirty="0" smtClean="0"/>
              <a:t>intermediate area</a:t>
            </a:r>
            <a:r>
              <a:rPr lang="en-US" dirty="0" smtClean="0"/>
              <a:t> where commits can be formatted and reviewed before completion. When you make a commit, Git takes changes that are in the staging area and make them as a new commit. We are allowed to add and remove changes from the staging area. The staging area can be considered as a place where Git stores the changes.</a:t>
            </a:r>
            <a:br>
              <a:rPr lang="en-US" dirty="0" smtClean="0"/>
            </a:br>
            <a:r>
              <a:rPr lang="en-US" dirty="0" smtClean="0"/>
              <a:t>Although, Git doesn't have a dedicated staging directory where it can store some objects representing file changes (blobs). Instead of this, it uses a file called index.</a:t>
            </a:r>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3774402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EB7EE2-04A2-4FB2-9625-C9C73AC4D32F}" type="slidenum">
              <a:rPr lang="en-US" altLang="en-US" smtClean="0"/>
              <a:pPr/>
              <a:t>11</a:t>
            </a:fld>
            <a:endParaRPr lang="en-US" altLang="en-US" dirty="0"/>
          </a:p>
        </p:txBody>
      </p:sp>
    </p:spTree>
    <p:extLst>
      <p:ext uri="{BB962C8B-B14F-4D97-AF65-F5344CB8AC3E}">
        <p14:creationId xmlns:p14="http://schemas.microsoft.com/office/powerpoint/2010/main" val="2834475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30</a:t>
            </a:fld>
            <a:endParaRPr lang="en-US" altLang="en-US" dirty="0"/>
          </a:p>
        </p:txBody>
      </p:sp>
    </p:spTree>
    <p:extLst>
      <p:ext uri="{BB962C8B-B14F-4D97-AF65-F5344CB8AC3E}">
        <p14:creationId xmlns:p14="http://schemas.microsoft.com/office/powerpoint/2010/main" val="2606855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31</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pic>
        <p:nvPicPr>
          <p:cNvPr id="3" name="Picture 2">
            <a:extLst>
              <a:ext uri="{FF2B5EF4-FFF2-40B4-BE49-F238E27FC236}">
                <a16:creationId xmlns:a16="http://schemas.microsoft.com/office/drawing/2014/main" id="{D685578F-CE23-4B1E-8B29-2B29EC47FA2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3527592" cy="685800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2" name="Title 1">
            <a:extLst>
              <a:ext uri="{FF2B5EF4-FFF2-40B4-BE49-F238E27FC236}">
                <a16:creationId xmlns:a16="http://schemas.microsoft.com/office/drawing/2014/main" id="{AF513624-9AD4-4B61-B3D1-7B21213507C0}"/>
              </a:ext>
            </a:extLst>
          </p:cNvPr>
          <p:cNvSpPr>
            <a:spLocks noGrp="1"/>
          </p:cNvSpPr>
          <p:nvPr>
            <p:ph type="title"/>
          </p:nvPr>
        </p:nvSpPr>
        <p:spPr>
          <a:xfrm>
            <a:off x="762000" y="715964"/>
            <a:ext cx="10591800" cy="646332"/>
          </a:xfrm>
        </p:spPr>
        <p:txBody>
          <a:bodyPr>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42291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indent="-228600">
              <a:spcBef>
                <a:spcPts val="1000"/>
              </a:spcBef>
              <a:tabLst/>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dirty="0"/>
              <a:t>Click icon to add picture</a:t>
            </a:r>
          </a:p>
        </p:txBody>
      </p:sp>
      <p:pic>
        <p:nvPicPr>
          <p:cNvPr id="2" name="Picture 1">
            <a:extLst>
              <a:ext uri="{FF2B5EF4-FFF2-40B4-BE49-F238E27FC236}">
                <a16:creationId xmlns:a16="http://schemas.microsoft.com/office/drawing/2014/main" id="{1C19AE8D-05DC-434E-8BAB-DB7EE74623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3" name="Title 2">
            <a:extLst>
              <a:ext uri="{FF2B5EF4-FFF2-40B4-BE49-F238E27FC236}">
                <a16:creationId xmlns:a16="http://schemas.microsoft.com/office/drawing/2014/main" id="{33CCC0B9-F174-4BEA-B4A2-17F39F974373}"/>
              </a:ext>
            </a:extLst>
          </p:cNvPr>
          <p:cNvSpPr>
            <a:spLocks noGrp="1"/>
          </p:cNvSpPr>
          <p:nvPr>
            <p:ph type="title"/>
          </p:nvPr>
        </p:nvSpPr>
        <p:spPr>
          <a:xfrm>
            <a:off x="762000" y="715962"/>
            <a:ext cx="5334000" cy="1189038"/>
          </a:xfrm>
        </p:spPr>
        <p:txBody>
          <a:bodyPr anchor="t">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a:spcBef>
                <a:spcPts val="1000"/>
              </a:spcBef>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lstStyle>
            <a:lvl1pPr>
              <a:buNone/>
              <a:defRPr/>
            </a:lvl1pPr>
          </a:lstStyle>
          <a:p>
            <a:r>
              <a:rPr lang="en-US" dirty="0"/>
              <a:t>Click icon to add picture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lstStyle>
            <a:lvl1pPr>
              <a:buNone/>
              <a:defRPr/>
            </a:lvl1pPr>
          </a:lstStyle>
          <a:p>
            <a:r>
              <a:rPr lang="en-US" dirty="0"/>
              <a:t>Click icon to add picture</a:t>
            </a:r>
          </a:p>
        </p:txBody>
      </p:sp>
      <p:pic>
        <p:nvPicPr>
          <p:cNvPr id="2" name="Picture 1">
            <a:extLst>
              <a:ext uri="{FF2B5EF4-FFF2-40B4-BE49-F238E27FC236}">
                <a16:creationId xmlns:a16="http://schemas.microsoft.com/office/drawing/2014/main" id="{15BEAC93-2E5F-4D18-864F-810515C3602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10" name="Title 2">
            <a:extLst>
              <a:ext uri="{FF2B5EF4-FFF2-40B4-BE49-F238E27FC236}">
                <a16:creationId xmlns:a16="http://schemas.microsoft.com/office/drawing/2014/main" id="{3F45076F-4240-4B40-8CE4-637DD751A68B}"/>
              </a:ext>
            </a:extLst>
          </p:cNvPr>
          <p:cNvSpPr>
            <a:spLocks noGrp="1"/>
          </p:cNvSpPr>
          <p:nvPr>
            <p:ph type="title"/>
          </p:nvPr>
        </p:nvSpPr>
        <p:spPr>
          <a:xfrm>
            <a:off x="762000" y="715963"/>
            <a:ext cx="5334000" cy="1189038"/>
          </a:xfrm>
        </p:spPr>
        <p:txBody>
          <a:bodyPr anchor="t">
            <a:norm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490D68-B82F-49A4-A08B-9A8AF3A6F17D}"/>
              </a:ext>
              <a:ext uri="{C183D7F6-B498-43B3-948B-1728B52AA6E4}">
                <adec:decorative xmlns:adec="http://schemas.microsoft.com/office/drawing/2017/decorative" xmlns="" val="1"/>
              </a:ext>
            </a:extLst>
          </p:cNvPr>
          <p:cNvPicPr>
            <a:picLocks noChangeAspect="1"/>
          </p:cNvPicPr>
          <p:nvPr userDrawn="1"/>
        </p:nvPicPr>
        <p:blipFill>
          <a:blip r:embed="rId2"/>
          <a:srcRect/>
          <a:stretch/>
        </p:blipFill>
        <p:spPr>
          <a:xfrm>
            <a:off x="7721600" y="0"/>
            <a:ext cx="4470400" cy="685800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2000" b="1">
                <a:solidFill>
                  <a:schemeClr val="bg2"/>
                </a:solidFill>
              </a:defRPr>
            </a:lvl1pPr>
            <a:lvl2pPr marL="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3" name="Picture 2">
            <a:extLst>
              <a:ext uri="{FF2B5EF4-FFF2-40B4-BE49-F238E27FC236}">
                <a16:creationId xmlns:a16="http://schemas.microsoft.com/office/drawing/2014/main" id="{C807187F-739A-422C-9E4F-F94E6DE092E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7721600" y="0"/>
            <a:ext cx="4470400" cy="6858000"/>
          </a:xfrm>
          <a:prstGeom prst="rect">
            <a:avLst/>
          </a:prstGeom>
        </p:spPr>
      </p:pic>
      <p:sp>
        <p:nvSpPr>
          <p:cNvPr id="2" name="Title 1">
            <a:extLst>
              <a:ext uri="{FF2B5EF4-FFF2-40B4-BE49-F238E27FC236}">
                <a16:creationId xmlns:a16="http://schemas.microsoft.com/office/drawing/2014/main" id="{6EF87E8F-5716-4A71-B64F-EC5A742B45D2}"/>
              </a:ext>
            </a:extLst>
          </p:cNvPr>
          <p:cNvSpPr>
            <a:spLocks noGrp="1"/>
          </p:cNvSpPr>
          <p:nvPr>
            <p:ph type="title"/>
          </p:nvPr>
        </p:nvSpPr>
        <p:spPr>
          <a:xfrm>
            <a:off x="762000" y="715961"/>
            <a:ext cx="6477000" cy="1189038"/>
          </a:xfrm>
        </p:spPr>
        <p:txBody>
          <a:bodyPr anchor="t">
            <a:noAutofit/>
          </a:bodyPr>
          <a:lstStyle>
            <a:lvl1pPr>
              <a:spcBef>
                <a:spcPts val="1000"/>
              </a:spcBef>
              <a:defRPr sz="4000" b="1">
                <a:solidFill>
                  <a:schemeClr val="accent2"/>
                </a:solidFill>
              </a:defRPr>
            </a:lvl1pPr>
          </a:lstStyle>
          <a:p>
            <a:r>
              <a:rPr lang="en-US"/>
              <a:t>Click to edit Master title style</a:t>
            </a:r>
            <a:endParaRPr lang="en-US" dirty="0"/>
          </a:p>
        </p:txBody>
      </p:sp>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5199743" y="1905000"/>
            <a:ext cx="6477000" cy="3276600"/>
          </a:xfrm>
        </p:spPr>
        <p:txBody>
          <a:bodyPr/>
          <a:lstStyle>
            <a:lvl1pPr marL="0" indent="0">
              <a:buNone/>
              <a:defRPr sz="2000" b="1">
                <a:solidFill>
                  <a:schemeClr val="bg2"/>
                </a:solidFill>
              </a:defRPr>
            </a:lvl1pPr>
            <a:lvl2pPr marL="228600" indent="-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2" name="Picture 1">
            <a:extLst>
              <a:ext uri="{FF2B5EF4-FFF2-40B4-BE49-F238E27FC236}">
                <a16:creationId xmlns:a16="http://schemas.microsoft.com/office/drawing/2014/main" id="{F683DB48-CF57-4729-916D-E4E70143AC6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6200000">
            <a:off x="-1200150" y="1200150"/>
            <a:ext cx="6858000" cy="4457700"/>
          </a:xfrm>
          <a:prstGeom prst="rect">
            <a:avLst/>
          </a:prstGeom>
        </p:spPr>
      </p:pic>
      <p:sp>
        <p:nvSpPr>
          <p:cNvPr id="3" name="Title 2">
            <a:extLst>
              <a:ext uri="{FF2B5EF4-FFF2-40B4-BE49-F238E27FC236}">
                <a16:creationId xmlns:a16="http://schemas.microsoft.com/office/drawing/2014/main" id="{C7668F4E-0433-49FD-9D92-3B60E9B0AEE6}"/>
              </a:ext>
            </a:extLst>
          </p:cNvPr>
          <p:cNvSpPr>
            <a:spLocks noGrp="1"/>
          </p:cNvSpPr>
          <p:nvPr>
            <p:ph type="title"/>
          </p:nvPr>
        </p:nvSpPr>
        <p:spPr>
          <a:xfrm>
            <a:off x="5199742" y="715961"/>
            <a:ext cx="6477000" cy="1189037"/>
          </a:xfrm>
        </p:spPr>
        <p:txBody>
          <a:bodyPr anchor="t">
            <a:normAutofit/>
          </a:bodyPr>
          <a:lstStyle>
            <a:lvl1pPr>
              <a:spcBef>
                <a:spcPts val="1000"/>
              </a:spcBef>
              <a:defRPr sz="4000" b="1" spc="-50" baseline="0">
                <a:solidFill>
                  <a:schemeClr val="accent4"/>
                </a:solidFill>
              </a:defRPr>
            </a:lvl1pPr>
          </a:lstStyle>
          <a:p>
            <a:r>
              <a:rPr lang="en-US"/>
              <a:t>Click to edit Master title style</a:t>
            </a:r>
            <a:endParaRPr lang="en-US" dirty="0"/>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119" name="Freeform 5">
            <a:extLst>
              <a:ext uri="{FF2B5EF4-FFF2-40B4-BE49-F238E27FC236}">
                <a16:creationId xmlns:a16="http://schemas.microsoft.com/office/drawing/2014/main" id="{83D44B3A-DC81-4CDB-80B8-F943DED435E9}"/>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51569B0-9C86-438F-A1AE-05ED60D0F265}"/>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CCD311FE-1421-46A5-92B9-3C8A6A7F5E8C}"/>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2B789E47-10B7-479F-B3E4-97A211C54085}"/>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E771A75F-B91F-4601-B829-BEEA9E2B5912}"/>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12BE88AE-786D-4978-8E31-4015DBC2A4C3}"/>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315D8FE8-C69A-44FB-BD09-7F0E768518E0}"/>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50F99163-4524-4752-96D9-AA617FC04D65}"/>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C777E46D-D756-4BDA-A3B4-2DB1DE6E61D7}"/>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25B709C5-D087-49F1-A8A6-2D75DE33C76B}"/>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519D68D8-74F8-44F1-B73F-42156F9FDC23}"/>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543E355E-5790-4E21-8382-3C55A04CB9DC}"/>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C6494B8B-41CF-4993-B667-E00F064C385F}"/>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C4265E16-2BDF-4C97-8374-E88DBA6F3A72}"/>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066F27C5-C1F6-4034-8DFE-3FD5C1AC0452}"/>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831DC9A-E543-4101-A138-7EFCEC705713}"/>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48394A84-CE37-4002-93F8-44426484CDA8}"/>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B961E482-D999-4A66-AD86-3542D3D18CF4}"/>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B3AB249E-9AC7-4283-9819-84552EE8DA60}"/>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143194C4-B8D5-40E8-AA29-09CCFCCB1AAD}"/>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7D46313C-EB02-4047-89F6-D334E1D6555E}"/>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9D574720-4432-414F-A755-2165DB6A12B1}"/>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60DBF99C-FDEF-4EB8-BEB3-6016CF556C4E}"/>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F9BECBFC-E4BA-40A6-9C5C-2A5A5DF6702C}"/>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083D96D8-F927-4368-82B6-DF0B012BEAB0}"/>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C2459E27-74A6-4C11-B416-60F8ACAF5632}"/>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8740CA-03F5-4DE6-A689-9CF8CD6403FD}"/>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5EB10864-3F2A-490B-9AD9-34D31A126051}"/>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CA75FFEE-499C-4285-A7E5-05E7568C3C07}"/>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8932D4FB-D460-4F89-84DC-C0E9B85A0925}"/>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D74F4718-2831-43DD-B0C3-FFFAF19748B8}"/>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520F6E80-8A84-4DB2-A47F-74399197A10E}"/>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6741FEE2-217E-4F02-A93D-3EC0B83DDFDF}"/>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5AAF5A42-C6C0-4FAC-BE66-8AEB7C834AA4}"/>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4A6B066C-DCAA-422A-9702-95152A0B04CB}"/>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
            <a:extLst>
              <a:ext uri="{FF2B5EF4-FFF2-40B4-BE49-F238E27FC236}">
                <a16:creationId xmlns:a16="http://schemas.microsoft.com/office/drawing/2014/main" id="{C1DD997A-6B6A-49DA-83B4-A6974F09A420}"/>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5">
            <a:extLst>
              <a:ext uri="{FF2B5EF4-FFF2-40B4-BE49-F238E27FC236}">
                <a16:creationId xmlns:a16="http://schemas.microsoft.com/office/drawing/2014/main" id="{17A31390-9BB8-4FE9-8FAB-88549A24175C}"/>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5">
            <a:extLst>
              <a:ext uri="{FF2B5EF4-FFF2-40B4-BE49-F238E27FC236}">
                <a16:creationId xmlns:a16="http://schemas.microsoft.com/office/drawing/2014/main" id="{20FAE2A1-8F27-49B8-8541-3C13B47AD6AC}"/>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5">
            <a:extLst>
              <a:ext uri="{FF2B5EF4-FFF2-40B4-BE49-F238E27FC236}">
                <a16:creationId xmlns:a16="http://schemas.microsoft.com/office/drawing/2014/main" id="{2F19ADC6-9832-4580-9A14-D1B481D11E29}"/>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5">
            <a:extLst>
              <a:ext uri="{FF2B5EF4-FFF2-40B4-BE49-F238E27FC236}">
                <a16:creationId xmlns:a16="http://schemas.microsoft.com/office/drawing/2014/main" id="{C1561070-E604-473F-8E55-B4502DA7BD6D}"/>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5">
            <a:extLst>
              <a:ext uri="{FF2B5EF4-FFF2-40B4-BE49-F238E27FC236}">
                <a16:creationId xmlns:a16="http://schemas.microsoft.com/office/drawing/2014/main" id="{4669F3F3-7F13-41B1-98EA-A04A88CE469C}"/>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5">
            <a:extLst>
              <a:ext uri="{FF2B5EF4-FFF2-40B4-BE49-F238E27FC236}">
                <a16:creationId xmlns:a16="http://schemas.microsoft.com/office/drawing/2014/main" id="{42BD7F25-AB3C-4D00-977B-E773BA10807B}"/>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5">
            <a:extLst>
              <a:ext uri="{FF2B5EF4-FFF2-40B4-BE49-F238E27FC236}">
                <a16:creationId xmlns:a16="http://schemas.microsoft.com/office/drawing/2014/main" id="{7B466185-3DA7-4D33-85BF-EAAB41254563}"/>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5">
            <a:extLst>
              <a:ext uri="{FF2B5EF4-FFF2-40B4-BE49-F238E27FC236}">
                <a16:creationId xmlns:a16="http://schemas.microsoft.com/office/drawing/2014/main" id="{067FBB6E-9FD4-4A30-8C7C-B36C4AA32A09}"/>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5">
            <a:extLst>
              <a:ext uri="{FF2B5EF4-FFF2-40B4-BE49-F238E27FC236}">
                <a16:creationId xmlns:a16="http://schemas.microsoft.com/office/drawing/2014/main" id="{0D0C4E3C-A37B-4027-B20D-46357FB3665E}"/>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5">
            <a:extLst>
              <a:ext uri="{FF2B5EF4-FFF2-40B4-BE49-F238E27FC236}">
                <a16:creationId xmlns:a16="http://schemas.microsoft.com/office/drawing/2014/main" id="{0FD2391E-D304-4294-8A05-6EC9E58FC417}"/>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5">
            <a:extLst>
              <a:ext uri="{FF2B5EF4-FFF2-40B4-BE49-F238E27FC236}">
                <a16:creationId xmlns:a16="http://schemas.microsoft.com/office/drawing/2014/main" id="{079D2452-BC77-4742-AB7B-30508A68E3CA}"/>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5">
            <a:extLst>
              <a:ext uri="{FF2B5EF4-FFF2-40B4-BE49-F238E27FC236}">
                <a16:creationId xmlns:a16="http://schemas.microsoft.com/office/drawing/2014/main" id="{7BCEC5E2-D648-46C8-8C64-94FDDCE7685B}"/>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5">
            <a:extLst>
              <a:ext uri="{FF2B5EF4-FFF2-40B4-BE49-F238E27FC236}">
                <a16:creationId xmlns:a16="http://schemas.microsoft.com/office/drawing/2014/main" id="{6E6770F7-8B3D-46A2-BB80-73A1D63F34D1}"/>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5">
            <a:extLst>
              <a:ext uri="{FF2B5EF4-FFF2-40B4-BE49-F238E27FC236}">
                <a16:creationId xmlns:a16="http://schemas.microsoft.com/office/drawing/2014/main" id="{DA305386-2CA9-4CB1-B6C1-3B6D7F722A4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5">
            <a:extLst>
              <a:ext uri="{FF2B5EF4-FFF2-40B4-BE49-F238E27FC236}">
                <a16:creationId xmlns:a16="http://schemas.microsoft.com/office/drawing/2014/main" id="{7F1BBA34-10D4-44F3-AE4C-203CE5E635E3}"/>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5">
            <a:extLst>
              <a:ext uri="{FF2B5EF4-FFF2-40B4-BE49-F238E27FC236}">
                <a16:creationId xmlns:a16="http://schemas.microsoft.com/office/drawing/2014/main" id="{3E3BBB0A-F44B-4418-9AB5-90C76F47B65C}"/>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5">
            <a:extLst>
              <a:ext uri="{FF2B5EF4-FFF2-40B4-BE49-F238E27FC236}">
                <a16:creationId xmlns:a16="http://schemas.microsoft.com/office/drawing/2014/main" id="{786EAD10-8FDE-4463-AB44-FA22D4E08EB6}"/>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5">
            <a:extLst>
              <a:ext uri="{FF2B5EF4-FFF2-40B4-BE49-F238E27FC236}">
                <a16:creationId xmlns:a16="http://schemas.microsoft.com/office/drawing/2014/main" id="{F7762CAA-ACEF-45F9-9F8B-D4F10B020BC3}"/>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5">
            <a:extLst>
              <a:ext uri="{FF2B5EF4-FFF2-40B4-BE49-F238E27FC236}">
                <a16:creationId xmlns:a16="http://schemas.microsoft.com/office/drawing/2014/main" id="{386FE2DA-52B1-4946-89A1-7E807D6B8820}"/>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5">
            <a:extLst>
              <a:ext uri="{FF2B5EF4-FFF2-40B4-BE49-F238E27FC236}">
                <a16:creationId xmlns:a16="http://schemas.microsoft.com/office/drawing/2014/main" id="{630CDC40-690A-4572-8E6C-F852F589C734}"/>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5">
            <a:extLst>
              <a:ext uri="{FF2B5EF4-FFF2-40B4-BE49-F238E27FC236}">
                <a16:creationId xmlns:a16="http://schemas.microsoft.com/office/drawing/2014/main" id="{0CBE04A5-557D-4ED8-9367-4965DF872CB7}"/>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5">
            <a:extLst>
              <a:ext uri="{FF2B5EF4-FFF2-40B4-BE49-F238E27FC236}">
                <a16:creationId xmlns:a16="http://schemas.microsoft.com/office/drawing/2014/main" id="{18C1D1A8-8F8A-49D6-AD02-B410DE26F0BE}"/>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5">
            <a:extLst>
              <a:ext uri="{FF2B5EF4-FFF2-40B4-BE49-F238E27FC236}">
                <a16:creationId xmlns:a16="http://schemas.microsoft.com/office/drawing/2014/main" id="{0919F9FD-AAF0-47C3-BF09-F46DC2147B65}"/>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5">
            <a:extLst>
              <a:ext uri="{FF2B5EF4-FFF2-40B4-BE49-F238E27FC236}">
                <a16:creationId xmlns:a16="http://schemas.microsoft.com/office/drawing/2014/main" id="{37375F0B-BC73-4249-8F6A-670E30ED9D64}"/>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5">
            <a:extLst>
              <a:ext uri="{FF2B5EF4-FFF2-40B4-BE49-F238E27FC236}">
                <a16:creationId xmlns:a16="http://schemas.microsoft.com/office/drawing/2014/main" id="{21E5C0A4-FAA3-4924-9412-BBA867E80D39}"/>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5">
            <a:extLst>
              <a:ext uri="{FF2B5EF4-FFF2-40B4-BE49-F238E27FC236}">
                <a16:creationId xmlns:a16="http://schemas.microsoft.com/office/drawing/2014/main" id="{DA9355A1-AFF3-49B5-8161-79FD9B4B2D1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Freeform 5">
            <a:extLst>
              <a:ext uri="{FF2B5EF4-FFF2-40B4-BE49-F238E27FC236}">
                <a16:creationId xmlns:a16="http://schemas.microsoft.com/office/drawing/2014/main" id="{2DC4114B-0609-4C4D-B543-47A78CCD924E}"/>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Freeform 5">
            <a:extLst>
              <a:ext uri="{FF2B5EF4-FFF2-40B4-BE49-F238E27FC236}">
                <a16:creationId xmlns:a16="http://schemas.microsoft.com/office/drawing/2014/main" id="{F4991A45-6BE7-41F5-A26B-FEDE1476FA01}"/>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 name="Freeform 5">
            <a:extLst>
              <a:ext uri="{FF2B5EF4-FFF2-40B4-BE49-F238E27FC236}">
                <a16:creationId xmlns:a16="http://schemas.microsoft.com/office/drawing/2014/main" id="{1E524AC6-1148-4420-9876-811DD3A6CFA3}"/>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5">
            <a:extLst>
              <a:ext uri="{FF2B5EF4-FFF2-40B4-BE49-F238E27FC236}">
                <a16:creationId xmlns:a16="http://schemas.microsoft.com/office/drawing/2014/main" id="{3FB0D408-43F7-461D-BFDF-08A3F869B01B}"/>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5">
            <a:extLst>
              <a:ext uri="{FF2B5EF4-FFF2-40B4-BE49-F238E27FC236}">
                <a16:creationId xmlns:a16="http://schemas.microsoft.com/office/drawing/2014/main" id="{3BFEC4BA-AD08-41E5-B485-5D76779BD22C}"/>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5">
            <a:extLst>
              <a:ext uri="{FF2B5EF4-FFF2-40B4-BE49-F238E27FC236}">
                <a16:creationId xmlns:a16="http://schemas.microsoft.com/office/drawing/2014/main" id="{DCADCEEA-F24D-44AB-922F-8772E0343F65}"/>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5">
            <a:extLst>
              <a:ext uri="{FF2B5EF4-FFF2-40B4-BE49-F238E27FC236}">
                <a16:creationId xmlns:a16="http://schemas.microsoft.com/office/drawing/2014/main" id="{A787DE99-F548-4F27-BD73-008223ADC626}"/>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5">
            <a:extLst>
              <a:ext uri="{FF2B5EF4-FFF2-40B4-BE49-F238E27FC236}">
                <a16:creationId xmlns:a16="http://schemas.microsoft.com/office/drawing/2014/main" id="{7684DD24-7DDA-4D86-9D3A-4AF92794D2AB}"/>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5">
            <a:extLst>
              <a:ext uri="{FF2B5EF4-FFF2-40B4-BE49-F238E27FC236}">
                <a16:creationId xmlns:a16="http://schemas.microsoft.com/office/drawing/2014/main" id="{1B9B85DC-2B9F-4D61-8259-DFBAE7153C86}"/>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5">
            <a:extLst>
              <a:ext uri="{FF2B5EF4-FFF2-40B4-BE49-F238E27FC236}">
                <a16:creationId xmlns:a16="http://schemas.microsoft.com/office/drawing/2014/main" id="{A3C2DDF8-77DE-44E7-82EB-BD2B109B8FDF}"/>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FA74D4D0-7595-4C86-991E-ACC5FA41CC6C}"/>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23157884-97DA-4B49-BAA8-4F244EF86883}"/>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5">
            <a:extLst>
              <a:ext uri="{FF2B5EF4-FFF2-40B4-BE49-F238E27FC236}">
                <a16:creationId xmlns:a16="http://schemas.microsoft.com/office/drawing/2014/main" id="{07CDB3B0-5CB6-43DA-A0C1-5990C23AB10D}"/>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5">
            <a:extLst>
              <a:ext uri="{FF2B5EF4-FFF2-40B4-BE49-F238E27FC236}">
                <a16:creationId xmlns:a16="http://schemas.microsoft.com/office/drawing/2014/main" id="{A932886D-EB20-4026-9D6E-687F61B1AA23}"/>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5">
            <a:extLst>
              <a:ext uri="{FF2B5EF4-FFF2-40B4-BE49-F238E27FC236}">
                <a16:creationId xmlns:a16="http://schemas.microsoft.com/office/drawing/2014/main" id="{3E812D95-DE21-4AE5-8F40-2DB182F3DEB9}"/>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5">
            <a:extLst>
              <a:ext uri="{FF2B5EF4-FFF2-40B4-BE49-F238E27FC236}">
                <a16:creationId xmlns:a16="http://schemas.microsoft.com/office/drawing/2014/main" id="{210B2D4F-6E86-4287-8EA1-EA3A728A112A}"/>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5">
            <a:extLst>
              <a:ext uri="{FF2B5EF4-FFF2-40B4-BE49-F238E27FC236}">
                <a16:creationId xmlns:a16="http://schemas.microsoft.com/office/drawing/2014/main" id="{1E976474-73A7-4C5B-9BBB-2F877FE899E6}"/>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5">
            <a:extLst>
              <a:ext uri="{FF2B5EF4-FFF2-40B4-BE49-F238E27FC236}">
                <a16:creationId xmlns:a16="http://schemas.microsoft.com/office/drawing/2014/main" id="{465A6564-AC40-4493-A583-1FFB6C3E9DD9}"/>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5">
            <a:extLst>
              <a:ext uri="{FF2B5EF4-FFF2-40B4-BE49-F238E27FC236}">
                <a16:creationId xmlns:a16="http://schemas.microsoft.com/office/drawing/2014/main" id="{6954C064-7CB0-4288-BE96-E91AC7F876F2}"/>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5">
            <a:extLst>
              <a:ext uri="{FF2B5EF4-FFF2-40B4-BE49-F238E27FC236}">
                <a16:creationId xmlns:a16="http://schemas.microsoft.com/office/drawing/2014/main" id="{90BB86D8-7370-4CF9-8DCC-597757CFC2FB}"/>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5">
            <a:extLst>
              <a:ext uri="{FF2B5EF4-FFF2-40B4-BE49-F238E27FC236}">
                <a16:creationId xmlns:a16="http://schemas.microsoft.com/office/drawing/2014/main" id="{D8B61089-5F8D-4533-AFA2-5E4CFABC7955}"/>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5">
            <a:extLst>
              <a:ext uri="{FF2B5EF4-FFF2-40B4-BE49-F238E27FC236}">
                <a16:creationId xmlns:a16="http://schemas.microsoft.com/office/drawing/2014/main" id="{C3DAA582-A4E2-4D0D-9142-F0A4E91DF0FF}"/>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5">
            <a:extLst>
              <a:ext uri="{FF2B5EF4-FFF2-40B4-BE49-F238E27FC236}">
                <a16:creationId xmlns:a16="http://schemas.microsoft.com/office/drawing/2014/main" id="{0330153D-7AC7-4FEE-B014-E16DDA9F990D}"/>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5">
            <a:extLst>
              <a:ext uri="{FF2B5EF4-FFF2-40B4-BE49-F238E27FC236}">
                <a16:creationId xmlns:a16="http://schemas.microsoft.com/office/drawing/2014/main" id="{9FE05360-0BAD-4CD0-912B-2EFB0A93B25F}"/>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5">
            <a:extLst>
              <a:ext uri="{FF2B5EF4-FFF2-40B4-BE49-F238E27FC236}">
                <a16:creationId xmlns:a16="http://schemas.microsoft.com/office/drawing/2014/main" id="{2BB69768-4BF4-4369-941D-7F83EA731EC1}"/>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5">
            <a:extLst>
              <a:ext uri="{FF2B5EF4-FFF2-40B4-BE49-F238E27FC236}">
                <a16:creationId xmlns:a16="http://schemas.microsoft.com/office/drawing/2014/main" id="{51F585F2-FB0F-4846-9CD2-11F7FF96FD97}"/>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5">
            <a:extLst>
              <a:ext uri="{FF2B5EF4-FFF2-40B4-BE49-F238E27FC236}">
                <a16:creationId xmlns:a16="http://schemas.microsoft.com/office/drawing/2014/main" id="{CBE3430D-F606-4308-B49E-D9AAD7125090}"/>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5">
            <a:extLst>
              <a:ext uri="{FF2B5EF4-FFF2-40B4-BE49-F238E27FC236}">
                <a16:creationId xmlns:a16="http://schemas.microsoft.com/office/drawing/2014/main" id="{DBCBDCF3-6847-4191-A872-E8389FEBE08D}"/>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F7B483D-EB1A-45B5-B1AD-0EAE7F64763C}"/>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B3466B6D-9C19-4F9A-8173-BC98E52B1023}"/>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9C4E25A9-A7F7-4238-B98D-A72344849620}"/>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582162BB-6F36-41B5-B5AD-B7FD4177E530}"/>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652516D9-F1FA-4063-ADA2-9B081A2D5A2E}"/>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1C6A6B49-4641-48E9-8819-769AAE00B198}"/>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B1530B27-CB32-4FD6-ADCD-696B9A77D606}"/>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BAFEEEB6-FF84-414F-A371-D3F809A1C86D}"/>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0F8F801F-06E9-4E1C-A137-226729983354}"/>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3062C679-537B-4565-B111-60C31A15ACF4}"/>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887EEB3A-4213-464A-87A3-D2DAF47421F5}"/>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ADC86261-F90C-45E0-A168-7581A8C02C38}"/>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504DD272-AA18-4EE6-AA29-9F6F74F23909}"/>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8BCD198C-85D1-4065-9D67-82D3B38E1C37}"/>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900C489-4586-4F04-BD13-FF483556032E}"/>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FFF75EF5-F4A4-47DF-B2E8-27AF735DAE67}"/>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0C8AD0A5-DBDC-4519-871E-FE913951AE59}"/>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5417658F-66B2-4FE7-A854-CC3AE0F7EB74}"/>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A81C42B8-9501-457C-9DBC-BA397001DE6B}"/>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1E20BB75-9E81-42DF-B4BF-5B6987919CEC}"/>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D01EE500-D7A1-4352-BAD2-B850ACC4BC6A}"/>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1587723F-EB9C-433F-ACA5-343CDE53B4C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3B89FD7D-E9C3-4C00-9808-59AAFB03163F}"/>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6E04DD36-8E16-472A-941F-022D2E9A88A8}"/>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12E1B3B0-875B-4233-B21E-CFCC3D054FB2}"/>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FA6ADA-AE04-43D9-AEBA-6D4B6101D19D}"/>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EF5B0E26-2791-4B14-B592-172C2FAC6FE5}"/>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7CDA8C23-F3D0-475C-8B0B-D2483AECFAB8}"/>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A6895141-163A-4201-B333-6467D533F440}"/>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96857859-9A05-4D31-8334-CDC677051A05}"/>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EBBC59FD-BB44-465C-9882-47450B890D91}"/>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B55E93B0-6435-4CBB-9B59-5C2C61984C86}"/>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CB08B145-8F37-4A8A-A4CE-4438007E168A}"/>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3B0D020A-90FC-400F-B7B5-63FC994068E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Insert Text Here</a:t>
            </a:r>
          </a:p>
        </p:txBody>
      </p:sp>
      <p:pic>
        <p:nvPicPr>
          <p:cNvPr id="3" name="Picture 2">
            <a:extLst>
              <a:ext uri="{FF2B5EF4-FFF2-40B4-BE49-F238E27FC236}">
                <a16:creationId xmlns:a16="http://schemas.microsoft.com/office/drawing/2014/main" id="{9C8B4846-4E60-4E5B-9695-28F923D1D76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tx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91440" tIns="0" rIns="9144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bg2"/>
                </a:solidFill>
                <a:latin typeface="+mn-lt"/>
                <a:ea typeface="+mn-ea"/>
                <a:cs typeface="+mn-cs"/>
              </a:defRPr>
            </a:lvl1pPr>
          </a:lstStyle>
          <a:p>
            <a:pPr lvl="0"/>
            <a:r>
              <a:rPr lang="en-US"/>
              <a:t>Insert content here</a:t>
            </a:r>
          </a:p>
        </p:txBody>
      </p:sp>
      <p:pic>
        <p:nvPicPr>
          <p:cNvPr id="3" name="Picture 2">
            <a:extLst>
              <a:ext uri="{FF2B5EF4-FFF2-40B4-BE49-F238E27FC236}">
                <a16:creationId xmlns:a16="http://schemas.microsoft.com/office/drawing/2014/main" id="{8D8AAE41-A985-425A-934D-615BBE36028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1/22/2024</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703" r:id="rId7"/>
    <p:sldLayoutId id="2147483690" r:id="rId8"/>
    <p:sldLayoutId id="2147483704" r:id="rId9"/>
    <p:sldLayoutId id="2147483691"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scm.com/"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yashkumar0042/python/blob/master/git/labs/lab0.md"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yashkumar0042/python/blob/master/git/labs/lab1.md"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4373880" y="2311400"/>
            <a:ext cx="7528560" cy="2235200"/>
          </a:xfrm>
        </p:spPr>
        <p:txBody>
          <a:bodyPr anchor="ctr">
            <a:noAutofit/>
          </a:bodyPr>
          <a:lstStyle/>
          <a:p>
            <a:pPr eaLnBrk="1" hangingPunct="1"/>
            <a:r>
              <a:rPr lang="en-US" altLang="en-US" b="1" dirty="0">
                <a:solidFill>
                  <a:srgbClr val="01C2D1"/>
                </a:solidFill>
              </a:rPr>
              <a:t>Git Overview</a:t>
            </a:r>
            <a:br>
              <a:rPr lang="en-US" altLang="en-US" b="1" dirty="0">
                <a:solidFill>
                  <a:srgbClr val="01C2D1"/>
                </a:solidFill>
              </a:rPr>
            </a:br>
            <a:r>
              <a:rPr lang="en-US" altLang="en-US" b="1" dirty="0">
                <a:solidFill>
                  <a:srgbClr val="01C2D1"/>
                </a:solidFill>
              </a:rPr>
              <a:t/>
            </a:r>
            <a:br>
              <a:rPr lang="en-US" altLang="en-US" b="1" dirty="0">
                <a:solidFill>
                  <a:srgbClr val="01C2D1"/>
                </a:solidFill>
              </a:rPr>
            </a:br>
            <a:r>
              <a:rPr lang="en-US" altLang="en-US" b="1" dirty="0">
                <a:solidFill>
                  <a:srgbClr val="01C2D1"/>
                </a:solidFill>
              </a:rPr>
              <a:t/>
            </a:r>
            <a:br>
              <a:rPr lang="en-US" altLang="en-US" b="1" dirty="0">
                <a:solidFill>
                  <a:srgbClr val="01C2D1"/>
                </a:solidFill>
              </a:rPr>
            </a:br>
            <a:r>
              <a:rPr lang="en-US" altLang="en-US" sz="2400" b="1" dirty="0">
                <a:solidFill>
                  <a:srgbClr val="01C2D1"/>
                </a:solidFill>
              </a:rPr>
              <a:t>yash</a:t>
            </a:r>
            <a:endParaRPr lang="en-US" altLang="en-US" b="1" dirty="0">
              <a:latin typeface="+mn-lt"/>
            </a:endParaRP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r>
              <a:rPr lang="en-IN" dirty="0" smtClean="0">
                <a:solidFill>
                  <a:srgbClr val="1F2328"/>
                </a:solidFill>
                <a:latin typeface="-apple-system"/>
              </a:rPr>
              <a:t>V. </a:t>
            </a:r>
            <a:r>
              <a:rPr lang="en-IN" dirty="0">
                <a:solidFill>
                  <a:srgbClr val="1F2328"/>
                </a:solidFill>
                <a:latin typeface="-apple-system"/>
              </a:rPr>
              <a:t>Installing Git</a:t>
            </a:r>
            <a:br>
              <a:rPr lang="en-IN" dirty="0">
                <a:solidFill>
                  <a:srgbClr val="1F2328"/>
                </a:solidFill>
                <a:latin typeface="-apple-system"/>
              </a:rPr>
            </a:br>
            <a:endParaRPr lang="en-US" dirty="0"/>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p:txBody>
          <a:bodyPr>
            <a:normAutofit/>
          </a:bodyPr>
          <a:lstStyle/>
          <a:p>
            <a:pPr>
              <a:spcBef>
                <a:spcPts val="1800"/>
              </a:spcBef>
              <a:spcAft>
                <a:spcPts val="1200"/>
              </a:spcAft>
            </a:pPr>
            <a:r>
              <a:rPr lang="en-IN" sz="1800" dirty="0">
                <a:solidFill>
                  <a:srgbClr val="1F2328"/>
                </a:solidFill>
                <a:latin typeface="Segoe UI" panose="020B0502040204020203" pitchFamily="34" charset="0"/>
                <a:ea typeface="Times New Roman" panose="02020603050405020304" pitchFamily="18" charset="0"/>
                <a:cs typeface="Mangal (Body CS)"/>
              </a:rPr>
              <a:t>Platforms</a:t>
            </a:r>
            <a:endParaRPr lang="en-IN" sz="1800" dirty="0">
              <a:solidFill>
                <a:srgbClr val="595959"/>
              </a:solidFill>
              <a:latin typeface="Frutiger LT Pro 55 Roman" panose="020B0602020204020204" pitchFamily="34" charset="0"/>
              <a:ea typeface="Calibri" panose="020F0502020204030204" pitchFamily="34" charset="0"/>
              <a:cs typeface="Mangal (Body CS)"/>
            </a:endParaRPr>
          </a:p>
          <a:p>
            <a:pPr marL="342900" lvl="0" indent="-342900">
              <a:buSzPts val="1000"/>
              <a:buFont typeface="Wingdings" panose="05000000000000000000" pitchFamily="2" charset="2"/>
              <a:buChar char="q"/>
              <a:tabLst>
                <a:tab pos="457200" algn="l"/>
              </a:tabLst>
            </a:pPr>
            <a:r>
              <a:rPr lang="en-IN" sz="1800" b="0" dirty="0">
                <a:solidFill>
                  <a:srgbClr val="1F2328"/>
                </a:solidFill>
                <a:latin typeface="Segoe UI" panose="020B0502040204020203" pitchFamily="34" charset="0"/>
                <a:ea typeface="Times New Roman" panose="02020603050405020304" pitchFamily="18" charset="0"/>
                <a:cs typeface="Mangal (Body CS)"/>
              </a:rPr>
              <a:t>Git supports Windows, macOS, and Linux.</a:t>
            </a:r>
            <a:endParaRPr lang="en-IN" sz="1800" b="0" dirty="0">
              <a:solidFill>
                <a:srgbClr val="1F2328"/>
              </a:solidFill>
              <a:latin typeface="Frutiger LT Pro 55 Roman" panose="020B0602020204020204" pitchFamily="34" charset="0"/>
              <a:ea typeface="Calibri" panose="020F0502020204030204" pitchFamily="34" charset="0"/>
              <a:cs typeface="Mangal (Body CS)"/>
            </a:endParaRPr>
          </a:p>
          <a:p>
            <a:pPr marL="342900" lvl="0" indent="-342900">
              <a:spcBef>
                <a:spcPts val="300"/>
              </a:spcBef>
              <a:buSzPts val="1000"/>
              <a:buFont typeface="Wingdings" panose="05000000000000000000" pitchFamily="2" charset="2"/>
              <a:buChar char="q"/>
              <a:tabLst>
                <a:tab pos="457200" algn="l"/>
              </a:tabLst>
            </a:pPr>
            <a:r>
              <a:rPr lang="en-IN" sz="1800" b="0" dirty="0">
                <a:solidFill>
                  <a:srgbClr val="1F2328"/>
                </a:solidFill>
                <a:latin typeface="Segoe UI" panose="020B0502040204020203" pitchFamily="34" charset="0"/>
                <a:ea typeface="Times New Roman" panose="02020603050405020304" pitchFamily="18" charset="0"/>
                <a:cs typeface="Mangal (Body CS)"/>
              </a:rPr>
              <a:t>Installation instructions available on the official Git website</a:t>
            </a:r>
            <a:r>
              <a:rPr lang="en-IN" sz="1800" b="0" dirty="0" smtClean="0">
                <a:solidFill>
                  <a:srgbClr val="1F2328"/>
                </a:solidFill>
                <a:latin typeface="Segoe UI" panose="020B0502040204020203" pitchFamily="34" charset="0"/>
                <a:ea typeface="Times New Roman" panose="02020603050405020304" pitchFamily="18" charset="0"/>
                <a:cs typeface="Mangal (Body CS)"/>
              </a:rPr>
              <a:t>.</a:t>
            </a:r>
          </a:p>
          <a:p>
            <a:pPr lvl="0">
              <a:spcBef>
                <a:spcPts val="300"/>
              </a:spcBef>
              <a:buSzPts val="1000"/>
              <a:tabLst>
                <a:tab pos="457200" algn="l"/>
              </a:tabLst>
            </a:pPr>
            <a:r>
              <a:rPr lang="en-IN" sz="1800" b="0" dirty="0">
                <a:solidFill>
                  <a:srgbClr val="1F2328"/>
                </a:solidFill>
                <a:latin typeface="Frutiger LT Pro 55 Roman" panose="020B0602020204020204" pitchFamily="34" charset="0"/>
                <a:ea typeface="Calibri" panose="020F0502020204030204" pitchFamily="34" charset="0"/>
                <a:cs typeface="Mangal (Body CS)"/>
                <a:hlinkClick r:id="rId2"/>
              </a:rPr>
              <a:t>https://git-scm.com</a:t>
            </a:r>
            <a:r>
              <a:rPr lang="en-IN" sz="1800" b="0" dirty="0" smtClean="0">
                <a:solidFill>
                  <a:srgbClr val="1F2328"/>
                </a:solidFill>
                <a:latin typeface="Frutiger LT Pro 55 Roman" panose="020B0602020204020204" pitchFamily="34" charset="0"/>
                <a:ea typeface="Calibri" panose="020F0502020204030204" pitchFamily="34" charset="0"/>
                <a:cs typeface="Mangal (Body CS)"/>
                <a:hlinkClick r:id="rId2"/>
              </a:rPr>
              <a:t>/</a:t>
            </a:r>
            <a:endParaRPr lang="en-IN" sz="1800" b="0" dirty="0" smtClean="0">
              <a:solidFill>
                <a:srgbClr val="1F2328"/>
              </a:solidFill>
              <a:latin typeface="Frutiger LT Pro 55 Roman" panose="020B0602020204020204" pitchFamily="34" charset="0"/>
              <a:ea typeface="Calibri" panose="020F0502020204030204" pitchFamily="34" charset="0"/>
              <a:cs typeface="Mangal (Body CS)"/>
            </a:endParaRPr>
          </a:p>
          <a:p>
            <a:pPr>
              <a:spcBef>
                <a:spcPts val="1800"/>
              </a:spcBef>
              <a:spcAft>
                <a:spcPts val="1200"/>
              </a:spcAft>
            </a:pPr>
            <a:r>
              <a:rPr lang="en-IN" sz="1800" dirty="0" smtClean="0">
                <a:solidFill>
                  <a:srgbClr val="1F2328"/>
                </a:solidFill>
                <a:latin typeface="Segoe UI" panose="020B0502040204020203" pitchFamily="34" charset="0"/>
                <a:ea typeface="Times New Roman" panose="02020603050405020304" pitchFamily="18" charset="0"/>
                <a:cs typeface="Mangal (Body CS)"/>
              </a:rPr>
              <a:t>Verification</a:t>
            </a:r>
            <a:endParaRPr lang="en-IN" sz="1800" dirty="0">
              <a:solidFill>
                <a:srgbClr val="595959"/>
              </a:solidFill>
              <a:latin typeface="Frutiger LT Pro 55 Roman" panose="020B0602020204020204" pitchFamily="34" charset="0"/>
              <a:ea typeface="Calibri" panose="020F0502020204030204" pitchFamily="34" charset="0"/>
              <a:cs typeface="Mangal (Body CS)"/>
            </a:endParaRPr>
          </a:p>
          <a:p>
            <a:pPr marL="342900" lvl="0" indent="-342900">
              <a:buSzPts val="1000"/>
              <a:buFont typeface="Wingdings" panose="05000000000000000000" pitchFamily="2" charset="2"/>
              <a:buChar char="q"/>
              <a:tabLst>
                <a:tab pos="457200" algn="l"/>
              </a:tabLst>
            </a:pPr>
            <a:r>
              <a:rPr lang="en-IN" sz="1800" b="0" dirty="0">
                <a:solidFill>
                  <a:srgbClr val="1F2328"/>
                </a:solidFill>
                <a:latin typeface="Segoe UI" panose="020B0502040204020203" pitchFamily="34" charset="0"/>
                <a:ea typeface="Times New Roman" panose="02020603050405020304" pitchFamily="18" charset="0"/>
                <a:cs typeface="Mangal (Body CS)"/>
              </a:rPr>
              <a:t>After installation, verify by running </a:t>
            </a:r>
            <a:r>
              <a:rPr lang="en-IN" sz="1800" b="0" dirty="0">
                <a:solidFill>
                  <a:srgbClr val="1F2328"/>
                </a:solidFill>
                <a:latin typeface="Consolas" panose="020B0609020204030204" pitchFamily="49" charset="0"/>
                <a:ea typeface="Times New Roman" panose="02020603050405020304" pitchFamily="18" charset="0"/>
                <a:cs typeface="Courier New" panose="02070309020205020404" pitchFamily="49" charset="0"/>
              </a:rPr>
              <a:t>git --version</a:t>
            </a:r>
            <a:r>
              <a:rPr lang="en-IN" sz="1800" b="0" dirty="0">
                <a:solidFill>
                  <a:srgbClr val="1F2328"/>
                </a:solidFill>
                <a:latin typeface="Segoe UI" panose="020B0502040204020203" pitchFamily="34" charset="0"/>
                <a:ea typeface="Times New Roman" panose="02020603050405020304" pitchFamily="18" charset="0"/>
                <a:cs typeface="Mangal (Body CS)"/>
              </a:rPr>
              <a:t> in the command line.</a:t>
            </a:r>
            <a:endParaRPr lang="en-IN" sz="1800" b="0" dirty="0">
              <a:solidFill>
                <a:srgbClr val="1F2328"/>
              </a:solidFill>
              <a:latin typeface="Frutiger LT Pro 55 Roman" panose="020B0602020204020204" pitchFamily="34" charset="0"/>
              <a:ea typeface="Calibri" panose="020F0502020204030204" pitchFamily="34" charset="0"/>
              <a:cs typeface="Mangal (Body CS)"/>
            </a:endParaRPr>
          </a:p>
        </p:txBody>
      </p:sp>
    </p:spTree>
    <p:extLst>
      <p:ext uri="{BB962C8B-B14F-4D97-AF65-F5344CB8AC3E}">
        <p14:creationId xmlns:p14="http://schemas.microsoft.com/office/powerpoint/2010/main" val="149038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r>
              <a:rPr lang="en-IN" dirty="0" smtClean="0">
                <a:solidFill>
                  <a:schemeClr val="bg1"/>
                </a:solidFill>
                <a:latin typeface="-apple-system"/>
              </a:rPr>
              <a:t>Lab0</a:t>
            </a:r>
            <a:endParaRPr lang="en-US" dirty="0">
              <a:solidFill>
                <a:schemeClr val="bg1"/>
              </a:solidFill>
            </a:endParaRP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4282440"/>
            <a:ext cx="6477000" cy="765048"/>
          </a:xfrm>
        </p:spPr>
        <p:txBody>
          <a:bodyPr>
            <a:noAutofit/>
          </a:bodyPr>
          <a:lstStyle/>
          <a:p>
            <a:pPr>
              <a:spcBef>
                <a:spcPts val="1800"/>
              </a:spcBef>
              <a:spcAft>
                <a:spcPts val="1200"/>
              </a:spcAft>
            </a:pPr>
            <a:r>
              <a:rPr lang="en-IN" sz="2400" b="0" dirty="0">
                <a:solidFill>
                  <a:schemeClr val="accent1"/>
                </a:solidFill>
                <a:latin typeface="Segoe UI" panose="020B0502040204020203" pitchFamily="34" charset="0"/>
                <a:ea typeface="Times New Roman" panose="02020603050405020304" pitchFamily="18" charset="0"/>
                <a:cs typeface="Mangal (Body CS)"/>
                <a:hlinkClick r:id="rId3"/>
              </a:rPr>
              <a:t>https://</a:t>
            </a:r>
            <a:r>
              <a:rPr lang="en-IN" sz="2400" b="0" dirty="0" smtClean="0">
                <a:solidFill>
                  <a:schemeClr val="accent1"/>
                </a:solidFill>
                <a:latin typeface="Segoe UI" panose="020B0502040204020203" pitchFamily="34" charset="0"/>
                <a:ea typeface="Times New Roman" panose="02020603050405020304" pitchFamily="18" charset="0"/>
                <a:cs typeface="Mangal (Body CS)"/>
                <a:hlinkClick r:id="rId3"/>
              </a:rPr>
              <a:t>github.com/yashkumar0042/python/blob/master/git/labs/lab0.md</a:t>
            </a:r>
            <a:endParaRPr lang="en-IN" sz="2400" b="0" dirty="0" smtClean="0">
              <a:solidFill>
                <a:schemeClr val="accent1"/>
              </a:solidFill>
              <a:latin typeface="Segoe UI" panose="020B0502040204020203" pitchFamily="34" charset="0"/>
              <a:ea typeface="Times New Roman" panose="02020603050405020304" pitchFamily="18" charset="0"/>
              <a:cs typeface="Mangal (Body CS)"/>
            </a:endParaRPr>
          </a:p>
          <a:p>
            <a:pPr>
              <a:spcBef>
                <a:spcPts val="1800"/>
              </a:spcBef>
              <a:spcAft>
                <a:spcPts val="1200"/>
              </a:spcAft>
            </a:pPr>
            <a:endParaRPr lang="en-IN" sz="2400" b="0" dirty="0">
              <a:solidFill>
                <a:schemeClr val="accent1"/>
              </a:solidFill>
              <a:latin typeface="Frutiger LT Pro 55 Roman" panose="020B0602020204020204" pitchFamily="34" charset="0"/>
              <a:ea typeface="Calibri" panose="020F0502020204030204" pitchFamily="34" charset="0"/>
              <a:cs typeface="Mangal (Body CS)"/>
            </a:endParaRPr>
          </a:p>
        </p:txBody>
      </p:sp>
      <p:sp>
        <p:nvSpPr>
          <p:cNvPr id="3" name="Rectangle 2"/>
          <p:cNvSpPr/>
          <p:nvPr/>
        </p:nvSpPr>
        <p:spPr>
          <a:xfrm>
            <a:off x="952500" y="1904999"/>
            <a:ext cx="6096000" cy="1200329"/>
          </a:xfrm>
          <a:prstGeom prst="rect">
            <a:avLst/>
          </a:prstGeom>
        </p:spPr>
        <p:txBody>
          <a:bodyPr>
            <a:spAutoFit/>
          </a:bodyPr>
          <a:lstStyle/>
          <a:p>
            <a:r>
              <a:rPr lang="en-US" sz="2400" b="1" dirty="0">
                <a:solidFill>
                  <a:schemeClr val="bg1"/>
                </a:solidFill>
              </a:rPr>
              <a:t>Lab </a:t>
            </a:r>
            <a:r>
              <a:rPr lang="en-US" sz="2400" b="1" dirty="0" smtClean="0">
                <a:solidFill>
                  <a:schemeClr val="bg1"/>
                </a:solidFill>
              </a:rPr>
              <a:t>0: Install </a:t>
            </a:r>
            <a:r>
              <a:rPr lang="en-US" sz="2400" b="1" dirty="0" err="1" smtClean="0">
                <a:solidFill>
                  <a:schemeClr val="bg1"/>
                </a:solidFill>
              </a:rPr>
              <a:t>git</a:t>
            </a:r>
            <a:r>
              <a:rPr lang="en-US" sz="2400" b="1" dirty="0" smtClean="0">
                <a:solidFill>
                  <a:schemeClr val="bg1"/>
                </a:solidFill>
              </a:rPr>
              <a:t> on the system</a:t>
            </a:r>
            <a:endParaRPr lang="en-US" sz="2400" b="1" dirty="0">
              <a:solidFill>
                <a:schemeClr val="bg1"/>
              </a:solidFill>
            </a:endParaRPr>
          </a:p>
          <a:p>
            <a:r>
              <a:rPr lang="en-US" sz="2400" b="1" dirty="0">
                <a:solidFill>
                  <a:schemeClr val="bg1"/>
                </a:solidFill>
              </a:rPr>
              <a:t>Objective:</a:t>
            </a:r>
            <a:r>
              <a:rPr lang="en-US" sz="2400" dirty="0">
                <a:solidFill>
                  <a:schemeClr val="bg1"/>
                </a:solidFill>
              </a:rPr>
              <a:t> </a:t>
            </a:r>
            <a:r>
              <a:rPr lang="en-US" sz="2400" dirty="0" smtClean="0">
                <a:solidFill>
                  <a:schemeClr val="bg1"/>
                </a:solidFill>
              </a:rPr>
              <a:t>install </a:t>
            </a:r>
            <a:r>
              <a:rPr lang="en-US" sz="2400" dirty="0" err="1" smtClean="0">
                <a:solidFill>
                  <a:schemeClr val="bg1"/>
                </a:solidFill>
              </a:rPr>
              <a:t>git</a:t>
            </a:r>
            <a:r>
              <a:rPr lang="en-US" sz="2400" dirty="0" smtClean="0">
                <a:solidFill>
                  <a:schemeClr val="bg1"/>
                </a:solidFill>
              </a:rPr>
              <a:t> software on your system.</a:t>
            </a:r>
            <a:endParaRPr lang="en-US" sz="2400" dirty="0">
              <a:solidFill>
                <a:schemeClr val="bg1"/>
              </a:solidFill>
            </a:endParaRPr>
          </a:p>
        </p:txBody>
      </p:sp>
    </p:spTree>
    <p:extLst>
      <p:ext uri="{BB962C8B-B14F-4D97-AF65-F5344CB8AC3E}">
        <p14:creationId xmlns:p14="http://schemas.microsoft.com/office/powerpoint/2010/main" val="2496075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3" y="409705"/>
            <a:ext cx="6477000" cy="814027"/>
          </a:xfrm>
        </p:spPr>
        <p:txBody>
          <a:bodyPr>
            <a:normAutofit/>
          </a:bodyPr>
          <a:lstStyle/>
          <a:p>
            <a:pPr marL="12700" lvl="0">
              <a:lnSpc>
                <a:spcPct val="100000"/>
              </a:lnSpc>
              <a:spcBef>
                <a:spcPts val="0"/>
              </a:spcBef>
            </a:pPr>
            <a:r>
              <a:rPr lang="en-US" dirty="0">
                <a:solidFill>
                  <a:srgbClr val="1F2328"/>
                </a:solidFill>
              </a:rPr>
              <a:t>Local Repository </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212996"/>
            <a:ext cx="6477000" cy="3651612"/>
          </a:xfrm>
        </p:spPr>
        <p:txBody>
          <a:bodyPr>
            <a:normAutofit/>
          </a:bodyPr>
          <a:lstStyle/>
          <a:p>
            <a:pPr marL="469900" marR="112395" lvl="0" indent="-457200">
              <a:lnSpc>
                <a:spcPct val="150000"/>
              </a:lnSpc>
              <a:spcBef>
                <a:spcPts val="0"/>
              </a:spcBef>
              <a:buClr>
                <a:srgbClr val="095A82"/>
              </a:buClr>
              <a:buSzPts val="1800"/>
              <a:buFont typeface="Arial"/>
              <a:buChar char="❏"/>
            </a:pPr>
            <a:r>
              <a:rPr lang="en-US" sz="1800" b="0" dirty="0" smtClean="0">
                <a:solidFill>
                  <a:schemeClr val="dk1"/>
                </a:solidFill>
                <a:latin typeface="Arial"/>
                <a:ea typeface="Arial"/>
                <a:cs typeface="Arial"/>
                <a:sym typeface="Arial"/>
              </a:rPr>
              <a:t>“</a:t>
            </a:r>
            <a:r>
              <a:rPr lang="en-US" sz="1800" b="0" dirty="0">
                <a:solidFill>
                  <a:schemeClr val="dk1"/>
                </a:solidFill>
                <a:latin typeface="Arial"/>
                <a:ea typeface="Arial"/>
                <a:cs typeface="Arial"/>
                <a:sym typeface="Arial"/>
              </a:rPr>
              <a:t>Local Repository” is user’s  copy of the Version  Database</a:t>
            </a:r>
          </a:p>
          <a:p>
            <a:pPr marL="469900" marR="5080" lvl="0" indent="-457200">
              <a:lnSpc>
                <a:spcPct val="150000"/>
              </a:lnSpc>
              <a:spcBef>
                <a:spcPts val="434"/>
              </a:spcBef>
              <a:buClr>
                <a:srgbClr val="095A82"/>
              </a:buClr>
              <a:buSzPts val="1800"/>
              <a:buFont typeface="Arial"/>
              <a:buChar char="❏"/>
            </a:pPr>
            <a:r>
              <a:rPr lang="en-US" sz="1800" b="0" dirty="0">
                <a:solidFill>
                  <a:schemeClr val="dk1"/>
                </a:solidFill>
                <a:latin typeface="Arial"/>
                <a:ea typeface="Arial"/>
                <a:cs typeface="Arial"/>
                <a:sym typeface="Arial"/>
              </a:rPr>
              <a:t>The user accesses all the files  through local repository and  then push the change made  to the “Remote Repository”</a:t>
            </a:r>
          </a:p>
          <a:p>
            <a:endParaRPr lang="en-US" sz="1800" b="0" dirty="0">
              <a:solidFill>
                <a:srgbClr val="1F2328"/>
              </a:solidFill>
            </a:endParaRPr>
          </a:p>
        </p:txBody>
      </p:sp>
      <p:grpSp>
        <p:nvGrpSpPr>
          <p:cNvPr id="9" name="Google Shape;173;p9"/>
          <p:cNvGrpSpPr/>
          <p:nvPr/>
        </p:nvGrpSpPr>
        <p:grpSpPr>
          <a:xfrm>
            <a:off x="6949440" y="2871216"/>
            <a:ext cx="5242560" cy="3986784"/>
            <a:chOff x="3256788" y="564870"/>
            <a:chExt cx="5693410" cy="4239133"/>
          </a:xfrm>
        </p:grpSpPr>
        <p:sp>
          <p:nvSpPr>
            <p:cNvPr id="10" name="Google Shape;174;p9"/>
            <p:cNvSpPr/>
            <p:nvPr/>
          </p:nvSpPr>
          <p:spPr>
            <a:xfrm>
              <a:off x="4016502" y="564870"/>
              <a:ext cx="4933696" cy="423913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1" name="Google Shape;175;p9"/>
            <p:cNvSpPr/>
            <p:nvPr/>
          </p:nvSpPr>
          <p:spPr>
            <a:xfrm>
              <a:off x="4912741" y="2907918"/>
              <a:ext cx="845185" cy="503555"/>
            </a:xfrm>
            <a:custGeom>
              <a:avLst/>
              <a:gdLst/>
              <a:ahLst/>
              <a:cxnLst/>
              <a:rect l="l" t="t" r="r" b="b"/>
              <a:pathLst>
                <a:path w="845185" h="503554" extrusionOk="0">
                  <a:moveTo>
                    <a:pt x="205359" y="251587"/>
                  </a:moveTo>
                  <a:lnTo>
                    <a:pt x="102743" y="0"/>
                  </a:lnTo>
                  <a:lnTo>
                    <a:pt x="0" y="0"/>
                  </a:lnTo>
                  <a:lnTo>
                    <a:pt x="102743" y="251587"/>
                  </a:lnTo>
                  <a:lnTo>
                    <a:pt x="0" y="503174"/>
                  </a:lnTo>
                  <a:lnTo>
                    <a:pt x="102743" y="503174"/>
                  </a:lnTo>
                  <a:lnTo>
                    <a:pt x="205359" y="251587"/>
                  </a:lnTo>
                  <a:close/>
                </a:path>
                <a:path w="845185" h="503554" extrusionOk="0">
                  <a:moveTo>
                    <a:pt x="845185" y="251587"/>
                  </a:moveTo>
                  <a:lnTo>
                    <a:pt x="742569" y="0"/>
                  </a:lnTo>
                  <a:lnTo>
                    <a:pt x="639953" y="0"/>
                  </a:lnTo>
                  <a:lnTo>
                    <a:pt x="742569" y="251587"/>
                  </a:lnTo>
                  <a:lnTo>
                    <a:pt x="639953" y="503174"/>
                  </a:lnTo>
                  <a:lnTo>
                    <a:pt x="742569" y="503174"/>
                  </a:lnTo>
                  <a:lnTo>
                    <a:pt x="845185" y="251587"/>
                  </a:lnTo>
                  <a:close/>
                </a:path>
              </a:pathLst>
            </a:custGeom>
            <a:solidFill>
              <a:srgbClr val="F1F1F1">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2" name="Google Shape;176;p9"/>
            <p:cNvSpPr/>
            <p:nvPr/>
          </p:nvSpPr>
          <p:spPr>
            <a:xfrm>
              <a:off x="3256788" y="1216152"/>
              <a:ext cx="2543556" cy="166420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3" name="Google Shape;177;p9"/>
            <p:cNvSpPr/>
            <p:nvPr/>
          </p:nvSpPr>
          <p:spPr>
            <a:xfrm>
              <a:off x="3298952" y="1251712"/>
              <a:ext cx="2459355" cy="1553210"/>
            </a:xfrm>
            <a:custGeom>
              <a:avLst/>
              <a:gdLst/>
              <a:ahLst/>
              <a:cxnLst/>
              <a:rect l="l" t="t" r="r" b="b"/>
              <a:pathLst>
                <a:path w="2459354" h="1553210" extrusionOk="0">
                  <a:moveTo>
                    <a:pt x="0" y="0"/>
                  </a:moveTo>
                  <a:lnTo>
                    <a:pt x="559943" y="0"/>
                  </a:lnTo>
                  <a:lnTo>
                    <a:pt x="559943" y="1552829"/>
                  </a:lnTo>
                  <a:lnTo>
                    <a:pt x="2458974" y="1552829"/>
                  </a:lnTo>
                </a:path>
              </a:pathLst>
            </a:custGeom>
            <a:noFill/>
            <a:ln w="25400" cap="flat" cmpd="sng">
              <a:solidFill>
                <a:srgbClr val="C0504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 name="Google Shape;178;p9"/>
            <p:cNvSpPr/>
            <p:nvPr/>
          </p:nvSpPr>
          <p:spPr>
            <a:xfrm>
              <a:off x="5652135" y="2427706"/>
              <a:ext cx="670560" cy="377190"/>
            </a:xfrm>
            <a:custGeom>
              <a:avLst/>
              <a:gdLst/>
              <a:ahLst/>
              <a:cxnLst/>
              <a:rect l="l" t="t" r="r" b="b"/>
              <a:pathLst>
                <a:path w="670560" h="377189" extrusionOk="0">
                  <a:moveTo>
                    <a:pt x="0" y="376834"/>
                  </a:moveTo>
                  <a:lnTo>
                    <a:pt x="670458" y="376834"/>
                  </a:lnTo>
                  <a:lnTo>
                    <a:pt x="670458" y="0"/>
                  </a:lnTo>
                  <a:lnTo>
                    <a:pt x="0" y="0"/>
                  </a:lnTo>
                  <a:lnTo>
                    <a:pt x="0" y="376834"/>
                  </a:lnTo>
                  <a:close/>
                </a:path>
              </a:pathLst>
            </a:custGeom>
            <a:noFill/>
            <a:ln w="34925" cap="flat" cmpd="sng">
              <a:solidFill>
                <a:srgbClr val="94373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972202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pPr algn="l"/>
            <a:r>
              <a:rPr lang="en-IN" b="1" i="0" dirty="0" smtClean="0">
                <a:solidFill>
                  <a:srgbClr val="1F2328"/>
                </a:solidFill>
                <a:effectLst/>
                <a:latin typeface="-apple-system"/>
              </a:rPr>
              <a:t>Remote Repository</a:t>
            </a:r>
            <a:endParaRPr lang="en-US" dirty="0"/>
          </a:p>
        </p:txBody>
      </p:sp>
      <p:sp>
        <p:nvSpPr>
          <p:cNvPr id="3" name="Rectangle 1">
            <a:extLst>
              <a:ext uri="{FF2B5EF4-FFF2-40B4-BE49-F238E27FC236}">
                <a16:creationId xmlns:a16="http://schemas.microsoft.com/office/drawing/2014/main" id="{577EDAC0-0FC5-2BD4-B424-8E9CA4F52EED}"/>
              </a:ext>
            </a:extLst>
          </p:cNvPr>
          <p:cNvSpPr>
            <a:spLocks noGrp="1" noChangeArrowheads="1"/>
          </p:cNvSpPr>
          <p:nvPr>
            <p:ph type="body" sz="quarter" idx="11"/>
          </p:nvPr>
        </p:nvSpPr>
        <p:spPr bwMode="auto">
          <a:xfrm>
            <a:off x="615697" y="1351001"/>
            <a:ext cx="6477000"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523240" lvl="0" indent="-299720">
              <a:lnSpc>
                <a:spcPct val="100000"/>
              </a:lnSpc>
              <a:spcBef>
                <a:spcPts val="5"/>
              </a:spcBef>
              <a:buClr>
                <a:schemeClr val="dk1"/>
              </a:buClr>
              <a:buSzPts val="1800"/>
              <a:buFont typeface="Arial"/>
              <a:buChar char="❏"/>
            </a:pPr>
            <a:r>
              <a:rPr lang="en-US" sz="1800" b="0" dirty="0">
                <a:solidFill>
                  <a:schemeClr val="dk1"/>
                </a:solidFill>
                <a:latin typeface="Arial"/>
                <a:ea typeface="Arial"/>
                <a:cs typeface="Arial"/>
                <a:sym typeface="Arial"/>
              </a:rPr>
              <a:t>The Remote Repository </a:t>
            </a:r>
            <a:r>
              <a:rPr lang="en-US" sz="1800" b="0" dirty="0" smtClean="0">
                <a:solidFill>
                  <a:schemeClr val="dk1"/>
                </a:solidFill>
                <a:latin typeface="Arial"/>
                <a:ea typeface="Arial"/>
                <a:cs typeface="Arial"/>
                <a:sym typeface="Arial"/>
              </a:rPr>
              <a:t>is the server </a:t>
            </a:r>
            <a:r>
              <a:rPr lang="en-US" sz="1800" b="0" dirty="0">
                <a:solidFill>
                  <a:schemeClr val="dk1"/>
                </a:solidFill>
                <a:latin typeface="Arial"/>
                <a:ea typeface="Arial"/>
                <a:cs typeface="Arial"/>
                <a:sym typeface="Arial"/>
              </a:rPr>
              <a:t>where all the</a:t>
            </a:r>
            <a:r>
              <a:rPr lang="en-US" sz="1800" b="0" dirty="0">
                <a:solidFill>
                  <a:schemeClr val="dk1"/>
                </a:solidFill>
              </a:rPr>
              <a:t>   </a:t>
            </a:r>
            <a:r>
              <a:rPr lang="en-US" sz="1800" b="0" dirty="0">
                <a:solidFill>
                  <a:schemeClr val="dk1"/>
                </a:solidFill>
                <a:latin typeface="Arial"/>
                <a:ea typeface="Arial"/>
                <a:cs typeface="Arial"/>
                <a:sym typeface="Arial"/>
              </a:rPr>
              <a:t>collaborators upload the  changes made to the files</a:t>
            </a:r>
          </a:p>
        </p:txBody>
      </p:sp>
      <p:grpSp>
        <p:nvGrpSpPr>
          <p:cNvPr id="4" name="Google Shape;160;p8"/>
          <p:cNvGrpSpPr/>
          <p:nvPr/>
        </p:nvGrpSpPr>
        <p:grpSpPr>
          <a:xfrm>
            <a:off x="1353313" y="2155932"/>
            <a:ext cx="5585554" cy="4239133"/>
            <a:chOff x="3448811" y="564870"/>
            <a:chExt cx="5501386" cy="4239133"/>
          </a:xfrm>
        </p:grpSpPr>
        <p:sp>
          <p:nvSpPr>
            <p:cNvPr id="5" name="Google Shape;161;p8"/>
            <p:cNvSpPr/>
            <p:nvPr/>
          </p:nvSpPr>
          <p:spPr>
            <a:xfrm>
              <a:off x="4016501" y="564870"/>
              <a:ext cx="4933696" cy="423913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6" name="Google Shape;162;p8"/>
            <p:cNvSpPr/>
            <p:nvPr/>
          </p:nvSpPr>
          <p:spPr>
            <a:xfrm>
              <a:off x="4912741" y="2907918"/>
              <a:ext cx="845185" cy="503555"/>
            </a:xfrm>
            <a:custGeom>
              <a:avLst/>
              <a:gdLst/>
              <a:ahLst/>
              <a:cxnLst/>
              <a:rect l="l" t="t" r="r" b="b"/>
              <a:pathLst>
                <a:path w="845185" h="503554" extrusionOk="0">
                  <a:moveTo>
                    <a:pt x="205359" y="251587"/>
                  </a:moveTo>
                  <a:lnTo>
                    <a:pt x="102743" y="0"/>
                  </a:lnTo>
                  <a:lnTo>
                    <a:pt x="0" y="0"/>
                  </a:lnTo>
                  <a:lnTo>
                    <a:pt x="102743" y="251587"/>
                  </a:lnTo>
                  <a:lnTo>
                    <a:pt x="0" y="503174"/>
                  </a:lnTo>
                  <a:lnTo>
                    <a:pt x="102743" y="503174"/>
                  </a:lnTo>
                  <a:lnTo>
                    <a:pt x="205359" y="251587"/>
                  </a:lnTo>
                  <a:close/>
                </a:path>
                <a:path w="845185" h="503554" extrusionOk="0">
                  <a:moveTo>
                    <a:pt x="845185" y="251587"/>
                  </a:moveTo>
                  <a:lnTo>
                    <a:pt x="742569" y="0"/>
                  </a:lnTo>
                  <a:lnTo>
                    <a:pt x="639953" y="0"/>
                  </a:lnTo>
                  <a:lnTo>
                    <a:pt x="742569" y="251587"/>
                  </a:lnTo>
                  <a:lnTo>
                    <a:pt x="639953" y="503174"/>
                  </a:lnTo>
                  <a:lnTo>
                    <a:pt x="742569" y="503174"/>
                  </a:lnTo>
                  <a:lnTo>
                    <a:pt x="845185" y="251587"/>
                  </a:lnTo>
                  <a:close/>
                </a:path>
              </a:pathLst>
            </a:custGeom>
            <a:solidFill>
              <a:srgbClr val="F1F1F1">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8" name="Google Shape;163;p8"/>
            <p:cNvSpPr/>
            <p:nvPr/>
          </p:nvSpPr>
          <p:spPr>
            <a:xfrm>
              <a:off x="3448811" y="952500"/>
              <a:ext cx="2545080" cy="18287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45893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3" y="409705"/>
            <a:ext cx="6477000" cy="814027"/>
          </a:xfrm>
        </p:spPr>
        <p:txBody>
          <a:bodyPr>
            <a:normAutofit/>
          </a:bodyPr>
          <a:lstStyle/>
          <a:p>
            <a:pPr marL="12700" lvl="0">
              <a:lnSpc>
                <a:spcPct val="100000"/>
              </a:lnSpc>
              <a:spcBef>
                <a:spcPts val="0"/>
              </a:spcBef>
            </a:pPr>
            <a:r>
              <a:rPr lang="en-US" dirty="0" smtClean="0">
                <a:solidFill>
                  <a:srgbClr val="1F2328"/>
                </a:solidFill>
              </a:rPr>
              <a:t>Git workspace</a:t>
            </a:r>
            <a:endParaRPr lang="en-US" dirty="0">
              <a:solidFill>
                <a:srgbClr val="1F2328"/>
              </a:solidFill>
            </a:endParaRP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212996"/>
            <a:ext cx="6477000" cy="1658220"/>
          </a:xfrm>
        </p:spPr>
        <p:txBody>
          <a:bodyPr>
            <a:normAutofit/>
          </a:bodyPr>
          <a:lstStyle/>
          <a:p>
            <a:pPr marL="613410" lvl="0" indent="-457833">
              <a:lnSpc>
                <a:spcPct val="100000"/>
              </a:lnSpc>
              <a:spcBef>
                <a:spcPts val="5"/>
              </a:spcBef>
              <a:buClr>
                <a:srgbClr val="095A82"/>
              </a:buClr>
              <a:buSzPts val="1800"/>
              <a:buFont typeface="Arial"/>
              <a:buChar char="❏"/>
            </a:pPr>
            <a:r>
              <a:rPr lang="en-US" sz="1800" b="0" dirty="0">
                <a:solidFill>
                  <a:srgbClr val="095A82"/>
                </a:solidFill>
                <a:latin typeface="Arial"/>
                <a:ea typeface="Arial"/>
                <a:cs typeface="Arial"/>
                <a:sym typeface="Arial"/>
              </a:rPr>
              <a:t>“Workspace” </a:t>
            </a:r>
            <a:r>
              <a:rPr lang="en-US" sz="1800" b="0" dirty="0">
                <a:solidFill>
                  <a:schemeClr val="dk1"/>
                </a:solidFill>
                <a:latin typeface="Arial"/>
                <a:ea typeface="Arial"/>
                <a:cs typeface="Arial"/>
                <a:sym typeface="Arial"/>
              </a:rPr>
              <a:t>is user’s active directory</a:t>
            </a:r>
          </a:p>
          <a:p>
            <a:pPr marL="613410" marR="112395" lvl="0" indent="-457200">
              <a:lnSpc>
                <a:spcPct val="150100"/>
              </a:lnSpc>
              <a:spcBef>
                <a:spcPts val="430"/>
              </a:spcBef>
              <a:buClr>
                <a:srgbClr val="095A82"/>
              </a:buClr>
              <a:buSzPts val="1800"/>
              <a:buFont typeface="Arial"/>
              <a:buChar char="❏"/>
            </a:pPr>
            <a:r>
              <a:rPr lang="en-US" sz="1800" b="0" dirty="0">
                <a:solidFill>
                  <a:schemeClr val="dk1"/>
                </a:solidFill>
                <a:latin typeface="Arial"/>
                <a:ea typeface="Arial"/>
                <a:cs typeface="Arial"/>
                <a:sym typeface="Arial"/>
              </a:rPr>
              <a:t>The user modifies existing  files and creates new files in  this space. Git tracks these  changes compared to your  Local Repository</a:t>
            </a:r>
          </a:p>
        </p:txBody>
      </p:sp>
      <p:grpSp>
        <p:nvGrpSpPr>
          <p:cNvPr id="15" name="Google Shape;187;p10"/>
          <p:cNvGrpSpPr/>
          <p:nvPr/>
        </p:nvGrpSpPr>
        <p:grpSpPr>
          <a:xfrm>
            <a:off x="5839968" y="2411958"/>
            <a:ext cx="5707126" cy="4239133"/>
            <a:chOff x="3243072" y="564870"/>
            <a:chExt cx="5707126" cy="4239133"/>
          </a:xfrm>
        </p:grpSpPr>
        <p:sp>
          <p:nvSpPr>
            <p:cNvPr id="16" name="Google Shape;188;p10"/>
            <p:cNvSpPr/>
            <p:nvPr/>
          </p:nvSpPr>
          <p:spPr>
            <a:xfrm>
              <a:off x="4016502" y="564870"/>
              <a:ext cx="4933696" cy="423913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7" name="Google Shape;189;p10"/>
            <p:cNvSpPr/>
            <p:nvPr/>
          </p:nvSpPr>
          <p:spPr>
            <a:xfrm>
              <a:off x="4912741" y="2907918"/>
              <a:ext cx="845185" cy="503555"/>
            </a:xfrm>
            <a:custGeom>
              <a:avLst/>
              <a:gdLst/>
              <a:ahLst/>
              <a:cxnLst/>
              <a:rect l="l" t="t" r="r" b="b"/>
              <a:pathLst>
                <a:path w="845185" h="503554" extrusionOk="0">
                  <a:moveTo>
                    <a:pt x="205359" y="251587"/>
                  </a:moveTo>
                  <a:lnTo>
                    <a:pt x="102743" y="0"/>
                  </a:lnTo>
                  <a:lnTo>
                    <a:pt x="0" y="0"/>
                  </a:lnTo>
                  <a:lnTo>
                    <a:pt x="102743" y="251587"/>
                  </a:lnTo>
                  <a:lnTo>
                    <a:pt x="0" y="503174"/>
                  </a:lnTo>
                  <a:lnTo>
                    <a:pt x="102743" y="503174"/>
                  </a:lnTo>
                  <a:lnTo>
                    <a:pt x="205359" y="251587"/>
                  </a:lnTo>
                  <a:close/>
                </a:path>
                <a:path w="845185" h="503554" extrusionOk="0">
                  <a:moveTo>
                    <a:pt x="845185" y="251587"/>
                  </a:moveTo>
                  <a:lnTo>
                    <a:pt x="742569" y="0"/>
                  </a:lnTo>
                  <a:lnTo>
                    <a:pt x="639953" y="0"/>
                  </a:lnTo>
                  <a:lnTo>
                    <a:pt x="742569" y="251587"/>
                  </a:lnTo>
                  <a:lnTo>
                    <a:pt x="639953" y="503174"/>
                  </a:lnTo>
                  <a:lnTo>
                    <a:pt x="742569" y="503174"/>
                  </a:lnTo>
                  <a:lnTo>
                    <a:pt x="845185" y="251587"/>
                  </a:lnTo>
                  <a:close/>
                </a:path>
              </a:pathLst>
            </a:custGeom>
            <a:solidFill>
              <a:srgbClr val="F1F1F1">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 name="Google Shape;190;p10"/>
            <p:cNvSpPr/>
            <p:nvPr/>
          </p:nvSpPr>
          <p:spPr>
            <a:xfrm>
              <a:off x="3243072" y="1228344"/>
              <a:ext cx="1168908" cy="16382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9" name="Google Shape;191;p10"/>
            <p:cNvSpPr/>
            <p:nvPr/>
          </p:nvSpPr>
          <p:spPr>
            <a:xfrm>
              <a:off x="3298952" y="1251712"/>
              <a:ext cx="1057275" cy="1553210"/>
            </a:xfrm>
            <a:custGeom>
              <a:avLst/>
              <a:gdLst/>
              <a:ahLst/>
              <a:cxnLst/>
              <a:rect l="l" t="t" r="r" b="b"/>
              <a:pathLst>
                <a:path w="1057275" h="1553210" extrusionOk="0">
                  <a:moveTo>
                    <a:pt x="0" y="0"/>
                  </a:moveTo>
                  <a:lnTo>
                    <a:pt x="0" y="1531239"/>
                  </a:lnTo>
                  <a:lnTo>
                    <a:pt x="1057021" y="1531239"/>
                  </a:lnTo>
                  <a:lnTo>
                    <a:pt x="1057021" y="1552829"/>
                  </a:lnTo>
                </a:path>
              </a:pathLst>
            </a:custGeom>
            <a:noFill/>
            <a:ln w="25400" cap="flat" cmpd="sng">
              <a:solidFill>
                <a:srgbClr val="C0504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0" name="Google Shape;192;p10"/>
            <p:cNvSpPr/>
            <p:nvPr/>
          </p:nvSpPr>
          <p:spPr>
            <a:xfrm>
              <a:off x="4319016" y="2431008"/>
              <a:ext cx="670560" cy="377190"/>
            </a:xfrm>
            <a:custGeom>
              <a:avLst/>
              <a:gdLst/>
              <a:ahLst/>
              <a:cxnLst/>
              <a:rect l="l" t="t" r="r" b="b"/>
              <a:pathLst>
                <a:path w="670560" h="377189" extrusionOk="0">
                  <a:moveTo>
                    <a:pt x="0" y="376834"/>
                  </a:moveTo>
                  <a:lnTo>
                    <a:pt x="670458" y="376834"/>
                  </a:lnTo>
                  <a:lnTo>
                    <a:pt x="670458" y="0"/>
                  </a:lnTo>
                  <a:lnTo>
                    <a:pt x="0" y="0"/>
                  </a:lnTo>
                  <a:lnTo>
                    <a:pt x="0" y="376834"/>
                  </a:lnTo>
                  <a:close/>
                </a:path>
              </a:pathLst>
            </a:custGeom>
            <a:noFill/>
            <a:ln w="34925" cap="flat" cmpd="sng">
              <a:solidFill>
                <a:srgbClr val="94373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26682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pPr algn="l"/>
            <a:r>
              <a:rPr lang="en-IN" b="1" i="0" dirty="0" smtClean="0">
                <a:solidFill>
                  <a:srgbClr val="1F2328"/>
                </a:solidFill>
                <a:effectLst/>
                <a:latin typeface="-apple-system"/>
              </a:rPr>
              <a:t>Git Stage</a:t>
            </a:r>
            <a:endParaRPr lang="en-US" dirty="0"/>
          </a:p>
        </p:txBody>
      </p:sp>
      <p:sp>
        <p:nvSpPr>
          <p:cNvPr id="3" name="Rectangle 1">
            <a:extLst>
              <a:ext uri="{FF2B5EF4-FFF2-40B4-BE49-F238E27FC236}">
                <a16:creationId xmlns:a16="http://schemas.microsoft.com/office/drawing/2014/main" id="{577EDAC0-0FC5-2BD4-B424-8E9CA4F52EED}"/>
              </a:ext>
            </a:extLst>
          </p:cNvPr>
          <p:cNvSpPr>
            <a:spLocks noGrp="1" noChangeArrowheads="1"/>
          </p:cNvSpPr>
          <p:nvPr>
            <p:ph type="body" sz="quarter" idx="11"/>
          </p:nvPr>
        </p:nvSpPr>
        <p:spPr bwMode="auto">
          <a:xfrm>
            <a:off x="615697" y="1238150"/>
            <a:ext cx="6477000" cy="7797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469900" marR="5080" lvl="0" indent="-457200">
              <a:lnSpc>
                <a:spcPct val="150000"/>
              </a:lnSpc>
              <a:spcBef>
                <a:spcPts val="0"/>
              </a:spcBef>
              <a:buClr>
                <a:srgbClr val="095A82"/>
              </a:buClr>
              <a:buSzPts val="1800"/>
              <a:buFont typeface="Arial"/>
              <a:buChar char="❏"/>
            </a:pPr>
            <a:r>
              <a:rPr lang="en-US" sz="1800" b="0" dirty="0">
                <a:solidFill>
                  <a:schemeClr val="dk1"/>
                </a:solidFill>
                <a:latin typeface="Arial"/>
                <a:ea typeface="Arial"/>
                <a:cs typeface="Arial"/>
                <a:sym typeface="Arial"/>
              </a:rPr>
              <a:t>Stage is a place where all the modified files marked to be committed, are placed.</a:t>
            </a:r>
          </a:p>
        </p:txBody>
      </p:sp>
      <p:grpSp>
        <p:nvGrpSpPr>
          <p:cNvPr id="9" name="Google Shape;202;p11"/>
          <p:cNvGrpSpPr/>
          <p:nvPr/>
        </p:nvGrpSpPr>
        <p:grpSpPr>
          <a:xfrm>
            <a:off x="1449579" y="2017851"/>
            <a:ext cx="5643118" cy="4239133"/>
            <a:chOff x="3307079" y="564870"/>
            <a:chExt cx="5643118" cy="4239133"/>
          </a:xfrm>
        </p:grpSpPr>
        <p:sp>
          <p:nvSpPr>
            <p:cNvPr id="10" name="Google Shape;203;p11"/>
            <p:cNvSpPr/>
            <p:nvPr/>
          </p:nvSpPr>
          <p:spPr>
            <a:xfrm>
              <a:off x="4016501" y="564870"/>
              <a:ext cx="4933696" cy="423913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1" name="Google Shape;204;p11"/>
            <p:cNvSpPr/>
            <p:nvPr/>
          </p:nvSpPr>
          <p:spPr>
            <a:xfrm>
              <a:off x="4912741" y="2907918"/>
              <a:ext cx="845185" cy="503555"/>
            </a:xfrm>
            <a:custGeom>
              <a:avLst/>
              <a:gdLst/>
              <a:ahLst/>
              <a:cxnLst/>
              <a:rect l="l" t="t" r="r" b="b"/>
              <a:pathLst>
                <a:path w="845185" h="503554" extrusionOk="0">
                  <a:moveTo>
                    <a:pt x="205359" y="251587"/>
                  </a:moveTo>
                  <a:lnTo>
                    <a:pt x="102743" y="0"/>
                  </a:lnTo>
                  <a:lnTo>
                    <a:pt x="0" y="0"/>
                  </a:lnTo>
                  <a:lnTo>
                    <a:pt x="102743" y="251587"/>
                  </a:lnTo>
                  <a:lnTo>
                    <a:pt x="0" y="503174"/>
                  </a:lnTo>
                  <a:lnTo>
                    <a:pt x="102743" y="503174"/>
                  </a:lnTo>
                  <a:lnTo>
                    <a:pt x="205359" y="251587"/>
                  </a:lnTo>
                  <a:close/>
                </a:path>
                <a:path w="845185" h="503554" extrusionOk="0">
                  <a:moveTo>
                    <a:pt x="845185" y="251587"/>
                  </a:moveTo>
                  <a:lnTo>
                    <a:pt x="742569" y="0"/>
                  </a:lnTo>
                  <a:lnTo>
                    <a:pt x="639953" y="0"/>
                  </a:lnTo>
                  <a:lnTo>
                    <a:pt x="742569" y="251587"/>
                  </a:lnTo>
                  <a:lnTo>
                    <a:pt x="639953" y="503174"/>
                  </a:lnTo>
                  <a:lnTo>
                    <a:pt x="742569" y="503174"/>
                  </a:lnTo>
                  <a:lnTo>
                    <a:pt x="845185" y="251587"/>
                  </a:lnTo>
                  <a:close/>
                </a:path>
              </a:pathLst>
            </a:custGeom>
            <a:solidFill>
              <a:srgbClr val="F1F1F1">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2" name="Google Shape;205;p11"/>
            <p:cNvSpPr/>
            <p:nvPr/>
          </p:nvSpPr>
          <p:spPr>
            <a:xfrm>
              <a:off x="3307079" y="1127759"/>
              <a:ext cx="1853183" cy="169316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3" name="Google Shape;206;p11"/>
            <p:cNvSpPr/>
            <p:nvPr/>
          </p:nvSpPr>
          <p:spPr>
            <a:xfrm>
              <a:off x="3349624" y="1162938"/>
              <a:ext cx="1768475" cy="1582420"/>
            </a:xfrm>
            <a:custGeom>
              <a:avLst/>
              <a:gdLst/>
              <a:ahLst/>
              <a:cxnLst/>
              <a:rect l="l" t="t" r="r" b="b"/>
              <a:pathLst>
                <a:path w="1768475" h="1582420" extrusionOk="0">
                  <a:moveTo>
                    <a:pt x="0" y="0"/>
                  </a:moveTo>
                  <a:lnTo>
                    <a:pt x="509904" y="0"/>
                  </a:lnTo>
                  <a:lnTo>
                    <a:pt x="509904" y="1582166"/>
                  </a:lnTo>
                  <a:lnTo>
                    <a:pt x="1768475" y="1582166"/>
                  </a:lnTo>
                </a:path>
              </a:pathLst>
            </a:custGeom>
            <a:noFill/>
            <a:ln w="25400" cap="flat" cmpd="sng">
              <a:solidFill>
                <a:srgbClr val="C0504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 name="Google Shape;207;p11"/>
            <p:cNvSpPr/>
            <p:nvPr/>
          </p:nvSpPr>
          <p:spPr>
            <a:xfrm>
              <a:off x="4984876" y="2496032"/>
              <a:ext cx="670560" cy="377190"/>
            </a:xfrm>
            <a:custGeom>
              <a:avLst/>
              <a:gdLst/>
              <a:ahLst/>
              <a:cxnLst/>
              <a:rect l="l" t="t" r="r" b="b"/>
              <a:pathLst>
                <a:path w="670560" h="377189" extrusionOk="0">
                  <a:moveTo>
                    <a:pt x="0" y="376834"/>
                  </a:moveTo>
                  <a:lnTo>
                    <a:pt x="670458" y="376834"/>
                  </a:lnTo>
                  <a:lnTo>
                    <a:pt x="670458" y="0"/>
                  </a:lnTo>
                  <a:lnTo>
                    <a:pt x="0" y="0"/>
                  </a:lnTo>
                  <a:lnTo>
                    <a:pt x="0" y="376834"/>
                  </a:lnTo>
                  <a:close/>
                </a:path>
              </a:pathLst>
            </a:custGeom>
            <a:noFill/>
            <a:ln w="34925" cap="flat" cmpd="sng">
              <a:solidFill>
                <a:srgbClr val="94373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29396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3" y="409705"/>
            <a:ext cx="6477000" cy="814027"/>
          </a:xfrm>
        </p:spPr>
        <p:txBody>
          <a:bodyPr>
            <a:normAutofit/>
          </a:bodyPr>
          <a:lstStyle/>
          <a:p>
            <a:pPr marL="12700" lvl="0">
              <a:lnSpc>
                <a:spcPct val="100000"/>
              </a:lnSpc>
              <a:spcBef>
                <a:spcPts val="0"/>
              </a:spcBef>
            </a:pPr>
            <a:r>
              <a:rPr lang="en-US" dirty="0" smtClean="0">
                <a:solidFill>
                  <a:srgbClr val="1F2328"/>
                </a:solidFill>
              </a:rPr>
              <a:t>Git stage</a:t>
            </a:r>
            <a:endParaRPr lang="en-US" dirty="0">
              <a:solidFill>
                <a:srgbClr val="1F2328"/>
              </a:solidFill>
            </a:endParaRP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212996"/>
            <a:ext cx="6477000" cy="3651612"/>
          </a:xfrm>
        </p:spPr>
        <p:txBody>
          <a:bodyPr>
            <a:normAutofit/>
          </a:bodyPr>
          <a:lstStyle/>
          <a:p>
            <a:pPr marL="469900" marR="5080" lvl="0" indent="-457200">
              <a:lnSpc>
                <a:spcPct val="150000"/>
              </a:lnSpc>
              <a:spcBef>
                <a:spcPts val="0"/>
              </a:spcBef>
              <a:buClr>
                <a:srgbClr val="095A82"/>
              </a:buClr>
              <a:buSzPts val="1800"/>
              <a:buFont typeface="Arial"/>
              <a:buChar char="❏"/>
            </a:pPr>
            <a:r>
              <a:rPr lang="en-US" sz="1800" b="0" dirty="0">
                <a:solidFill>
                  <a:schemeClr val="dk1"/>
                </a:solidFill>
                <a:latin typeface="Arial"/>
                <a:ea typeface="Arial"/>
                <a:cs typeface="Arial"/>
                <a:sym typeface="Arial"/>
              </a:rPr>
              <a:t>Stage is a place where all t</a:t>
            </a:r>
            <a:r>
              <a:rPr lang="en-US" sz="1800" b="0" u="sng" dirty="0">
                <a:solidFill>
                  <a:schemeClr val="dk1"/>
                </a:solidFill>
                <a:latin typeface="Arial"/>
                <a:ea typeface="Arial"/>
                <a:cs typeface="Arial"/>
                <a:sym typeface="Arial"/>
              </a:rPr>
              <a:t>he </a:t>
            </a:r>
            <a:r>
              <a:rPr lang="en-US" sz="1800" b="0" dirty="0">
                <a:solidFill>
                  <a:schemeClr val="dk1"/>
                </a:solidFill>
                <a:latin typeface="Arial"/>
                <a:ea typeface="Arial"/>
                <a:cs typeface="Arial"/>
                <a:sym typeface="Arial"/>
              </a:rPr>
              <a:t>modified files marked to be committed, are placed.</a:t>
            </a:r>
          </a:p>
        </p:txBody>
      </p:sp>
      <p:grpSp>
        <p:nvGrpSpPr>
          <p:cNvPr id="15" name="Google Shape;202;p11"/>
          <p:cNvGrpSpPr/>
          <p:nvPr/>
        </p:nvGrpSpPr>
        <p:grpSpPr>
          <a:xfrm>
            <a:off x="5903975" y="1826742"/>
            <a:ext cx="5643118" cy="4239133"/>
            <a:chOff x="3307079" y="564870"/>
            <a:chExt cx="5643118" cy="4239133"/>
          </a:xfrm>
        </p:grpSpPr>
        <p:sp>
          <p:nvSpPr>
            <p:cNvPr id="16" name="Google Shape;203;p11"/>
            <p:cNvSpPr/>
            <p:nvPr/>
          </p:nvSpPr>
          <p:spPr>
            <a:xfrm>
              <a:off x="4016501" y="564870"/>
              <a:ext cx="4933696" cy="423913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7" name="Google Shape;204;p11"/>
            <p:cNvSpPr/>
            <p:nvPr/>
          </p:nvSpPr>
          <p:spPr>
            <a:xfrm>
              <a:off x="4912741" y="2907918"/>
              <a:ext cx="845185" cy="503555"/>
            </a:xfrm>
            <a:custGeom>
              <a:avLst/>
              <a:gdLst/>
              <a:ahLst/>
              <a:cxnLst/>
              <a:rect l="l" t="t" r="r" b="b"/>
              <a:pathLst>
                <a:path w="845185" h="503554" extrusionOk="0">
                  <a:moveTo>
                    <a:pt x="205359" y="251587"/>
                  </a:moveTo>
                  <a:lnTo>
                    <a:pt x="102743" y="0"/>
                  </a:lnTo>
                  <a:lnTo>
                    <a:pt x="0" y="0"/>
                  </a:lnTo>
                  <a:lnTo>
                    <a:pt x="102743" y="251587"/>
                  </a:lnTo>
                  <a:lnTo>
                    <a:pt x="0" y="503174"/>
                  </a:lnTo>
                  <a:lnTo>
                    <a:pt x="102743" y="503174"/>
                  </a:lnTo>
                  <a:lnTo>
                    <a:pt x="205359" y="251587"/>
                  </a:lnTo>
                  <a:close/>
                </a:path>
                <a:path w="845185" h="503554" extrusionOk="0">
                  <a:moveTo>
                    <a:pt x="845185" y="251587"/>
                  </a:moveTo>
                  <a:lnTo>
                    <a:pt x="742569" y="0"/>
                  </a:lnTo>
                  <a:lnTo>
                    <a:pt x="639953" y="0"/>
                  </a:lnTo>
                  <a:lnTo>
                    <a:pt x="742569" y="251587"/>
                  </a:lnTo>
                  <a:lnTo>
                    <a:pt x="639953" y="503174"/>
                  </a:lnTo>
                  <a:lnTo>
                    <a:pt x="742569" y="503174"/>
                  </a:lnTo>
                  <a:lnTo>
                    <a:pt x="845185" y="251587"/>
                  </a:lnTo>
                  <a:close/>
                </a:path>
              </a:pathLst>
            </a:custGeom>
            <a:solidFill>
              <a:srgbClr val="F1F1F1">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 name="Google Shape;205;p11"/>
            <p:cNvSpPr/>
            <p:nvPr/>
          </p:nvSpPr>
          <p:spPr>
            <a:xfrm>
              <a:off x="3307079" y="1127759"/>
              <a:ext cx="1853183" cy="169316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9" name="Google Shape;206;p11"/>
            <p:cNvSpPr/>
            <p:nvPr/>
          </p:nvSpPr>
          <p:spPr>
            <a:xfrm>
              <a:off x="3349624" y="1162938"/>
              <a:ext cx="1768475" cy="1582420"/>
            </a:xfrm>
            <a:custGeom>
              <a:avLst/>
              <a:gdLst/>
              <a:ahLst/>
              <a:cxnLst/>
              <a:rect l="l" t="t" r="r" b="b"/>
              <a:pathLst>
                <a:path w="1768475" h="1582420" extrusionOk="0">
                  <a:moveTo>
                    <a:pt x="0" y="0"/>
                  </a:moveTo>
                  <a:lnTo>
                    <a:pt x="509904" y="0"/>
                  </a:lnTo>
                  <a:lnTo>
                    <a:pt x="509904" y="1582166"/>
                  </a:lnTo>
                  <a:lnTo>
                    <a:pt x="1768475" y="1582166"/>
                  </a:lnTo>
                </a:path>
              </a:pathLst>
            </a:custGeom>
            <a:noFill/>
            <a:ln w="25400" cap="flat" cmpd="sng">
              <a:solidFill>
                <a:srgbClr val="C0504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0" name="Google Shape;207;p11"/>
            <p:cNvSpPr/>
            <p:nvPr/>
          </p:nvSpPr>
          <p:spPr>
            <a:xfrm>
              <a:off x="4984876" y="2496032"/>
              <a:ext cx="670560" cy="377190"/>
            </a:xfrm>
            <a:custGeom>
              <a:avLst/>
              <a:gdLst/>
              <a:ahLst/>
              <a:cxnLst/>
              <a:rect l="l" t="t" r="r" b="b"/>
              <a:pathLst>
                <a:path w="670560" h="377189" extrusionOk="0">
                  <a:moveTo>
                    <a:pt x="0" y="376834"/>
                  </a:moveTo>
                  <a:lnTo>
                    <a:pt x="670458" y="376834"/>
                  </a:lnTo>
                  <a:lnTo>
                    <a:pt x="670458" y="0"/>
                  </a:lnTo>
                  <a:lnTo>
                    <a:pt x="0" y="0"/>
                  </a:lnTo>
                  <a:lnTo>
                    <a:pt x="0" y="376834"/>
                  </a:lnTo>
                  <a:close/>
                </a:path>
              </a:pathLst>
            </a:custGeom>
            <a:noFill/>
            <a:ln w="34925" cap="flat" cmpd="sng">
              <a:solidFill>
                <a:srgbClr val="94373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49718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pPr algn="l"/>
            <a:r>
              <a:rPr lang="en-IN" b="1" i="0" dirty="0" smtClean="0">
                <a:solidFill>
                  <a:srgbClr val="1F2328"/>
                </a:solidFill>
                <a:effectLst/>
                <a:latin typeface="-apple-system"/>
              </a:rPr>
              <a:t>Git clone</a:t>
            </a:r>
            <a:endParaRPr lang="en-US" dirty="0"/>
          </a:p>
        </p:txBody>
      </p:sp>
      <p:sp>
        <p:nvSpPr>
          <p:cNvPr id="3" name="Rectangle 1">
            <a:extLst>
              <a:ext uri="{FF2B5EF4-FFF2-40B4-BE49-F238E27FC236}">
                <a16:creationId xmlns:a16="http://schemas.microsoft.com/office/drawing/2014/main" id="{577EDAC0-0FC5-2BD4-B424-8E9CA4F52EED}"/>
              </a:ext>
            </a:extLst>
          </p:cNvPr>
          <p:cNvSpPr>
            <a:spLocks noGrp="1" noChangeArrowheads="1"/>
          </p:cNvSpPr>
          <p:nvPr>
            <p:ph type="body" sz="quarter" idx="11"/>
          </p:nvPr>
        </p:nvSpPr>
        <p:spPr bwMode="auto">
          <a:xfrm>
            <a:off x="615697" y="1351001"/>
            <a:ext cx="6477000"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523240" lvl="0" indent="-299720">
              <a:lnSpc>
                <a:spcPct val="100000"/>
              </a:lnSpc>
              <a:spcBef>
                <a:spcPts val="5"/>
              </a:spcBef>
              <a:buClr>
                <a:schemeClr val="dk1"/>
              </a:buClr>
              <a:buSzPts val="1800"/>
              <a:buFont typeface="Arial"/>
              <a:buChar char="❏"/>
            </a:pPr>
            <a:r>
              <a:rPr lang="en-US" sz="1800" b="0" dirty="0">
                <a:solidFill>
                  <a:schemeClr val="dk1"/>
                </a:solidFill>
                <a:latin typeface="Arial"/>
                <a:ea typeface="Arial"/>
                <a:cs typeface="Arial"/>
                <a:sym typeface="Arial"/>
              </a:rPr>
              <a:t>Clone command creates a  copy of an existing Remote  Repository inside the Local  Repository</a:t>
            </a:r>
          </a:p>
        </p:txBody>
      </p:sp>
      <p:grpSp>
        <p:nvGrpSpPr>
          <p:cNvPr id="9" name="Google Shape;216;p12"/>
          <p:cNvGrpSpPr/>
          <p:nvPr/>
        </p:nvGrpSpPr>
        <p:grpSpPr>
          <a:xfrm>
            <a:off x="1178941" y="2155926"/>
            <a:ext cx="5643118" cy="4239133"/>
            <a:chOff x="3307079" y="564870"/>
            <a:chExt cx="5643118" cy="4239133"/>
          </a:xfrm>
        </p:grpSpPr>
        <p:sp>
          <p:nvSpPr>
            <p:cNvPr id="10" name="Google Shape;217;p12"/>
            <p:cNvSpPr/>
            <p:nvPr/>
          </p:nvSpPr>
          <p:spPr>
            <a:xfrm>
              <a:off x="4016501" y="564870"/>
              <a:ext cx="4933696" cy="423913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1" name="Google Shape;218;p12"/>
            <p:cNvSpPr/>
            <p:nvPr/>
          </p:nvSpPr>
          <p:spPr>
            <a:xfrm>
              <a:off x="4912741" y="2907918"/>
              <a:ext cx="845185" cy="503555"/>
            </a:xfrm>
            <a:custGeom>
              <a:avLst/>
              <a:gdLst/>
              <a:ahLst/>
              <a:cxnLst/>
              <a:rect l="l" t="t" r="r" b="b"/>
              <a:pathLst>
                <a:path w="845185" h="503554" extrusionOk="0">
                  <a:moveTo>
                    <a:pt x="205359" y="251587"/>
                  </a:moveTo>
                  <a:lnTo>
                    <a:pt x="102743" y="0"/>
                  </a:lnTo>
                  <a:lnTo>
                    <a:pt x="0" y="0"/>
                  </a:lnTo>
                  <a:lnTo>
                    <a:pt x="102743" y="251587"/>
                  </a:lnTo>
                  <a:lnTo>
                    <a:pt x="0" y="503174"/>
                  </a:lnTo>
                  <a:lnTo>
                    <a:pt x="102743" y="503174"/>
                  </a:lnTo>
                  <a:lnTo>
                    <a:pt x="205359" y="251587"/>
                  </a:lnTo>
                  <a:close/>
                </a:path>
                <a:path w="845185" h="503554" extrusionOk="0">
                  <a:moveTo>
                    <a:pt x="845185" y="251587"/>
                  </a:moveTo>
                  <a:lnTo>
                    <a:pt x="742569" y="0"/>
                  </a:lnTo>
                  <a:lnTo>
                    <a:pt x="639953" y="0"/>
                  </a:lnTo>
                  <a:lnTo>
                    <a:pt x="742569" y="251587"/>
                  </a:lnTo>
                  <a:lnTo>
                    <a:pt x="639953" y="503174"/>
                  </a:lnTo>
                  <a:lnTo>
                    <a:pt x="742569" y="503174"/>
                  </a:lnTo>
                  <a:lnTo>
                    <a:pt x="845185" y="251587"/>
                  </a:lnTo>
                  <a:close/>
                </a:path>
              </a:pathLst>
            </a:custGeom>
            <a:solidFill>
              <a:srgbClr val="F1F1F1">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2" name="Google Shape;219;p12"/>
            <p:cNvSpPr/>
            <p:nvPr/>
          </p:nvSpPr>
          <p:spPr>
            <a:xfrm>
              <a:off x="3307079" y="1127759"/>
              <a:ext cx="803148" cy="72694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3" name="Google Shape;220;p12"/>
            <p:cNvSpPr/>
            <p:nvPr/>
          </p:nvSpPr>
          <p:spPr>
            <a:xfrm>
              <a:off x="3349624" y="1162938"/>
              <a:ext cx="718820" cy="617220"/>
            </a:xfrm>
            <a:custGeom>
              <a:avLst/>
              <a:gdLst/>
              <a:ahLst/>
              <a:cxnLst/>
              <a:rect l="l" t="t" r="r" b="b"/>
              <a:pathLst>
                <a:path w="718820" h="617219" extrusionOk="0">
                  <a:moveTo>
                    <a:pt x="0" y="0"/>
                  </a:moveTo>
                  <a:lnTo>
                    <a:pt x="359155" y="0"/>
                  </a:lnTo>
                  <a:lnTo>
                    <a:pt x="359155" y="616712"/>
                  </a:lnTo>
                  <a:lnTo>
                    <a:pt x="718312" y="616712"/>
                  </a:lnTo>
                </a:path>
              </a:pathLst>
            </a:custGeom>
            <a:noFill/>
            <a:ln w="25400" cap="flat" cmpd="sng">
              <a:solidFill>
                <a:srgbClr val="C0504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9441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3" y="409705"/>
            <a:ext cx="6477000" cy="814027"/>
          </a:xfrm>
        </p:spPr>
        <p:txBody>
          <a:bodyPr>
            <a:normAutofit/>
          </a:bodyPr>
          <a:lstStyle/>
          <a:p>
            <a:pPr marL="12700" lvl="0">
              <a:lnSpc>
                <a:spcPct val="100000"/>
              </a:lnSpc>
              <a:spcBef>
                <a:spcPts val="0"/>
              </a:spcBef>
            </a:pPr>
            <a:r>
              <a:rPr lang="en-US" dirty="0" smtClean="0">
                <a:solidFill>
                  <a:srgbClr val="1F2328"/>
                </a:solidFill>
              </a:rPr>
              <a:t>Git fetch</a:t>
            </a:r>
            <a:endParaRPr lang="en-US" dirty="0">
              <a:solidFill>
                <a:srgbClr val="1F2328"/>
              </a:solidFill>
            </a:endParaRP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212996"/>
            <a:ext cx="6477000" cy="1658220"/>
          </a:xfrm>
        </p:spPr>
        <p:txBody>
          <a:bodyPr>
            <a:normAutofit/>
          </a:bodyPr>
          <a:lstStyle/>
          <a:p>
            <a:pPr marL="299085" marR="5080" lvl="0" indent="-287019">
              <a:lnSpc>
                <a:spcPct val="150000"/>
              </a:lnSpc>
              <a:spcBef>
                <a:spcPts val="0"/>
              </a:spcBef>
              <a:buClr>
                <a:schemeClr val="dk1"/>
              </a:buClr>
              <a:buSzPts val="1800"/>
              <a:buFont typeface="Arial"/>
              <a:buChar char="❏"/>
            </a:pPr>
            <a:r>
              <a:rPr lang="en-US" sz="1800" b="0" dirty="0">
                <a:solidFill>
                  <a:schemeClr val="dk1"/>
                </a:solidFill>
                <a:latin typeface="Arial"/>
                <a:ea typeface="Arial"/>
                <a:cs typeface="Arial"/>
                <a:sym typeface="Arial"/>
              </a:rPr>
              <a:t>Fetch command collects the  changes made in the Remote  repository and copies them to  the Local Repository. </a:t>
            </a:r>
          </a:p>
          <a:p>
            <a:pPr marL="299085" marR="5080" lvl="0" indent="-287019">
              <a:lnSpc>
                <a:spcPct val="150000"/>
              </a:lnSpc>
              <a:spcBef>
                <a:spcPts val="0"/>
              </a:spcBef>
              <a:buClr>
                <a:schemeClr val="dk1"/>
              </a:buClr>
              <a:buSzPts val="1800"/>
              <a:buFont typeface="Arial"/>
              <a:buChar char="❏"/>
            </a:pPr>
            <a:r>
              <a:rPr lang="en-US" sz="1800" b="0" dirty="0">
                <a:solidFill>
                  <a:schemeClr val="dk1"/>
                </a:solidFill>
                <a:latin typeface="Arial"/>
                <a:ea typeface="Arial"/>
                <a:cs typeface="Arial"/>
                <a:sym typeface="Arial"/>
              </a:rPr>
              <a:t>This</a:t>
            </a:r>
            <a:r>
              <a:rPr lang="en-US" sz="1800" b="0" dirty="0">
                <a:solidFill>
                  <a:schemeClr val="dk1"/>
                </a:solidFill>
              </a:rPr>
              <a:t> </a:t>
            </a:r>
            <a:r>
              <a:rPr lang="en-US" sz="1800" b="0" dirty="0">
                <a:solidFill>
                  <a:schemeClr val="dk1"/>
                </a:solidFill>
                <a:latin typeface="Arial"/>
                <a:ea typeface="Arial"/>
                <a:cs typeface="Arial"/>
                <a:sym typeface="Arial"/>
              </a:rPr>
              <a:t>command doesn’t affect our  Workspace.</a:t>
            </a:r>
          </a:p>
        </p:txBody>
      </p:sp>
      <p:grpSp>
        <p:nvGrpSpPr>
          <p:cNvPr id="10" name="Google Shape;257;p15"/>
          <p:cNvGrpSpPr/>
          <p:nvPr/>
        </p:nvGrpSpPr>
        <p:grpSpPr>
          <a:xfrm>
            <a:off x="5792723" y="2338806"/>
            <a:ext cx="5644642" cy="4239133"/>
            <a:chOff x="3305555" y="564870"/>
            <a:chExt cx="5644642" cy="4239133"/>
          </a:xfrm>
        </p:grpSpPr>
        <p:sp>
          <p:nvSpPr>
            <p:cNvPr id="11" name="Google Shape;258;p15"/>
            <p:cNvSpPr/>
            <p:nvPr/>
          </p:nvSpPr>
          <p:spPr>
            <a:xfrm>
              <a:off x="4016501" y="564870"/>
              <a:ext cx="4933696" cy="423913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2" name="Google Shape;259;p15"/>
            <p:cNvSpPr/>
            <p:nvPr/>
          </p:nvSpPr>
          <p:spPr>
            <a:xfrm>
              <a:off x="4912741" y="2907918"/>
              <a:ext cx="845185" cy="503555"/>
            </a:xfrm>
            <a:custGeom>
              <a:avLst/>
              <a:gdLst/>
              <a:ahLst/>
              <a:cxnLst/>
              <a:rect l="l" t="t" r="r" b="b"/>
              <a:pathLst>
                <a:path w="845185" h="503554" extrusionOk="0">
                  <a:moveTo>
                    <a:pt x="205359" y="251587"/>
                  </a:moveTo>
                  <a:lnTo>
                    <a:pt x="102743" y="0"/>
                  </a:lnTo>
                  <a:lnTo>
                    <a:pt x="0" y="0"/>
                  </a:lnTo>
                  <a:lnTo>
                    <a:pt x="102743" y="251587"/>
                  </a:lnTo>
                  <a:lnTo>
                    <a:pt x="0" y="503174"/>
                  </a:lnTo>
                  <a:lnTo>
                    <a:pt x="102743" y="503174"/>
                  </a:lnTo>
                  <a:lnTo>
                    <a:pt x="205359" y="251587"/>
                  </a:lnTo>
                  <a:close/>
                </a:path>
                <a:path w="845185" h="503554" extrusionOk="0">
                  <a:moveTo>
                    <a:pt x="845185" y="251587"/>
                  </a:moveTo>
                  <a:lnTo>
                    <a:pt x="742569" y="0"/>
                  </a:lnTo>
                  <a:lnTo>
                    <a:pt x="639953" y="0"/>
                  </a:lnTo>
                  <a:lnTo>
                    <a:pt x="742569" y="251587"/>
                  </a:lnTo>
                  <a:lnTo>
                    <a:pt x="639953" y="503174"/>
                  </a:lnTo>
                  <a:lnTo>
                    <a:pt x="742569" y="503174"/>
                  </a:lnTo>
                  <a:lnTo>
                    <a:pt x="845185" y="251587"/>
                  </a:lnTo>
                  <a:close/>
                </a:path>
              </a:pathLst>
            </a:custGeom>
            <a:solidFill>
              <a:srgbClr val="F1F1F1">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3" name="Google Shape;260;p15"/>
            <p:cNvSpPr/>
            <p:nvPr/>
          </p:nvSpPr>
          <p:spPr>
            <a:xfrm>
              <a:off x="3305555" y="1083563"/>
              <a:ext cx="2322576" cy="69951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 name="Google Shape;261;p15"/>
            <p:cNvSpPr/>
            <p:nvPr/>
          </p:nvSpPr>
          <p:spPr>
            <a:xfrm>
              <a:off x="3347846" y="1119631"/>
              <a:ext cx="2225675" cy="588010"/>
            </a:xfrm>
            <a:custGeom>
              <a:avLst/>
              <a:gdLst/>
              <a:ahLst/>
              <a:cxnLst/>
              <a:rect l="l" t="t" r="r" b="b"/>
              <a:pathLst>
                <a:path w="2225675" h="588010" extrusionOk="0">
                  <a:moveTo>
                    <a:pt x="0" y="0"/>
                  </a:moveTo>
                  <a:lnTo>
                    <a:pt x="2225675" y="0"/>
                  </a:lnTo>
                  <a:lnTo>
                    <a:pt x="2225675" y="588009"/>
                  </a:lnTo>
                  <a:lnTo>
                    <a:pt x="2204847" y="588009"/>
                  </a:lnTo>
                </a:path>
              </a:pathLst>
            </a:custGeom>
            <a:noFill/>
            <a:ln w="25400" cap="flat" cmpd="sng">
              <a:solidFill>
                <a:srgbClr val="C0504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86116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pPr algn="l"/>
            <a:r>
              <a:rPr lang="en-IN" b="1" i="0" dirty="0" smtClean="0">
                <a:solidFill>
                  <a:srgbClr val="1F2328"/>
                </a:solidFill>
                <a:effectLst/>
                <a:latin typeface="-apple-system"/>
              </a:rPr>
              <a:t>Git Pull</a:t>
            </a:r>
            <a:endParaRPr lang="en-US" dirty="0"/>
          </a:p>
        </p:txBody>
      </p:sp>
      <p:sp>
        <p:nvSpPr>
          <p:cNvPr id="3" name="Rectangle 1">
            <a:extLst>
              <a:ext uri="{FF2B5EF4-FFF2-40B4-BE49-F238E27FC236}">
                <a16:creationId xmlns:a16="http://schemas.microsoft.com/office/drawing/2014/main" id="{577EDAC0-0FC5-2BD4-B424-8E9CA4F52EED}"/>
              </a:ext>
            </a:extLst>
          </p:cNvPr>
          <p:cNvSpPr>
            <a:spLocks noGrp="1" noChangeArrowheads="1"/>
          </p:cNvSpPr>
          <p:nvPr>
            <p:ph type="body" sz="quarter" idx="11"/>
          </p:nvPr>
        </p:nvSpPr>
        <p:spPr bwMode="auto">
          <a:xfrm>
            <a:off x="762000" y="1405729"/>
            <a:ext cx="6477000" cy="14362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469900" lvl="0" indent="-457200">
              <a:lnSpc>
                <a:spcPct val="100000"/>
              </a:lnSpc>
              <a:spcBef>
                <a:spcPts val="0"/>
              </a:spcBef>
              <a:buClr>
                <a:srgbClr val="1F487C"/>
              </a:buClr>
              <a:buSzPts val="1800"/>
              <a:buFont typeface="Arial"/>
              <a:buChar char="❏"/>
            </a:pPr>
            <a:r>
              <a:rPr lang="en-US" sz="1800" b="0" dirty="0">
                <a:solidFill>
                  <a:schemeClr val="dk1"/>
                </a:solidFill>
                <a:latin typeface="Arial"/>
                <a:ea typeface="Arial"/>
                <a:cs typeface="Arial"/>
                <a:sym typeface="Arial"/>
              </a:rPr>
              <a:t>Pull like Fetch, gets all </a:t>
            </a:r>
            <a:r>
              <a:rPr lang="en-US" sz="1800" b="0" dirty="0" smtClean="0">
                <a:solidFill>
                  <a:schemeClr val="dk1"/>
                </a:solidFill>
                <a:latin typeface="Arial"/>
                <a:ea typeface="Arial"/>
                <a:cs typeface="Arial"/>
                <a:sym typeface="Arial"/>
              </a:rPr>
              <a:t>the  changes </a:t>
            </a:r>
            <a:r>
              <a:rPr lang="en-US" sz="1800" b="0" dirty="0">
                <a:solidFill>
                  <a:schemeClr val="dk1"/>
                </a:solidFill>
                <a:latin typeface="Arial"/>
                <a:ea typeface="Arial"/>
                <a:cs typeface="Arial"/>
                <a:sym typeface="Arial"/>
              </a:rPr>
              <a:t>from the remote  repository and copies them  to the Local Repository</a:t>
            </a:r>
          </a:p>
          <a:p>
            <a:pPr marL="469900" marR="1541145" lvl="0" indent="-457200">
              <a:lnSpc>
                <a:spcPct val="150000"/>
              </a:lnSpc>
              <a:spcBef>
                <a:spcPts val="434"/>
              </a:spcBef>
              <a:buClr>
                <a:srgbClr val="1F487C"/>
              </a:buClr>
              <a:buSzPts val="1800"/>
              <a:buFont typeface="Arial"/>
              <a:buChar char="❏"/>
            </a:pPr>
            <a:r>
              <a:rPr lang="en-US" sz="1800" b="0" dirty="0">
                <a:solidFill>
                  <a:schemeClr val="dk1"/>
                </a:solidFill>
                <a:latin typeface="Arial"/>
                <a:ea typeface="Arial"/>
                <a:cs typeface="Arial"/>
                <a:sym typeface="Arial"/>
              </a:rPr>
              <a:t>Pull merges those changes  to the current working  directory</a:t>
            </a:r>
          </a:p>
        </p:txBody>
      </p:sp>
      <p:grpSp>
        <p:nvGrpSpPr>
          <p:cNvPr id="15" name="Google Shape;271;p16"/>
          <p:cNvGrpSpPr/>
          <p:nvPr/>
        </p:nvGrpSpPr>
        <p:grpSpPr>
          <a:xfrm>
            <a:off x="1069975" y="2450820"/>
            <a:ext cx="5861050" cy="4239133"/>
            <a:chOff x="3089148" y="564870"/>
            <a:chExt cx="5861050" cy="4239133"/>
          </a:xfrm>
        </p:grpSpPr>
        <p:sp>
          <p:nvSpPr>
            <p:cNvPr id="16" name="Google Shape;272;p16"/>
            <p:cNvSpPr/>
            <p:nvPr/>
          </p:nvSpPr>
          <p:spPr>
            <a:xfrm>
              <a:off x="4016502" y="564870"/>
              <a:ext cx="4933696" cy="423913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7" name="Google Shape;273;p16"/>
            <p:cNvSpPr/>
            <p:nvPr/>
          </p:nvSpPr>
          <p:spPr>
            <a:xfrm>
              <a:off x="4912741" y="2907918"/>
              <a:ext cx="845185" cy="503555"/>
            </a:xfrm>
            <a:custGeom>
              <a:avLst/>
              <a:gdLst/>
              <a:ahLst/>
              <a:cxnLst/>
              <a:rect l="l" t="t" r="r" b="b"/>
              <a:pathLst>
                <a:path w="845185" h="503554" extrusionOk="0">
                  <a:moveTo>
                    <a:pt x="205359" y="251587"/>
                  </a:moveTo>
                  <a:lnTo>
                    <a:pt x="102743" y="0"/>
                  </a:lnTo>
                  <a:lnTo>
                    <a:pt x="0" y="0"/>
                  </a:lnTo>
                  <a:lnTo>
                    <a:pt x="102743" y="251587"/>
                  </a:lnTo>
                  <a:lnTo>
                    <a:pt x="0" y="503174"/>
                  </a:lnTo>
                  <a:lnTo>
                    <a:pt x="102743" y="503174"/>
                  </a:lnTo>
                  <a:lnTo>
                    <a:pt x="205359" y="251587"/>
                  </a:lnTo>
                  <a:close/>
                </a:path>
                <a:path w="845185" h="503554" extrusionOk="0">
                  <a:moveTo>
                    <a:pt x="845185" y="251587"/>
                  </a:moveTo>
                  <a:lnTo>
                    <a:pt x="742569" y="0"/>
                  </a:lnTo>
                  <a:lnTo>
                    <a:pt x="639953" y="0"/>
                  </a:lnTo>
                  <a:lnTo>
                    <a:pt x="742569" y="251587"/>
                  </a:lnTo>
                  <a:lnTo>
                    <a:pt x="639953" y="503174"/>
                  </a:lnTo>
                  <a:lnTo>
                    <a:pt x="742569" y="503174"/>
                  </a:lnTo>
                  <a:lnTo>
                    <a:pt x="845185" y="251587"/>
                  </a:lnTo>
                  <a:close/>
                </a:path>
              </a:pathLst>
            </a:custGeom>
            <a:solidFill>
              <a:srgbClr val="F1F1F1">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 name="Google Shape;274;p16"/>
            <p:cNvSpPr/>
            <p:nvPr/>
          </p:nvSpPr>
          <p:spPr>
            <a:xfrm>
              <a:off x="3089148" y="1095755"/>
              <a:ext cx="1976627" cy="6873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31078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328031"/>
            <a:ext cx="9141397" cy="615553"/>
          </a:xfrm>
        </p:spPr>
        <p:txBody>
          <a:bodyPr/>
          <a:lstStyle/>
          <a:p>
            <a:r>
              <a:rPr lang="en-US" dirty="0" smtClean="0"/>
              <a:t>1. Git Basics</a:t>
            </a:r>
            <a:endParaRPr lang="en-US" dirty="0"/>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4625788" y="1062319"/>
            <a:ext cx="4141694" cy="4666128"/>
          </a:xfrm>
        </p:spPr>
        <p:txBody>
          <a:bodyPr/>
          <a:lstStyle/>
          <a:p>
            <a:pPr algn="l"/>
            <a:r>
              <a:rPr lang="en-US" sz="2000" dirty="0">
                <a:solidFill>
                  <a:srgbClr val="F69000"/>
                </a:solidFill>
              </a:rPr>
              <a:t>I. Introduction to git</a:t>
            </a:r>
          </a:p>
          <a:p>
            <a:pPr algn="l"/>
            <a:r>
              <a:rPr lang="en-US" sz="2000" dirty="0">
                <a:solidFill>
                  <a:srgbClr val="F69000"/>
                </a:solidFill>
              </a:rPr>
              <a:t>II. About version control</a:t>
            </a:r>
          </a:p>
          <a:p>
            <a:pPr algn="l"/>
            <a:r>
              <a:rPr lang="en-US" sz="2000" dirty="0">
                <a:solidFill>
                  <a:srgbClr val="F69000"/>
                </a:solidFill>
              </a:rPr>
              <a:t>III. A short history of git</a:t>
            </a:r>
          </a:p>
          <a:p>
            <a:pPr algn="l"/>
            <a:r>
              <a:rPr lang="en-US" sz="2000" dirty="0">
                <a:solidFill>
                  <a:srgbClr val="F69000"/>
                </a:solidFill>
              </a:rPr>
              <a:t>IV. What is git </a:t>
            </a:r>
          </a:p>
          <a:p>
            <a:pPr algn="l"/>
            <a:r>
              <a:rPr lang="en-US" sz="2000" dirty="0">
                <a:solidFill>
                  <a:srgbClr val="F69000"/>
                </a:solidFill>
              </a:rPr>
              <a:t>V. The command line</a:t>
            </a:r>
          </a:p>
          <a:p>
            <a:pPr algn="l"/>
            <a:r>
              <a:rPr lang="en-US" sz="2000" dirty="0">
                <a:solidFill>
                  <a:srgbClr val="F69000"/>
                </a:solidFill>
              </a:rPr>
              <a:t>VI. Installing git</a:t>
            </a:r>
          </a:p>
          <a:p>
            <a:pPr algn="l"/>
            <a:r>
              <a:rPr lang="en-US" sz="2000" dirty="0">
                <a:solidFill>
                  <a:srgbClr val="F69000"/>
                </a:solidFill>
              </a:rPr>
              <a:t>VII. First-Time git Setup</a:t>
            </a:r>
          </a:p>
          <a:p>
            <a:pPr algn="l"/>
            <a:r>
              <a:rPr lang="en-US" sz="2000" dirty="0">
                <a:solidFill>
                  <a:srgbClr val="F69000"/>
                </a:solidFill>
              </a:rPr>
              <a:t>VIII. Getting Help</a:t>
            </a:r>
          </a:p>
          <a:p>
            <a:pPr algn="l"/>
            <a:r>
              <a:rPr lang="en-US" sz="2000" dirty="0">
                <a:solidFill>
                  <a:srgbClr val="F69000"/>
                </a:solidFill>
              </a:rPr>
              <a:t>IX. Getting a Git Repository</a:t>
            </a:r>
          </a:p>
          <a:p>
            <a:pPr algn="l"/>
            <a:r>
              <a:rPr lang="en-US" sz="2000" dirty="0">
                <a:solidFill>
                  <a:srgbClr val="F69000"/>
                </a:solidFill>
              </a:rPr>
              <a:t>X. Recording Changes to the Repository</a:t>
            </a:r>
          </a:p>
          <a:p>
            <a:pPr algn="l"/>
            <a:r>
              <a:rPr lang="en-US" sz="2000" dirty="0">
                <a:solidFill>
                  <a:srgbClr val="F69000"/>
                </a:solidFill>
              </a:rPr>
              <a:t>XI. Viewing the Commit History</a:t>
            </a:r>
          </a:p>
          <a:p>
            <a:pPr algn="l"/>
            <a:r>
              <a:rPr lang="en-US" sz="2000" dirty="0">
                <a:solidFill>
                  <a:srgbClr val="F69000"/>
                </a:solidFill>
              </a:rPr>
              <a:t>XII. Undoing Things</a:t>
            </a:r>
          </a:p>
          <a:p>
            <a:pPr algn="l"/>
            <a:r>
              <a:rPr lang="en-US" sz="2000" dirty="0">
                <a:solidFill>
                  <a:srgbClr val="F69000"/>
                </a:solidFill>
              </a:rPr>
              <a:t>XIII. Working with Remotes</a:t>
            </a:r>
          </a:p>
          <a:p>
            <a:pPr algn="l"/>
            <a:r>
              <a:rPr lang="en-US" sz="2000" dirty="0">
                <a:solidFill>
                  <a:srgbClr val="F69000"/>
                </a:solidFill>
              </a:rPr>
              <a:t>XIV. Tagging</a:t>
            </a:r>
          </a:p>
          <a:p>
            <a:pPr algn="l"/>
            <a:r>
              <a:rPr lang="en-US" sz="2000" dirty="0">
                <a:solidFill>
                  <a:srgbClr val="F69000"/>
                </a:solidFill>
              </a:rPr>
              <a:t>XV. Git Aliases</a:t>
            </a:r>
          </a:p>
          <a:p>
            <a:pPr algn="l"/>
            <a:r>
              <a:rPr lang="en-US" sz="2000" dirty="0">
                <a:solidFill>
                  <a:srgbClr val="F69000"/>
                </a:solidFill>
              </a:rPr>
              <a:t>XVI. Summary</a:t>
            </a:r>
          </a:p>
        </p:txBody>
      </p:sp>
    </p:spTree>
    <p:extLst>
      <p:ext uri="{BB962C8B-B14F-4D97-AF65-F5344CB8AC3E}">
        <p14:creationId xmlns:p14="http://schemas.microsoft.com/office/powerpoint/2010/main" val="27885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p:txBody>
          <a:bodyPr>
            <a:normAutofit/>
          </a:bodyPr>
          <a:lstStyle/>
          <a:p>
            <a:r>
              <a:rPr lang="en-IN" dirty="0" smtClean="0">
                <a:solidFill>
                  <a:srgbClr val="1F2328"/>
                </a:solidFill>
                <a:latin typeface="-apple-system"/>
              </a:rPr>
              <a:t>VI. </a:t>
            </a:r>
            <a:r>
              <a:rPr lang="en-IN" dirty="0">
                <a:solidFill>
                  <a:srgbClr val="1F2328"/>
                </a:solidFill>
                <a:latin typeface="-apple-system"/>
              </a:rPr>
              <a:t>The Command </a:t>
            </a:r>
            <a:r>
              <a:rPr lang="en-IN" dirty="0" smtClean="0">
                <a:solidFill>
                  <a:srgbClr val="1F2328"/>
                </a:solidFill>
                <a:latin typeface="-apple-system"/>
              </a:rPr>
              <a:t>Line</a:t>
            </a: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p:txBody>
          <a:bodyPr>
            <a:normAutofit lnSpcReduction="10000"/>
          </a:bodyPr>
          <a:lstStyle/>
          <a:p>
            <a:r>
              <a:rPr lang="en-US" sz="1800" dirty="0">
                <a:solidFill>
                  <a:srgbClr val="1F2328"/>
                </a:solidFill>
              </a:rPr>
              <a:t>Basic Commands</a:t>
            </a:r>
          </a:p>
          <a:p>
            <a:pPr marL="285750" indent="-285750">
              <a:buFont typeface="Wingdings" panose="05000000000000000000" pitchFamily="2" charset="2"/>
              <a:buChar char="q"/>
            </a:pPr>
            <a:r>
              <a:rPr lang="en-US" sz="1800" b="0" dirty="0">
                <a:solidFill>
                  <a:srgbClr val="1F2328"/>
                </a:solidFill>
              </a:rPr>
              <a:t>git init : Initializes a new Git repository.</a:t>
            </a:r>
          </a:p>
          <a:p>
            <a:pPr marL="285750" indent="-285750">
              <a:buFont typeface="Wingdings" panose="05000000000000000000" pitchFamily="2" charset="2"/>
              <a:buChar char="q"/>
            </a:pPr>
            <a:r>
              <a:rPr lang="en-US" sz="1800" b="0" dirty="0">
                <a:solidFill>
                  <a:srgbClr val="1F2328"/>
                </a:solidFill>
              </a:rPr>
              <a:t>git add : Adds changes to the staging area.</a:t>
            </a:r>
          </a:p>
          <a:p>
            <a:pPr marL="285750" indent="-285750">
              <a:buFont typeface="Wingdings" panose="05000000000000000000" pitchFamily="2" charset="2"/>
              <a:buChar char="q"/>
            </a:pPr>
            <a:r>
              <a:rPr lang="en-US" sz="1800" b="0" dirty="0">
                <a:solidFill>
                  <a:srgbClr val="1F2328"/>
                </a:solidFill>
              </a:rPr>
              <a:t>git commit : Records changes to the repository.</a:t>
            </a:r>
          </a:p>
          <a:p>
            <a:pPr marL="285750" indent="-285750">
              <a:buFont typeface="Wingdings" panose="05000000000000000000" pitchFamily="2" charset="2"/>
              <a:buChar char="q"/>
            </a:pPr>
            <a:r>
              <a:rPr lang="en-US" sz="1800" b="0" dirty="0">
                <a:solidFill>
                  <a:srgbClr val="1F2328"/>
                </a:solidFill>
              </a:rPr>
              <a:t>git push: Pushes the changes to remote repository.</a:t>
            </a:r>
          </a:p>
          <a:p>
            <a:endParaRPr lang="en-US" sz="1800" dirty="0">
              <a:solidFill>
                <a:srgbClr val="1F2328"/>
              </a:solidFill>
            </a:endParaRPr>
          </a:p>
          <a:p>
            <a:r>
              <a:rPr lang="en-US" sz="1800" dirty="0">
                <a:solidFill>
                  <a:srgbClr val="1F2328"/>
                </a:solidFill>
              </a:rPr>
              <a:t>Advanced Commands</a:t>
            </a:r>
          </a:p>
          <a:p>
            <a:pPr marL="285750" indent="-285750">
              <a:buFont typeface="Wingdings" panose="05000000000000000000" pitchFamily="2" charset="2"/>
              <a:buChar char="q"/>
            </a:pPr>
            <a:r>
              <a:rPr lang="en-US" sz="1800" b="0" dirty="0">
                <a:solidFill>
                  <a:srgbClr val="1F2328"/>
                </a:solidFill>
              </a:rPr>
              <a:t>git branch : Manages branches.</a:t>
            </a:r>
          </a:p>
          <a:p>
            <a:pPr marL="285750" indent="-285750">
              <a:buFont typeface="Wingdings" panose="05000000000000000000" pitchFamily="2" charset="2"/>
              <a:buChar char="q"/>
            </a:pPr>
            <a:r>
              <a:rPr lang="en-US" sz="1800" b="0" dirty="0">
                <a:solidFill>
                  <a:srgbClr val="1F2328"/>
                </a:solidFill>
              </a:rPr>
              <a:t>git merge : Integrates changes from different branches.</a:t>
            </a:r>
          </a:p>
        </p:txBody>
      </p:sp>
    </p:spTree>
    <p:extLst>
      <p:ext uri="{BB962C8B-B14F-4D97-AF65-F5344CB8AC3E}">
        <p14:creationId xmlns:p14="http://schemas.microsoft.com/office/powerpoint/2010/main" val="3811691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pPr algn="l"/>
            <a:r>
              <a:rPr lang="en-IN" b="1" i="0" dirty="0">
                <a:solidFill>
                  <a:srgbClr val="1F2328"/>
                </a:solidFill>
                <a:effectLst/>
                <a:latin typeface="-apple-system"/>
              </a:rPr>
              <a:t>VII. First-Time Git </a:t>
            </a:r>
            <a:r>
              <a:rPr lang="en-IN" b="1" i="0" dirty="0" smtClean="0">
                <a:solidFill>
                  <a:srgbClr val="1F2328"/>
                </a:solidFill>
                <a:effectLst/>
                <a:latin typeface="-apple-system"/>
              </a:rPr>
              <a:t>Setup</a:t>
            </a:r>
            <a:endParaRPr lang="en-US" dirty="0"/>
          </a:p>
        </p:txBody>
      </p:sp>
      <p:sp>
        <p:nvSpPr>
          <p:cNvPr id="3" name="Rectangle 1">
            <a:extLst>
              <a:ext uri="{FF2B5EF4-FFF2-40B4-BE49-F238E27FC236}">
                <a16:creationId xmlns:a16="http://schemas.microsoft.com/office/drawing/2014/main" id="{577EDAC0-0FC5-2BD4-B424-8E9CA4F52EED}"/>
              </a:ext>
            </a:extLst>
          </p:cNvPr>
          <p:cNvSpPr>
            <a:spLocks noGrp="1" noChangeArrowheads="1"/>
          </p:cNvSpPr>
          <p:nvPr>
            <p:ph type="body" sz="quarter" idx="11"/>
          </p:nvPr>
        </p:nvSpPr>
        <p:spPr bwMode="auto">
          <a:xfrm>
            <a:off x="762000" y="2850803"/>
            <a:ext cx="6721135"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1F2328"/>
                </a:solidFill>
                <a:effectLst/>
                <a:latin typeface="Segoe UI Variable Display Semib" pitchFamily="2" charset="0"/>
              </a:rPr>
              <a:t>Configuration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rgbClr val="1F2328"/>
                </a:solidFill>
                <a:effectLst/>
                <a:latin typeface="-apple-system"/>
              </a:rPr>
              <a:t>Set username and email: </a:t>
            </a:r>
            <a:r>
              <a:rPr kumimoji="0" lang="en-US" altLang="en-US" sz="1800" b="0" i="0" u="none" strike="noStrike" cap="none" normalizeH="0" baseline="0" dirty="0">
                <a:ln>
                  <a:noFill/>
                </a:ln>
                <a:solidFill>
                  <a:srgbClr val="1F2328"/>
                </a:solidFill>
                <a:effectLst/>
                <a:latin typeface="ui-monospace"/>
              </a:rPr>
              <a:t>git config --global user.name </a:t>
            </a:r>
            <a:endParaRPr kumimoji="0" lang="en-US" altLang="en-US" sz="1800" b="0" i="0" u="none" strike="noStrike" cap="none" normalizeH="0" baseline="0" dirty="0" smtClean="0">
              <a:ln>
                <a:noFill/>
              </a:ln>
              <a:solidFill>
                <a:srgbClr val="1F2328"/>
              </a:solidFill>
              <a:effectLst/>
              <a:latin typeface="ui-monospace"/>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rgbClr val="1F2328"/>
                </a:solidFill>
                <a:effectLst/>
                <a:latin typeface="ui-monospace"/>
              </a:rPr>
              <a:t>"</a:t>
            </a:r>
            <a:r>
              <a:rPr kumimoji="0" lang="en-US" altLang="en-US" sz="1800" b="0" i="0" u="none" strike="noStrike" cap="none" normalizeH="0" baseline="0" dirty="0">
                <a:ln>
                  <a:noFill/>
                </a:ln>
                <a:solidFill>
                  <a:srgbClr val="1F2328"/>
                </a:solidFill>
                <a:effectLst/>
                <a:latin typeface="ui-monospace"/>
              </a:rPr>
              <a:t>Your Name"</a:t>
            </a:r>
            <a:r>
              <a:rPr kumimoji="0" lang="en-US" altLang="en-US" sz="1800" b="0" i="0" u="none" strike="noStrike" cap="none" normalizeH="0" baseline="0" dirty="0">
                <a:ln>
                  <a:noFill/>
                </a:ln>
                <a:solidFill>
                  <a:srgbClr val="1F2328"/>
                </a:solidFill>
                <a:effectLst/>
                <a:latin typeface="-apple-system"/>
              </a:rPr>
              <a:t> and </a:t>
            </a:r>
            <a:r>
              <a:rPr kumimoji="0" lang="en-US" altLang="en-US" sz="1800" b="0" i="0" u="none" strike="noStrike" cap="none" normalizeH="0" baseline="0" dirty="0">
                <a:ln>
                  <a:noFill/>
                </a:ln>
                <a:solidFill>
                  <a:srgbClr val="1F2328"/>
                </a:solidFill>
                <a:effectLst/>
                <a:latin typeface="ui-monospace"/>
              </a:rPr>
              <a:t>git config --global user.email "your@email.com"</a:t>
            </a:r>
            <a:r>
              <a:rPr kumimoji="0" lang="en-US" altLang="en-US" sz="1800" b="0" i="0" u="none" strike="noStrike" cap="none" normalizeH="0" baseline="0" dirty="0">
                <a:ln>
                  <a:noFill/>
                </a:ln>
                <a:solidFill>
                  <a:srgbClr val="1F2328"/>
                </a:solidFill>
                <a:effectLst/>
                <a:latin typeface="-apple-system"/>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rgbClr val="1F2328"/>
                </a:solidFill>
                <a:effectLst/>
                <a:latin typeface="-apple-system"/>
              </a:rPr>
              <a:t>Customize Git settings for user preferences.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630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p:txBody>
          <a:bodyPr>
            <a:normAutofit/>
          </a:bodyPr>
          <a:lstStyle/>
          <a:p>
            <a:pPr algn="l"/>
            <a:r>
              <a:rPr lang="en-IN" b="1" i="0" dirty="0">
                <a:solidFill>
                  <a:srgbClr val="1F2328"/>
                </a:solidFill>
                <a:effectLst/>
                <a:latin typeface="-apple-system"/>
              </a:rPr>
              <a:t>VIII. Getting Help</a:t>
            </a:r>
            <a:br>
              <a:rPr lang="en-IN" b="1" i="0" dirty="0">
                <a:solidFill>
                  <a:srgbClr val="1F2328"/>
                </a:solidFill>
                <a:effectLst/>
                <a:latin typeface="-apple-system"/>
              </a:rPr>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p:txBody>
          <a:bodyPr>
            <a:normAutofit/>
          </a:bodyPr>
          <a:lstStyle/>
          <a:p>
            <a:pPr algn="l"/>
            <a:r>
              <a:rPr lang="en-US" b="1" i="0" dirty="0">
                <a:solidFill>
                  <a:srgbClr val="1F2328"/>
                </a:solidFill>
                <a:effectLst/>
                <a:latin typeface="-apple-system"/>
              </a:rPr>
              <a:t>Documentation</a:t>
            </a:r>
          </a:p>
          <a:p>
            <a:pPr marL="342900" indent="-342900" algn="l">
              <a:buFont typeface="Wingdings" panose="05000000000000000000" pitchFamily="2" charset="2"/>
              <a:buChar char="q"/>
            </a:pPr>
            <a:r>
              <a:rPr lang="en-US" b="0" i="0" dirty="0">
                <a:solidFill>
                  <a:srgbClr val="1F2328"/>
                </a:solidFill>
                <a:effectLst/>
                <a:latin typeface="-apple-system"/>
              </a:rPr>
              <a:t>Official Git documentation available online.</a:t>
            </a:r>
          </a:p>
          <a:p>
            <a:pPr marL="342900" indent="-342900" algn="l">
              <a:buFont typeface="Wingdings" panose="05000000000000000000" pitchFamily="2" charset="2"/>
              <a:buChar char="q"/>
            </a:pPr>
            <a:r>
              <a:rPr lang="en-US" b="0" i="0" dirty="0">
                <a:solidFill>
                  <a:srgbClr val="1F2328"/>
                </a:solidFill>
                <a:effectLst/>
                <a:latin typeface="-apple-system"/>
              </a:rPr>
              <a:t>Use git --help for command-specific help.</a:t>
            </a:r>
          </a:p>
          <a:p>
            <a:pPr marL="342900" indent="-342900" algn="l">
              <a:buFont typeface="Wingdings" panose="05000000000000000000" pitchFamily="2" charset="2"/>
              <a:buChar char="q"/>
            </a:pPr>
            <a:r>
              <a:rPr lang="en-US" b="0" i="0" dirty="0">
                <a:solidFill>
                  <a:srgbClr val="1F2328"/>
                </a:solidFill>
                <a:effectLst/>
                <a:latin typeface="-apple-system"/>
              </a:rPr>
              <a:t>Community forums and Q&amp;A sites for additional support.</a:t>
            </a:r>
          </a:p>
          <a:p>
            <a:pPr marL="342900" indent="-342900" algn="l">
              <a:buFont typeface="Wingdings" panose="05000000000000000000" pitchFamily="2" charset="2"/>
              <a:buChar char="q"/>
            </a:pPr>
            <a:endParaRPr lang="en-US" b="1" i="0" dirty="0">
              <a:solidFill>
                <a:srgbClr val="1F2328"/>
              </a:solidFill>
              <a:effectLst/>
              <a:latin typeface="-apple-system"/>
            </a:endParaRPr>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69588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r>
              <a:rPr lang="en-US" dirty="0" smtClean="0"/>
              <a:t>IX. </a:t>
            </a:r>
            <a:r>
              <a:rPr lang="en-US" dirty="0"/>
              <a:t>Getting a </a:t>
            </a:r>
            <a:r>
              <a:rPr lang="en-US" dirty="0" smtClean="0"/>
              <a:t>git </a:t>
            </a:r>
            <a:r>
              <a:rPr lang="en-US" dirty="0"/>
              <a:t>Repository</a:t>
            </a:r>
            <a:br>
              <a:rPr lang="en-US" dirty="0"/>
            </a:br>
            <a:r>
              <a:rPr lang="en-US" dirty="0"/>
              <a:t/>
            </a:r>
            <a:br>
              <a:rPr lang="en-US" dirty="0"/>
            </a:br>
            <a:endParaRPr lang="en-US" dirty="0"/>
          </a:p>
        </p:txBody>
      </p:sp>
      <p:sp>
        <p:nvSpPr>
          <p:cNvPr id="3" name="Rectangle 1">
            <a:extLst>
              <a:ext uri="{FF2B5EF4-FFF2-40B4-BE49-F238E27FC236}">
                <a16:creationId xmlns:a16="http://schemas.microsoft.com/office/drawing/2014/main" id="{577EDAC0-0FC5-2BD4-B424-8E9CA4F52EED}"/>
              </a:ext>
            </a:extLst>
          </p:cNvPr>
          <p:cNvSpPr>
            <a:spLocks noGrp="1" noChangeArrowheads="1"/>
          </p:cNvSpPr>
          <p:nvPr>
            <p:ph type="body" sz="quarter" idx="11"/>
          </p:nvPr>
        </p:nvSpPr>
        <p:spPr bwMode="auto">
          <a:xfrm>
            <a:off x="762001" y="2296806"/>
            <a:ext cx="6477000"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lnSpc>
                <a:spcPct val="100000"/>
              </a:lnSpc>
              <a:spcBef>
                <a:spcPct val="0"/>
              </a:spcBef>
              <a:spcAft>
                <a:spcPct val="0"/>
              </a:spcAft>
            </a:pPr>
            <a:r>
              <a:rPr lang="en-US" altLang="en-US" sz="1800" dirty="0">
                <a:solidFill>
                  <a:srgbClr val="1F2328"/>
                </a:solidFill>
                <a:latin typeface="+mj-lt"/>
              </a:rPr>
              <a:t>Initializing a Repository</a:t>
            </a:r>
          </a:p>
          <a:p>
            <a:pPr marL="285750" lvl="0" indent="-285750" eaLnBrk="0" fontAlgn="base" hangingPunct="0">
              <a:lnSpc>
                <a:spcPct val="100000"/>
              </a:lnSpc>
              <a:spcBef>
                <a:spcPct val="0"/>
              </a:spcBef>
              <a:spcAft>
                <a:spcPct val="0"/>
              </a:spcAft>
              <a:buFont typeface="Wingdings" panose="05000000000000000000" pitchFamily="2" charset="2"/>
              <a:buChar char="q"/>
            </a:pPr>
            <a:r>
              <a:rPr lang="en-US" altLang="en-US" sz="1800" b="0" dirty="0">
                <a:solidFill>
                  <a:srgbClr val="1F2328"/>
                </a:solidFill>
                <a:latin typeface="+mj-lt"/>
              </a:rPr>
              <a:t>git init: Initializes a new Git repository in the current directory.</a:t>
            </a:r>
          </a:p>
          <a:p>
            <a:pPr marL="285750" lvl="0" indent="-285750" eaLnBrk="0" fontAlgn="base" hangingPunct="0">
              <a:lnSpc>
                <a:spcPct val="100000"/>
              </a:lnSpc>
              <a:spcBef>
                <a:spcPct val="0"/>
              </a:spcBef>
              <a:spcAft>
                <a:spcPct val="0"/>
              </a:spcAft>
              <a:buFont typeface="Wingdings" panose="05000000000000000000" pitchFamily="2" charset="2"/>
              <a:buChar char="q"/>
            </a:pPr>
            <a:r>
              <a:rPr lang="en-US" altLang="en-US" sz="1800" b="0" dirty="0">
                <a:solidFill>
                  <a:srgbClr val="1F2328"/>
                </a:solidFill>
                <a:latin typeface="+mj-lt"/>
              </a:rPr>
              <a:t>Creates a hidden .git directory to store configuration and version history.</a:t>
            </a:r>
          </a:p>
          <a:p>
            <a:pPr lvl="0" eaLnBrk="0" fontAlgn="base" hangingPunct="0">
              <a:lnSpc>
                <a:spcPct val="100000"/>
              </a:lnSpc>
              <a:spcBef>
                <a:spcPct val="0"/>
              </a:spcBef>
              <a:spcAft>
                <a:spcPct val="0"/>
              </a:spcAft>
            </a:pPr>
            <a:endParaRPr lang="en-US" altLang="en-US" sz="1800" dirty="0" smtClean="0">
              <a:solidFill>
                <a:srgbClr val="1F2328"/>
              </a:solidFill>
              <a:latin typeface="+mj-lt"/>
            </a:endParaRPr>
          </a:p>
          <a:p>
            <a:pPr lvl="0" eaLnBrk="0" fontAlgn="base" hangingPunct="0">
              <a:lnSpc>
                <a:spcPct val="100000"/>
              </a:lnSpc>
              <a:spcBef>
                <a:spcPct val="0"/>
              </a:spcBef>
              <a:spcAft>
                <a:spcPct val="0"/>
              </a:spcAft>
            </a:pPr>
            <a:r>
              <a:rPr lang="en-US" altLang="en-US" sz="1800" dirty="0" smtClean="0">
                <a:solidFill>
                  <a:srgbClr val="1F2328"/>
                </a:solidFill>
                <a:latin typeface="+mj-lt"/>
              </a:rPr>
              <a:t>Cloning </a:t>
            </a:r>
            <a:r>
              <a:rPr lang="en-US" altLang="en-US" sz="1800" dirty="0">
                <a:solidFill>
                  <a:srgbClr val="1F2328"/>
                </a:solidFill>
                <a:latin typeface="+mj-lt"/>
              </a:rPr>
              <a:t>a Repository</a:t>
            </a:r>
          </a:p>
          <a:p>
            <a:pPr marL="285750" lvl="0" indent="-285750" eaLnBrk="0" fontAlgn="base" hangingPunct="0">
              <a:lnSpc>
                <a:spcPct val="100000"/>
              </a:lnSpc>
              <a:spcBef>
                <a:spcPct val="0"/>
              </a:spcBef>
              <a:spcAft>
                <a:spcPct val="0"/>
              </a:spcAft>
              <a:buFont typeface="Wingdings" panose="05000000000000000000" pitchFamily="2" charset="2"/>
              <a:buChar char="q"/>
            </a:pPr>
            <a:r>
              <a:rPr lang="en-US" altLang="en-US" sz="1800" b="0" dirty="0">
                <a:solidFill>
                  <a:srgbClr val="1F2328"/>
                </a:solidFill>
                <a:latin typeface="+mj-lt"/>
              </a:rPr>
              <a:t>git clone &lt;repository URL&gt;: Downloads an existing Git repository to your local machine.</a:t>
            </a:r>
          </a:p>
          <a:p>
            <a:pPr marL="285750" lvl="0" indent="-285750" eaLnBrk="0" fontAlgn="base" hangingPunct="0">
              <a:lnSpc>
                <a:spcPct val="100000"/>
              </a:lnSpc>
              <a:spcBef>
                <a:spcPct val="0"/>
              </a:spcBef>
              <a:spcAft>
                <a:spcPct val="0"/>
              </a:spcAft>
              <a:buFont typeface="Wingdings" panose="05000000000000000000" pitchFamily="2" charset="2"/>
              <a:buChar char="q"/>
            </a:pPr>
            <a:r>
              <a:rPr lang="en-US" altLang="en-US" sz="1800" b="0" dirty="0">
                <a:solidFill>
                  <a:srgbClr val="1F2328"/>
                </a:solidFill>
                <a:latin typeface="+mj-lt"/>
              </a:rPr>
              <a:t>Establishes a connection with the remote repository.</a:t>
            </a: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2441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p:txBody>
          <a:bodyPr>
            <a:normAutofit/>
          </a:bodyPr>
          <a:lstStyle/>
          <a:p>
            <a:r>
              <a:rPr lang="en-US" dirty="0"/>
              <a:t>X</a:t>
            </a:r>
            <a:r>
              <a:rPr lang="en-US" dirty="0" smtClean="0"/>
              <a:t>. </a:t>
            </a:r>
            <a:r>
              <a:rPr lang="en-US" dirty="0"/>
              <a:t>Recording Changes to the Repository</a:t>
            </a: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p:txBody>
          <a:bodyPr>
            <a:normAutofit/>
          </a:bodyPr>
          <a:lstStyle/>
          <a:p>
            <a:r>
              <a:rPr lang="en-US" dirty="0">
                <a:solidFill>
                  <a:srgbClr val="1F2328"/>
                </a:solidFill>
                <a:latin typeface="+mj-lt"/>
              </a:rPr>
              <a:t>Tracking Changes</a:t>
            </a:r>
          </a:p>
          <a:p>
            <a:pPr marL="342900" indent="-342900">
              <a:buFont typeface="Wingdings" panose="05000000000000000000" pitchFamily="2" charset="2"/>
              <a:buChar char="q"/>
            </a:pPr>
            <a:r>
              <a:rPr lang="en-US" b="0" dirty="0">
                <a:solidFill>
                  <a:srgbClr val="1F2328"/>
                </a:solidFill>
                <a:latin typeface="+mj-lt"/>
              </a:rPr>
              <a:t>git status: Shows the status of changes as untracked, modified, or staged.</a:t>
            </a:r>
          </a:p>
          <a:p>
            <a:pPr marL="342900" indent="-342900">
              <a:buFont typeface="Wingdings" panose="05000000000000000000" pitchFamily="2" charset="2"/>
              <a:buChar char="q"/>
            </a:pPr>
            <a:r>
              <a:rPr lang="en-US" b="0" dirty="0">
                <a:solidFill>
                  <a:srgbClr val="1F2328"/>
                </a:solidFill>
                <a:latin typeface="+mj-lt"/>
              </a:rPr>
              <a:t>git add &lt;file&gt;: Adds changes to the staging area.</a:t>
            </a:r>
          </a:p>
          <a:p>
            <a:r>
              <a:rPr lang="en-US" dirty="0">
                <a:solidFill>
                  <a:srgbClr val="1F2328"/>
                </a:solidFill>
                <a:latin typeface="+mj-lt"/>
              </a:rPr>
              <a:t>Committing Changes</a:t>
            </a:r>
          </a:p>
          <a:p>
            <a:pPr marL="342900" indent="-342900">
              <a:buFont typeface="Wingdings" panose="05000000000000000000" pitchFamily="2" charset="2"/>
              <a:buChar char="q"/>
            </a:pPr>
            <a:r>
              <a:rPr lang="en-US" b="0" dirty="0">
                <a:solidFill>
                  <a:srgbClr val="1F2328"/>
                </a:solidFill>
                <a:latin typeface="+mj-lt"/>
              </a:rPr>
              <a:t>git commit -m "Commit message": Records changes in the repository.</a:t>
            </a:r>
          </a:p>
          <a:p>
            <a:pPr marL="342900" indent="-342900">
              <a:buFont typeface="Wingdings" panose="05000000000000000000" pitchFamily="2" charset="2"/>
              <a:buChar char="q"/>
            </a:pPr>
            <a:r>
              <a:rPr lang="en-US" b="0" dirty="0">
                <a:solidFill>
                  <a:srgbClr val="1F2328"/>
                </a:solidFill>
                <a:latin typeface="+mj-lt"/>
              </a:rPr>
              <a:t>Commits create a snapshot in the version history.</a:t>
            </a:r>
            <a:endParaRPr lang="en-US" b="0" dirty="0">
              <a:latin typeface="+mj-lt"/>
            </a:endParaRPr>
          </a:p>
        </p:txBody>
      </p:sp>
    </p:spTree>
    <p:extLst>
      <p:ext uri="{BB962C8B-B14F-4D97-AF65-F5344CB8AC3E}">
        <p14:creationId xmlns:p14="http://schemas.microsoft.com/office/powerpoint/2010/main" val="371930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r>
              <a:rPr lang="en-US" dirty="0" smtClean="0"/>
              <a:t>XI. </a:t>
            </a:r>
            <a:r>
              <a:rPr lang="en-US" dirty="0"/>
              <a:t>Viewing the Commit History</a:t>
            </a:r>
            <a:br>
              <a:rPr lang="en-US" dirty="0"/>
            </a:br>
            <a:r>
              <a:rPr lang="en-US" dirty="0"/>
              <a:t/>
            </a:r>
            <a:br>
              <a:rPr lang="en-US" dirty="0"/>
            </a:br>
            <a:endParaRPr lang="en-US" dirty="0"/>
          </a:p>
        </p:txBody>
      </p:sp>
      <p:sp>
        <p:nvSpPr>
          <p:cNvPr id="3" name="Rectangle 1">
            <a:extLst>
              <a:ext uri="{FF2B5EF4-FFF2-40B4-BE49-F238E27FC236}">
                <a16:creationId xmlns:a16="http://schemas.microsoft.com/office/drawing/2014/main" id="{577EDAC0-0FC5-2BD4-B424-8E9CA4F52EED}"/>
              </a:ext>
            </a:extLst>
          </p:cNvPr>
          <p:cNvSpPr>
            <a:spLocks noGrp="1" noChangeArrowheads="1"/>
          </p:cNvSpPr>
          <p:nvPr>
            <p:ph type="body" sz="quarter" idx="11"/>
          </p:nvPr>
        </p:nvSpPr>
        <p:spPr bwMode="auto">
          <a:xfrm>
            <a:off x="762000" y="2573805"/>
            <a:ext cx="645048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lnSpc>
                <a:spcPct val="100000"/>
              </a:lnSpc>
              <a:spcBef>
                <a:spcPct val="0"/>
              </a:spcBef>
              <a:spcAft>
                <a:spcPct val="0"/>
              </a:spcAft>
            </a:pPr>
            <a:r>
              <a:rPr lang="en-US" altLang="en-US" sz="1800" dirty="0">
                <a:solidFill>
                  <a:srgbClr val="1F2328"/>
                </a:solidFill>
                <a:latin typeface="Segoe UI Variable Display Semib" pitchFamily="2" charset="0"/>
              </a:rPr>
              <a:t>Git Log</a:t>
            </a:r>
          </a:p>
          <a:p>
            <a:pPr marL="285750" lvl="0" indent="-285750" eaLnBrk="0" fontAlgn="base" hangingPunct="0">
              <a:lnSpc>
                <a:spcPct val="100000"/>
              </a:lnSpc>
              <a:spcBef>
                <a:spcPct val="0"/>
              </a:spcBef>
              <a:spcAft>
                <a:spcPct val="0"/>
              </a:spcAft>
              <a:buFont typeface="Wingdings" panose="05000000000000000000" pitchFamily="2" charset="2"/>
              <a:buChar char="q"/>
            </a:pPr>
            <a:r>
              <a:rPr lang="en-US" altLang="en-US" sz="1800" b="0" dirty="0">
                <a:solidFill>
                  <a:srgbClr val="1F2328"/>
                </a:solidFill>
                <a:latin typeface="Segoe UI Variable Display Semib" pitchFamily="2" charset="0"/>
              </a:rPr>
              <a:t>git log: Displays a chronological list of commits.</a:t>
            </a:r>
          </a:p>
          <a:p>
            <a:pPr marL="285750" lvl="0" indent="-285750" eaLnBrk="0" fontAlgn="base" hangingPunct="0">
              <a:lnSpc>
                <a:spcPct val="100000"/>
              </a:lnSpc>
              <a:spcBef>
                <a:spcPct val="0"/>
              </a:spcBef>
              <a:spcAft>
                <a:spcPct val="0"/>
              </a:spcAft>
              <a:buFont typeface="Wingdings" panose="05000000000000000000" pitchFamily="2" charset="2"/>
              <a:buChar char="q"/>
            </a:pPr>
            <a:r>
              <a:rPr lang="en-US" altLang="en-US" sz="1800" b="0" dirty="0">
                <a:solidFill>
                  <a:srgbClr val="1F2328"/>
                </a:solidFill>
                <a:latin typeface="Segoe UI Variable Display Semib" pitchFamily="2" charset="0"/>
              </a:rPr>
              <a:t>Shows commit hash, author, date, and commit message.</a:t>
            </a:r>
          </a:p>
          <a:p>
            <a:pPr lvl="0" eaLnBrk="0" fontAlgn="base" hangingPunct="0">
              <a:lnSpc>
                <a:spcPct val="100000"/>
              </a:lnSpc>
              <a:spcBef>
                <a:spcPct val="0"/>
              </a:spcBef>
              <a:spcAft>
                <a:spcPct val="0"/>
              </a:spcAft>
            </a:pPr>
            <a:endParaRPr lang="en-US" altLang="en-US" sz="1800" b="0" dirty="0" smtClean="0">
              <a:solidFill>
                <a:srgbClr val="1F2328"/>
              </a:solidFill>
              <a:latin typeface="Segoe UI Variable Display Semib" pitchFamily="2" charset="0"/>
            </a:endParaRPr>
          </a:p>
          <a:p>
            <a:pPr lvl="0" eaLnBrk="0" fontAlgn="base" hangingPunct="0">
              <a:lnSpc>
                <a:spcPct val="100000"/>
              </a:lnSpc>
              <a:spcBef>
                <a:spcPct val="0"/>
              </a:spcBef>
              <a:spcAft>
                <a:spcPct val="0"/>
              </a:spcAft>
            </a:pPr>
            <a:r>
              <a:rPr lang="en-US" altLang="en-US" sz="1800" dirty="0" smtClean="0">
                <a:solidFill>
                  <a:srgbClr val="1F2328"/>
                </a:solidFill>
                <a:latin typeface="Segoe UI Variable Display Semib" pitchFamily="2" charset="0"/>
              </a:rPr>
              <a:t>Customizing </a:t>
            </a:r>
            <a:r>
              <a:rPr lang="en-US" altLang="en-US" sz="1800" dirty="0">
                <a:solidFill>
                  <a:srgbClr val="1F2328"/>
                </a:solidFill>
                <a:latin typeface="Segoe UI Variable Display Semib" pitchFamily="2" charset="0"/>
              </a:rPr>
              <a:t>Log Output</a:t>
            </a:r>
          </a:p>
          <a:p>
            <a:pPr marL="285750" lvl="0" indent="-285750" eaLnBrk="0" fontAlgn="base" hangingPunct="0">
              <a:lnSpc>
                <a:spcPct val="100000"/>
              </a:lnSpc>
              <a:spcBef>
                <a:spcPct val="0"/>
              </a:spcBef>
              <a:spcAft>
                <a:spcPct val="0"/>
              </a:spcAft>
              <a:buFont typeface="Wingdings" panose="05000000000000000000" pitchFamily="2" charset="2"/>
              <a:buChar char="q"/>
            </a:pPr>
            <a:r>
              <a:rPr lang="en-US" altLang="en-US" sz="1800" b="0" dirty="0">
                <a:solidFill>
                  <a:srgbClr val="1F2328"/>
                </a:solidFill>
                <a:latin typeface="Segoe UI Variable Display Semib" pitchFamily="2" charset="0"/>
              </a:rPr>
              <a:t>git log --oneline: Condenses commit information to one line.</a:t>
            </a:r>
          </a:p>
          <a:p>
            <a:pPr marL="285750" lvl="0" indent="-285750" eaLnBrk="0" fontAlgn="base" hangingPunct="0">
              <a:lnSpc>
                <a:spcPct val="100000"/>
              </a:lnSpc>
              <a:spcBef>
                <a:spcPct val="0"/>
              </a:spcBef>
              <a:spcAft>
                <a:spcPct val="0"/>
              </a:spcAft>
              <a:buFont typeface="Wingdings" panose="05000000000000000000" pitchFamily="2" charset="2"/>
              <a:buChar char="q"/>
            </a:pPr>
            <a:r>
              <a:rPr lang="en-US" altLang="en-US" sz="1800" b="0" dirty="0">
                <a:solidFill>
                  <a:srgbClr val="1F2328"/>
                </a:solidFill>
                <a:latin typeface="Segoe UI Variable Display Semib" pitchFamily="2" charset="0"/>
              </a:rPr>
              <a:t>git log --graph: Visualizes branch history.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3803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p:txBody>
          <a:bodyPr>
            <a:normAutofit fontScale="90000"/>
          </a:bodyPr>
          <a:lstStyle/>
          <a:p>
            <a:r>
              <a:rPr lang="en-US" dirty="0" smtClean="0"/>
              <a:t>XII. </a:t>
            </a:r>
            <a:r>
              <a:rPr lang="en-US" dirty="0"/>
              <a:t>Undoing Things</a:t>
            </a:r>
            <a:br>
              <a:rPr lang="en-US" dirty="0"/>
            </a:br>
            <a:r>
              <a:rPr lang="en-US" dirty="0"/>
              <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p:txBody>
          <a:bodyPr>
            <a:normAutofit lnSpcReduction="10000"/>
          </a:bodyPr>
          <a:lstStyle/>
          <a:p>
            <a:r>
              <a:rPr lang="en-US" dirty="0">
                <a:solidFill>
                  <a:srgbClr val="1F2328"/>
                </a:solidFill>
                <a:latin typeface="-apple-system"/>
              </a:rPr>
              <a:t>Discarding Changes</a:t>
            </a:r>
          </a:p>
          <a:p>
            <a:pPr marL="342900" indent="-342900">
              <a:buFont typeface="Wingdings" panose="05000000000000000000" pitchFamily="2" charset="2"/>
              <a:buChar char="q"/>
            </a:pPr>
            <a:r>
              <a:rPr lang="en-US" b="0" dirty="0">
                <a:solidFill>
                  <a:srgbClr val="1F2328"/>
                </a:solidFill>
                <a:latin typeface="-apple-system"/>
              </a:rPr>
              <a:t>git restore &lt;file&gt;: Discards changes in a file.</a:t>
            </a:r>
          </a:p>
          <a:p>
            <a:pPr marL="342900" indent="-342900">
              <a:buFont typeface="Wingdings" panose="05000000000000000000" pitchFamily="2" charset="2"/>
              <a:buChar char="q"/>
            </a:pPr>
            <a:r>
              <a:rPr lang="en-US" b="0" dirty="0">
                <a:solidFill>
                  <a:srgbClr val="1F2328"/>
                </a:solidFill>
                <a:latin typeface="-apple-system"/>
              </a:rPr>
              <a:t>git restore --source=&lt;commit&gt; &lt;file&gt;: Restores a file to a specific commit.</a:t>
            </a:r>
          </a:p>
          <a:p>
            <a:endParaRPr lang="en-US" dirty="0" smtClean="0">
              <a:solidFill>
                <a:srgbClr val="1F2328"/>
              </a:solidFill>
              <a:latin typeface="-apple-system"/>
            </a:endParaRPr>
          </a:p>
          <a:p>
            <a:r>
              <a:rPr lang="en-US" dirty="0" smtClean="0">
                <a:solidFill>
                  <a:srgbClr val="1F2328"/>
                </a:solidFill>
                <a:latin typeface="-apple-system"/>
              </a:rPr>
              <a:t>Amending </a:t>
            </a:r>
            <a:r>
              <a:rPr lang="en-US" dirty="0">
                <a:solidFill>
                  <a:srgbClr val="1F2328"/>
                </a:solidFill>
                <a:latin typeface="-apple-system"/>
              </a:rPr>
              <a:t>Commits</a:t>
            </a:r>
          </a:p>
          <a:p>
            <a:pPr marL="342900" indent="-342900">
              <a:buFont typeface="Wingdings" panose="05000000000000000000" pitchFamily="2" charset="2"/>
              <a:buChar char="q"/>
            </a:pPr>
            <a:r>
              <a:rPr lang="en-US" b="0" dirty="0">
                <a:solidFill>
                  <a:srgbClr val="1F2328"/>
                </a:solidFill>
                <a:latin typeface="-apple-system"/>
              </a:rPr>
              <a:t>git commit --amend: Adds changes to the previous commit.</a:t>
            </a:r>
          </a:p>
          <a:p>
            <a:pPr marL="342900" indent="-342900">
              <a:buFont typeface="Wingdings" panose="05000000000000000000" pitchFamily="2" charset="2"/>
              <a:buChar char="q"/>
            </a:pPr>
            <a:r>
              <a:rPr lang="en-US" b="0" dirty="0">
                <a:solidFill>
                  <a:srgbClr val="1F2328"/>
                </a:solidFill>
                <a:latin typeface="-apple-system"/>
              </a:rPr>
              <a:t>Useful for fixing mistakes in the last commit.</a:t>
            </a:r>
            <a:endParaRPr lang="en-US" b="0" dirty="0"/>
          </a:p>
        </p:txBody>
      </p:sp>
    </p:spTree>
    <p:extLst>
      <p:ext uri="{BB962C8B-B14F-4D97-AF65-F5344CB8AC3E}">
        <p14:creationId xmlns:p14="http://schemas.microsoft.com/office/powerpoint/2010/main" val="312738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r>
              <a:rPr lang="en-US" dirty="0" smtClean="0"/>
              <a:t>XII. </a:t>
            </a:r>
            <a:r>
              <a:rPr lang="en-US" dirty="0"/>
              <a:t>Working with Remotes</a:t>
            </a:r>
            <a:br>
              <a:rPr lang="en-US" dirty="0"/>
            </a:br>
            <a:endParaRPr lang="en-US" dirty="0"/>
          </a:p>
        </p:txBody>
      </p:sp>
      <p:sp>
        <p:nvSpPr>
          <p:cNvPr id="3" name="Rectangle 1">
            <a:extLst>
              <a:ext uri="{FF2B5EF4-FFF2-40B4-BE49-F238E27FC236}">
                <a16:creationId xmlns:a16="http://schemas.microsoft.com/office/drawing/2014/main" id="{577EDAC0-0FC5-2BD4-B424-8E9CA4F52EED}"/>
              </a:ext>
            </a:extLst>
          </p:cNvPr>
          <p:cNvSpPr>
            <a:spLocks noGrp="1" noChangeArrowheads="1"/>
          </p:cNvSpPr>
          <p:nvPr>
            <p:ph type="body" sz="quarter" idx="11"/>
          </p:nvPr>
        </p:nvSpPr>
        <p:spPr bwMode="auto">
          <a:xfrm>
            <a:off x="762001" y="2296806"/>
            <a:ext cx="6902824"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lnSpc>
                <a:spcPct val="100000"/>
              </a:lnSpc>
              <a:spcBef>
                <a:spcPct val="0"/>
              </a:spcBef>
              <a:spcAft>
                <a:spcPct val="0"/>
              </a:spcAft>
            </a:pPr>
            <a:r>
              <a:rPr lang="en-US" altLang="en-US" sz="1800" dirty="0">
                <a:solidFill>
                  <a:srgbClr val="1F2328"/>
                </a:solidFill>
                <a:latin typeface="Segoe UI Variable Display Semib" pitchFamily="2" charset="0"/>
              </a:rPr>
              <a:t>Adding Remotes</a:t>
            </a:r>
          </a:p>
          <a:p>
            <a:pPr marL="285750" lvl="0" indent="-285750" eaLnBrk="0" fontAlgn="base" hangingPunct="0">
              <a:lnSpc>
                <a:spcPct val="100000"/>
              </a:lnSpc>
              <a:spcBef>
                <a:spcPct val="0"/>
              </a:spcBef>
              <a:spcAft>
                <a:spcPct val="0"/>
              </a:spcAft>
              <a:buFont typeface="Wingdings" panose="05000000000000000000" pitchFamily="2" charset="2"/>
              <a:buChar char="q"/>
            </a:pPr>
            <a:r>
              <a:rPr lang="en-US" altLang="en-US" sz="1800" b="0" dirty="0">
                <a:solidFill>
                  <a:srgbClr val="1F2328"/>
                </a:solidFill>
                <a:latin typeface="Segoe UI Variable Display Semib" pitchFamily="2" charset="0"/>
              </a:rPr>
              <a:t>git remote add &lt;name&gt; &lt;url&gt;: Links a local repository to a remote repository.</a:t>
            </a:r>
          </a:p>
          <a:p>
            <a:pPr marL="285750" lvl="0" indent="-285750" eaLnBrk="0" fontAlgn="base" hangingPunct="0">
              <a:lnSpc>
                <a:spcPct val="100000"/>
              </a:lnSpc>
              <a:spcBef>
                <a:spcPct val="0"/>
              </a:spcBef>
              <a:spcAft>
                <a:spcPct val="0"/>
              </a:spcAft>
              <a:buFont typeface="Wingdings" panose="05000000000000000000" pitchFamily="2" charset="2"/>
              <a:buChar char="q"/>
            </a:pPr>
            <a:r>
              <a:rPr lang="en-US" altLang="en-US" sz="1800" b="0" dirty="0">
                <a:solidFill>
                  <a:srgbClr val="1F2328"/>
                </a:solidFill>
                <a:latin typeface="Segoe UI Variable Display Semib" pitchFamily="2" charset="0"/>
              </a:rPr>
              <a:t>Common remotes include GitHub or GitLab.</a:t>
            </a:r>
          </a:p>
          <a:p>
            <a:pPr lvl="0" eaLnBrk="0" fontAlgn="base" hangingPunct="0">
              <a:lnSpc>
                <a:spcPct val="100000"/>
              </a:lnSpc>
              <a:spcBef>
                <a:spcPct val="0"/>
              </a:spcBef>
              <a:spcAft>
                <a:spcPct val="0"/>
              </a:spcAft>
            </a:pPr>
            <a:endParaRPr lang="en-US" altLang="en-US" sz="1800" dirty="0" smtClean="0">
              <a:solidFill>
                <a:srgbClr val="1F2328"/>
              </a:solidFill>
              <a:latin typeface="Segoe UI Variable Display Semib" pitchFamily="2" charset="0"/>
            </a:endParaRPr>
          </a:p>
          <a:p>
            <a:pPr lvl="0" eaLnBrk="0" fontAlgn="base" hangingPunct="0">
              <a:lnSpc>
                <a:spcPct val="100000"/>
              </a:lnSpc>
              <a:spcBef>
                <a:spcPct val="0"/>
              </a:spcBef>
              <a:spcAft>
                <a:spcPct val="0"/>
              </a:spcAft>
            </a:pPr>
            <a:r>
              <a:rPr lang="en-US" altLang="en-US" sz="1800" dirty="0" smtClean="0">
                <a:solidFill>
                  <a:srgbClr val="1F2328"/>
                </a:solidFill>
                <a:latin typeface="Segoe UI Variable Display Semib" pitchFamily="2" charset="0"/>
              </a:rPr>
              <a:t>Fetching </a:t>
            </a:r>
            <a:r>
              <a:rPr lang="en-US" altLang="en-US" sz="1800" dirty="0">
                <a:solidFill>
                  <a:srgbClr val="1F2328"/>
                </a:solidFill>
                <a:latin typeface="Segoe UI Variable Display Semib" pitchFamily="2" charset="0"/>
              </a:rPr>
              <a:t>and Pulling</a:t>
            </a:r>
          </a:p>
          <a:p>
            <a:pPr marL="285750" lvl="0" indent="-285750" eaLnBrk="0" fontAlgn="base" hangingPunct="0">
              <a:lnSpc>
                <a:spcPct val="100000"/>
              </a:lnSpc>
              <a:spcBef>
                <a:spcPct val="0"/>
              </a:spcBef>
              <a:spcAft>
                <a:spcPct val="0"/>
              </a:spcAft>
              <a:buFont typeface="Wingdings" panose="05000000000000000000" pitchFamily="2" charset="2"/>
              <a:buChar char="q"/>
            </a:pPr>
            <a:r>
              <a:rPr lang="en-US" altLang="en-US" sz="1800" b="0" dirty="0">
                <a:solidFill>
                  <a:srgbClr val="1F2328"/>
                </a:solidFill>
                <a:latin typeface="Segoe UI Variable Display Semib" pitchFamily="2" charset="0"/>
              </a:rPr>
              <a:t>git fetch: Retrieves changes from the remote repository.</a:t>
            </a:r>
          </a:p>
          <a:p>
            <a:pPr marL="285750" lvl="0" indent="-285750" eaLnBrk="0" fontAlgn="base" hangingPunct="0">
              <a:lnSpc>
                <a:spcPct val="100000"/>
              </a:lnSpc>
              <a:spcBef>
                <a:spcPct val="0"/>
              </a:spcBef>
              <a:spcAft>
                <a:spcPct val="0"/>
              </a:spcAft>
              <a:buFont typeface="Wingdings" panose="05000000000000000000" pitchFamily="2" charset="2"/>
              <a:buChar char="q"/>
            </a:pPr>
            <a:r>
              <a:rPr lang="en-US" altLang="en-US" sz="1800" b="0" dirty="0">
                <a:solidFill>
                  <a:srgbClr val="1F2328"/>
                </a:solidFill>
                <a:latin typeface="Segoe UI Variable Display Semib" pitchFamily="2" charset="0"/>
              </a:rPr>
              <a:t>git pull: Fetches changes and integrates them into the current branch.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962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p:txBody>
          <a:bodyPr>
            <a:normAutofit/>
          </a:bodyPr>
          <a:lstStyle/>
          <a:p>
            <a:r>
              <a:rPr lang="en-US" dirty="0" smtClean="0"/>
              <a:t>XIV. Tagging</a:t>
            </a: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p:txBody>
          <a:bodyPr>
            <a:normAutofit/>
          </a:bodyPr>
          <a:lstStyle/>
          <a:p>
            <a:r>
              <a:rPr lang="en-US" dirty="0">
                <a:solidFill>
                  <a:srgbClr val="1F2328"/>
                </a:solidFill>
                <a:latin typeface="-apple-system"/>
              </a:rPr>
              <a:t>Creating Tags</a:t>
            </a:r>
          </a:p>
          <a:p>
            <a:pPr marL="342900" indent="-342900">
              <a:buFont typeface="Wingdings" panose="05000000000000000000" pitchFamily="2" charset="2"/>
              <a:buChar char="q"/>
            </a:pPr>
            <a:r>
              <a:rPr lang="en-US" b="0" dirty="0">
                <a:solidFill>
                  <a:srgbClr val="1F2328"/>
                </a:solidFill>
                <a:latin typeface="-apple-system"/>
              </a:rPr>
              <a:t>git tag &lt;tagname&gt;: Marks a specific commit with a tag.</a:t>
            </a:r>
          </a:p>
          <a:p>
            <a:pPr marL="342900" indent="-342900">
              <a:buFont typeface="Wingdings" panose="05000000000000000000" pitchFamily="2" charset="2"/>
              <a:buChar char="q"/>
            </a:pPr>
            <a:r>
              <a:rPr lang="en-US" b="0" dirty="0">
                <a:solidFill>
                  <a:srgbClr val="1F2328"/>
                </a:solidFill>
                <a:latin typeface="-apple-system"/>
              </a:rPr>
              <a:t>Useful for releasing versions or marking significant points.</a:t>
            </a:r>
          </a:p>
          <a:p>
            <a:r>
              <a:rPr lang="en-US" dirty="0">
                <a:solidFill>
                  <a:srgbClr val="1F2328"/>
                </a:solidFill>
                <a:latin typeface="-apple-system"/>
              </a:rPr>
              <a:t>Pushing Tags</a:t>
            </a:r>
          </a:p>
          <a:p>
            <a:pPr marL="342900" indent="-342900">
              <a:buFont typeface="Wingdings" panose="05000000000000000000" pitchFamily="2" charset="2"/>
              <a:buChar char="q"/>
            </a:pPr>
            <a:r>
              <a:rPr lang="en-US" b="0" dirty="0">
                <a:solidFill>
                  <a:srgbClr val="1F2328"/>
                </a:solidFill>
                <a:latin typeface="-apple-system"/>
              </a:rPr>
              <a:t>git push origin &lt;tagname&gt;: Shares tags with the remote repository.</a:t>
            </a:r>
            <a:endParaRPr lang="en-US" b="0" dirty="0"/>
          </a:p>
        </p:txBody>
      </p:sp>
    </p:spTree>
    <p:extLst>
      <p:ext uri="{BB962C8B-B14F-4D97-AF65-F5344CB8AC3E}">
        <p14:creationId xmlns:p14="http://schemas.microsoft.com/office/powerpoint/2010/main" val="139078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p:txBody>
          <a:bodyPr>
            <a:normAutofit fontScale="90000"/>
          </a:bodyPr>
          <a:lstStyle/>
          <a:p>
            <a:r>
              <a:rPr lang="en-US" dirty="0" smtClean="0"/>
              <a:t>XV. </a:t>
            </a:r>
            <a:r>
              <a:rPr lang="en-US" dirty="0"/>
              <a:t>Git Aliases</a:t>
            </a:r>
            <a:br>
              <a:rPr lang="en-US" dirty="0"/>
            </a:br>
            <a:r>
              <a:rPr lang="en-US" dirty="0"/>
              <a:t/>
            </a:r>
            <a:br>
              <a:rPr lang="en-US" dirty="0"/>
            </a:b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p:txBody>
          <a:bodyPr>
            <a:normAutofit/>
          </a:bodyPr>
          <a:lstStyle/>
          <a:p>
            <a:r>
              <a:rPr lang="en-US" dirty="0">
                <a:solidFill>
                  <a:srgbClr val="1F2328"/>
                </a:solidFill>
                <a:latin typeface="-apple-system"/>
              </a:rPr>
              <a:t>Creating Aliases</a:t>
            </a:r>
          </a:p>
          <a:p>
            <a:pPr marL="342900" indent="-342900">
              <a:buFont typeface="Wingdings" panose="05000000000000000000" pitchFamily="2" charset="2"/>
              <a:buChar char="q"/>
            </a:pPr>
            <a:r>
              <a:rPr lang="en-US" b="0" dirty="0">
                <a:solidFill>
                  <a:srgbClr val="1F2328"/>
                </a:solidFill>
                <a:latin typeface="-apple-system"/>
              </a:rPr>
              <a:t>git config --global alias.&lt;alias-name&gt; &lt;git-command&gt;: Sets up custom shorthand for Git commands.</a:t>
            </a:r>
          </a:p>
          <a:p>
            <a:pPr marL="342900" indent="-342900">
              <a:buFont typeface="Wingdings" panose="05000000000000000000" pitchFamily="2" charset="2"/>
              <a:buChar char="q"/>
            </a:pPr>
            <a:r>
              <a:rPr lang="en-US" b="0" dirty="0">
                <a:solidFill>
                  <a:srgbClr val="1F2328"/>
                </a:solidFill>
                <a:latin typeface="-apple-system"/>
              </a:rPr>
              <a:t>Improves efficiency and reduces typing.</a:t>
            </a:r>
            <a:endParaRPr lang="en-US" b="0" dirty="0"/>
          </a:p>
        </p:txBody>
      </p:sp>
    </p:spTree>
    <p:extLst>
      <p:ext uri="{BB962C8B-B14F-4D97-AF65-F5344CB8AC3E}">
        <p14:creationId xmlns:p14="http://schemas.microsoft.com/office/powerpoint/2010/main" val="322476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p:txBody>
          <a:bodyPr>
            <a:normAutofit/>
          </a:bodyPr>
          <a:lstStyle/>
          <a:p>
            <a:pPr algn="l"/>
            <a:r>
              <a:rPr lang="en-IN" b="1" i="0" dirty="0" smtClean="0">
                <a:solidFill>
                  <a:srgbClr val="1F2328"/>
                </a:solidFill>
                <a:effectLst/>
                <a:latin typeface="-apple-system"/>
              </a:rPr>
              <a:t>Version </a:t>
            </a:r>
            <a:r>
              <a:rPr lang="en-IN" b="1" i="0" dirty="0">
                <a:solidFill>
                  <a:srgbClr val="1F2328"/>
                </a:solidFill>
                <a:effectLst/>
                <a:latin typeface="-apple-system"/>
              </a:rPr>
              <a:t>Control</a:t>
            </a: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371600"/>
            <a:ext cx="6477000" cy="1855694"/>
          </a:xfrm>
        </p:spPr>
        <p:txBody>
          <a:bodyPr>
            <a:normAutofit/>
          </a:bodyPr>
          <a:lstStyle/>
          <a:p>
            <a:pPr marL="298450" marR="5080" lvl="0" indent="-285750">
              <a:lnSpc>
                <a:spcPct val="150100"/>
              </a:lnSpc>
              <a:spcBef>
                <a:spcPts val="0"/>
              </a:spcBef>
              <a:buClr>
                <a:srgbClr val="56555A"/>
              </a:buClr>
              <a:buSzPts val="1600"/>
              <a:buFont typeface="Wingdings" panose="05000000000000000000" pitchFamily="2" charset="2"/>
              <a:buChar char="q"/>
            </a:pPr>
            <a:r>
              <a:rPr lang="en-US" sz="1800" b="0" dirty="0">
                <a:solidFill>
                  <a:srgbClr val="56555A"/>
                </a:solidFill>
                <a:latin typeface="Arial"/>
                <a:ea typeface="Arial"/>
                <a:cs typeface="Arial"/>
                <a:sym typeface="Arial"/>
              </a:rPr>
              <a:t>Version Control is a system that documents changes            made to a file or a set of files. It  allows multiple users to manage multiple revisions of the same unit of information. </a:t>
            </a:r>
            <a:endParaRPr lang="en-US" sz="1800" b="0" dirty="0" smtClean="0">
              <a:solidFill>
                <a:srgbClr val="56555A"/>
              </a:solidFill>
              <a:latin typeface="Arial"/>
              <a:ea typeface="Arial"/>
              <a:cs typeface="Arial"/>
              <a:sym typeface="Arial"/>
            </a:endParaRPr>
          </a:p>
          <a:p>
            <a:pPr marL="298450" marR="5080" lvl="0" indent="-285750">
              <a:lnSpc>
                <a:spcPct val="150100"/>
              </a:lnSpc>
              <a:spcBef>
                <a:spcPts val="0"/>
              </a:spcBef>
              <a:buClr>
                <a:srgbClr val="56555A"/>
              </a:buClr>
              <a:buSzPts val="1600"/>
              <a:buFont typeface="Wingdings" panose="05000000000000000000" pitchFamily="2" charset="2"/>
              <a:buChar char="q"/>
            </a:pPr>
            <a:r>
              <a:rPr lang="en-US" sz="1800" b="0" dirty="0" smtClean="0">
                <a:solidFill>
                  <a:srgbClr val="56555A"/>
                </a:solidFill>
                <a:latin typeface="Arial"/>
                <a:ea typeface="Arial"/>
                <a:cs typeface="Arial"/>
                <a:sym typeface="Arial"/>
              </a:rPr>
              <a:t>It </a:t>
            </a:r>
            <a:r>
              <a:rPr lang="en-US" sz="1800" b="0" dirty="0">
                <a:solidFill>
                  <a:srgbClr val="56555A"/>
                </a:solidFill>
                <a:latin typeface="Arial"/>
                <a:ea typeface="Arial"/>
                <a:cs typeface="Arial"/>
                <a:sym typeface="Arial"/>
              </a:rPr>
              <a:t>is  a snapshot of your project over time. </a:t>
            </a:r>
            <a:endParaRPr lang="en-US" sz="1800" b="0" dirty="0">
              <a:solidFill>
                <a:schemeClr val="dk1"/>
              </a:solidFill>
              <a:latin typeface="Arial"/>
              <a:ea typeface="Arial"/>
              <a:cs typeface="Arial"/>
              <a:sym typeface="Arial"/>
            </a:endParaRPr>
          </a:p>
        </p:txBody>
      </p:sp>
      <p:pic>
        <p:nvPicPr>
          <p:cNvPr id="2" name="Picture 1"/>
          <p:cNvPicPr>
            <a:picLocks noChangeAspect="1"/>
          </p:cNvPicPr>
          <p:nvPr/>
        </p:nvPicPr>
        <p:blipFill>
          <a:blip r:embed="rId2"/>
          <a:stretch>
            <a:fillRect/>
          </a:stretch>
        </p:blipFill>
        <p:spPr>
          <a:xfrm>
            <a:off x="6454588" y="3502118"/>
            <a:ext cx="3603812" cy="2871788"/>
          </a:xfrm>
          <a:prstGeom prst="rect">
            <a:avLst/>
          </a:prstGeom>
        </p:spPr>
      </p:pic>
    </p:spTree>
    <p:extLst>
      <p:ext uri="{BB962C8B-B14F-4D97-AF65-F5344CB8AC3E}">
        <p14:creationId xmlns:p14="http://schemas.microsoft.com/office/powerpoint/2010/main" val="18285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p:txBody>
          <a:bodyPr/>
          <a:lstStyle/>
          <a:p>
            <a:r>
              <a:rPr lang="en-US" dirty="0" smtClean="0"/>
              <a:t>Lab1</a:t>
            </a:r>
            <a:endParaRPr lang="en-US" dirty="0"/>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2196305" y="2858369"/>
            <a:ext cx="7799387" cy="1534757"/>
          </a:xfrm>
        </p:spPr>
        <p:txBody>
          <a:bodyPr/>
          <a:lstStyle/>
          <a:p>
            <a:pPr algn="l"/>
            <a:r>
              <a:rPr lang="en-US" sz="2800" b="1" dirty="0"/>
              <a:t>Lab 1: Initializing a Repository and Making Commits</a:t>
            </a:r>
          </a:p>
          <a:p>
            <a:pPr algn="l"/>
            <a:r>
              <a:rPr lang="en-US" sz="2800" b="1" dirty="0"/>
              <a:t>Objective:</a:t>
            </a:r>
            <a:r>
              <a:rPr lang="en-US" sz="2800" dirty="0"/>
              <a:t> Create a new Git repository, make changes, and commit them</a:t>
            </a:r>
            <a:r>
              <a:rPr lang="en-US" sz="2800" dirty="0" smtClean="0"/>
              <a:t>.</a:t>
            </a:r>
          </a:p>
          <a:p>
            <a:pPr algn="l"/>
            <a:endParaRPr lang="en-US" sz="2800" dirty="0" smtClean="0"/>
          </a:p>
          <a:p>
            <a:pPr algn="l"/>
            <a:r>
              <a:rPr lang="en-US" sz="2800" dirty="0">
                <a:hlinkClick r:id="rId3"/>
              </a:rPr>
              <a:t>https://</a:t>
            </a:r>
            <a:r>
              <a:rPr lang="en-US" sz="2800" dirty="0" smtClean="0">
                <a:hlinkClick r:id="rId3"/>
              </a:rPr>
              <a:t>github.com/yashkumar0042/python/blob/master/git/labs/lab1.md</a:t>
            </a:r>
            <a:endParaRPr lang="en-US" sz="2800" dirty="0" smtClean="0"/>
          </a:p>
        </p:txBody>
      </p:sp>
    </p:spTree>
    <p:extLst>
      <p:ext uri="{BB962C8B-B14F-4D97-AF65-F5344CB8AC3E}">
        <p14:creationId xmlns:p14="http://schemas.microsoft.com/office/powerpoint/2010/main" val="3918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193561"/>
            <a:ext cx="9141397" cy="615553"/>
          </a:xfrm>
        </p:spPr>
        <p:txBody>
          <a:bodyPr/>
          <a:lstStyle/>
          <a:p>
            <a:r>
              <a:rPr lang="en-US" dirty="0" smtClean="0"/>
              <a:t>XV. Summary</a:t>
            </a:r>
            <a:endParaRPr lang="en-US" dirty="0"/>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3137603" y="1212525"/>
            <a:ext cx="7324210" cy="4081389"/>
          </a:xfrm>
        </p:spPr>
        <p:txBody>
          <a:bodyPr/>
          <a:lstStyle/>
          <a:p>
            <a:pPr marL="285750" indent="-285750" algn="l">
              <a:buFont typeface="Wingdings" panose="05000000000000000000" pitchFamily="2" charset="2"/>
              <a:buChar char="ü"/>
            </a:pPr>
            <a:r>
              <a:rPr lang="en-US" altLang="en-US" dirty="0">
                <a:solidFill>
                  <a:srgbClr val="F69000"/>
                </a:solidFill>
              </a:rPr>
              <a:t>Git is a distributed version control system.</a:t>
            </a:r>
          </a:p>
          <a:p>
            <a:pPr marL="285750" indent="-285750" algn="l">
              <a:buFont typeface="Wingdings" panose="05000000000000000000" pitchFamily="2" charset="2"/>
              <a:buChar char="ü"/>
            </a:pPr>
            <a:r>
              <a:rPr lang="en-US" altLang="en-US" dirty="0">
                <a:solidFill>
                  <a:srgbClr val="F69000"/>
                </a:solidFill>
              </a:rPr>
              <a:t>Essential commands include init, add, and commit.</a:t>
            </a:r>
          </a:p>
          <a:p>
            <a:pPr marL="285750" indent="-285750" algn="l">
              <a:buFont typeface="Wingdings" panose="05000000000000000000" pitchFamily="2" charset="2"/>
              <a:buChar char="ü"/>
            </a:pPr>
            <a:r>
              <a:rPr lang="en-US" altLang="en-US" dirty="0">
                <a:solidFill>
                  <a:srgbClr val="F69000"/>
                </a:solidFill>
              </a:rPr>
              <a:t>Understanding branches is crucial for collaborative development.</a:t>
            </a:r>
          </a:p>
          <a:p>
            <a:pPr marL="285750" indent="-285750" algn="l">
              <a:buFont typeface="Wingdings" panose="05000000000000000000" pitchFamily="2" charset="2"/>
              <a:buChar char="ü"/>
            </a:pPr>
            <a:r>
              <a:rPr lang="en-US" altLang="en-US" dirty="0">
                <a:solidFill>
                  <a:srgbClr val="F69000"/>
                </a:solidFill>
              </a:rPr>
              <a:t>Explore documentation and seek help when needed.</a:t>
            </a:r>
          </a:p>
          <a:p>
            <a:pPr marL="285750" indent="-285750" algn="l">
              <a:buFont typeface="Wingdings" panose="05000000000000000000" pitchFamily="2" charset="2"/>
              <a:buChar char="ü"/>
            </a:pPr>
            <a:r>
              <a:rPr lang="en-US" altLang="en-US" dirty="0">
                <a:solidFill>
                  <a:srgbClr val="F69000"/>
                </a:solidFill>
              </a:rPr>
              <a:t>Git repositories are initialized with git init or cloned with git clone.</a:t>
            </a:r>
          </a:p>
          <a:p>
            <a:pPr marL="285750" indent="-285750" algn="l">
              <a:buFont typeface="Wingdings" panose="05000000000000000000" pitchFamily="2" charset="2"/>
              <a:buChar char="ü"/>
            </a:pPr>
            <a:r>
              <a:rPr lang="en-US" altLang="en-US" dirty="0">
                <a:solidFill>
                  <a:srgbClr val="F69000"/>
                </a:solidFill>
              </a:rPr>
              <a:t>Changes are recorded with git add and git commit.</a:t>
            </a:r>
          </a:p>
          <a:p>
            <a:pPr marL="285750" indent="-285750" algn="l">
              <a:buFont typeface="Wingdings" panose="05000000000000000000" pitchFamily="2" charset="2"/>
              <a:buChar char="ü"/>
            </a:pPr>
            <a:r>
              <a:rPr lang="en-US" altLang="en-US" dirty="0">
                <a:solidFill>
                  <a:srgbClr val="F69000"/>
                </a:solidFill>
              </a:rPr>
              <a:t>View commit history with git log and customize output.</a:t>
            </a:r>
          </a:p>
          <a:p>
            <a:pPr marL="285750" indent="-285750" algn="l">
              <a:buFont typeface="Wingdings" panose="05000000000000000000" pitchFamily="2" charset="2"/>
              <a:buChar char="ü"/>
            </a:pPr>
            <a:r>
              <a:rPr lang="en-US" altLang="en-US" dirty="0">
                <a:solidFill>
                  <a:srgbClr val="F69000"/>
                </a:solidFill>
              </a:rPr>
              <a:t>Undo changes with git restore and amend commits.</a:t>
            </a:r>
          </a:p>
          <a:p>
            <a:pPr marL="285750" indent="-285750" algn="l">
              <a:buFont typeface="Wingdings" panose="05000000000000000000" pitchFamily="2" charset="2"/>
              <a:buChar char="ü"/>
            </a:pPr>
            <a:r>
              <a:rPr lang="en-US" altLang="en-US" dirty="0">
                <a:solidFill>
                  <a:srgbClr val="F69000"/>
                </a:solidFill>
              </a:rPr>
              <a:t>Remotes are managed using git remote.</a:t>
            </a:r>
          </a:p>
          <a:p>
            <a:pPr marL="285750" indent="-285750" algn="l">
              <a:buFont typeface="Wingdings" panose="05000000000000000000" pitchFamily="2" charset="2"/>
              <a:buChar char="ü"/>
            </a:pPr>
            <a:r>
              <a:rPr lang="en-US" altLang="en-US" dirty="0">
                <a:solidFill>
                  <a:srgbClr val="F69000"/>
                </a:solidFill>
              </a:rPr>
              <a:t>Tags mark important points in history.</a:t>
            </a:r>
          </a:p>
          <a:p>
            <a:pPr marL="285750" indent="-285750" algn="l">
              <a:buFont typeface="Wingdings" panose="05000000000000000000" pitchFamily="2" charset="2"/>
              <a:buChar char="ü"/>
            </a:pPr>
            <a:r>
              <a:rPr lang="en-US" altLang="en-US" dirty="0">
                <a:solidFill>
                  <a:srgbClr val="F69000"/>
                </a:solidFill>
              </a:rPr>
              <a:t>Git aliases streamline common commands</a:t>
            </a:r>
            <a:endParaRPr lang="en-US" dirty="0">
              <a:solidFill>
                <a:srgbClr val="F69000"/>
              </a:solidFill>
            </a:endParaRP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p:txBody>
          <a:bodyPr/>
          <a:lstStyle/>
          <a:p>
            <a:r>
              <a:rPr lang="en-US" dirty="0"/>
              <a:t>Questions </a:t>
            </a:r>
            <a:r>
              <a:rPr lang="en-US" dirty="0">
                <a:solidFill>
                  <a:schemeClr val="accent5"/>
                </a:solidFill>
              </a:rPr>
              <a:t>&amp;</a:t>
            </a:r>
            <a:r>
              <a:rPr lang="en-US" dirty="0"/>
              <a:t> answers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p:txBody>
          <a:bodyPr/>
          <a:lstStyle/>
          <a:p>
            <a:r>
              <a:rPr lang="en-US" altLang="en-US" sz="1800" dirty="0" smtClean="0"/>
              <a:t>Please ask many questions</a:t>
            </a:r>
            <a:endParaRPr lang="en-US" dirty="0"/>
          </a:p>
        </p:txBody>
      </p:sp>
    </p:spTree>
    <p:extLst>
      <p:ext uri="{BB962C8B-B14F-4D97-AF65-F5344CB8AC3E}">
        <p14:creationId xmlns:p14="http://schemas.microsoft.com/office/powerpoint/2010/main" val="4040413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EA6602-30A1-4051-A288-1510D0F072DB}"/>
              </a:ext>
            </a:extLst>
          </p:cNvPr>
          <p:cNvSpPr>
            <a:spLocks noGrp="1"/>
          </p:cNvSpPr>
          <p:nvPr>
            <p:ph type="title"/>
          </p:nvPr>
        </p:nvSpPr>
        <p:spPr/>
        <p:txBody>
          <a:bodyPr>
            <a:normAutofit fontScale="90000"/>
          </a:bodyPr>
          <a:lstStyle/>
          <a:p>
            <a:r>
              <a:rPr lang="en-US" sz="8800" dirty="0">
                <a:solidFill>
                  <a:srgbClr val="FF2625"/>
                </a:solidFill>
              </a:rPr>
              <a:t>Thanks! </a:t>
            </a:r>
            <a:endParaRPr lang="en-US" sz="8800" dirty="0"/>
          </a:p>
        </p:txBody>
      </p:sp>
    </p:spTree>
    <p:extLst>
      <p:ext uri="{BB962C8B-B14F-4D97-AF65-F5344CB8AC3E}">
        <p14:creationId xmlns:p14="http://schemas.microsoft.com/office/powerpoint/2010/main" val="399248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r>
              <a:rPr lang="en-US" dirty="0">
                <a:solidFill>
                  <a:schemeClr val="accent2"/>
                </a:solidFill>
              </a:rPr>
              <a:t>I. Introduction</a:t>
            </a:r>
            <a:endParaRPr lang="en-US" dirty="0"/>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4999"/>
            <a:ext cx="6477000" cy="4374777"/>
          </a:xfrm>
        </p:spPr>
        <p:txBody>
          <a:bodyPr>
            <a:noAutofit/>
          </a:bodyPr>
          <a:lstStyle/>
          <a:p>
            <a:pPr algn="l"/>
            <a:r>
              <a:rPr lang="en-US" sz="1800" b="1" i="0" dirty="0">
                <a:solidFill>
                  <a:srgbClr val="1F2328"/>
                </a:solidFill>
                <a:effectLst/>
                <a:latin typeface="+mj-lt"/>
              </a:rPr>
              <a:t>Introduction to git</a:t>
            </a:r>
          </a:p>
          <a:p>
            <a:pPr marL="342900" indent="-342900" algn="l">
              <a:buFont typeface="Wingdings" panose="05000000000000000000" pitchFamily="2" charset="2"/>
              <a:buChar char="q"/>
            </a:pPr>
            <a:r>
              <a:rPr lang="en-US" sz="1800" b="0" i="0" dirty="0" smtClean="0">
                <a:solidFill>
                  <a:srgbClr val="1F2328"/>
                </a:solidFill>
                <a:effectLst/>
                <a:latin typeface="+mj-lt"/>
              </a:rPr>
              <a:t>Version </a:t>
            </a:r>
            <a:r>
              <a:rPr lang="en-US" sz="1800" b="0" i="0" dirty="0">
                <a:solidFill>
                  <a:srgbClr val="1F2328"/>
                </a:solidFill>
                <a:effectLst/>
                <a:latin typeface="+mj-lt"/>
              </a:rPr>
              <a:t>control is essential for collaborative software development.</a:t>
            </a:r>
          </a:p>
          <a:p>
            <a:pPr marL="342900" indent="-342900" algn="l">
              <a:buFont typeface="Wingdings" panose="05000000000000000000" pitchFamily="2" charset="2"/>
              <a:buChar char="q"/>
            </a:pPr>
            <a:r>
              <a:rPr lang="en-US" sz="1800" b="0" dirty="0">
                <a:solidFill>
                  <a:srgbClr val="1F2328"/>
                </a:solidFill>
                <a:latin typeface="+mj-lt"/>
              </a:rPr>
              <a:t>g</a:t>
            </a:r>
            <a:r>
              <a:rPr lang="en-US" sz="1800" b="0" i="0" dirty="0" smtClean="0">
                <a:solidFill>
                  <a:srgbClr val="1F2328"/>
                </a:solidFill>
                <a:effectLst/>
                <a:latin typeface="+mj-lt"/>
              </a:rPr>
              <a:t>it </a:t>
            </a:r>
            <a:r>
              <a:rPr lang="en-US" sz="1800" b="0" i="0" dirty="0">
                <a:solidFill>
                  <a:srgbClr val="1F2328"/>
                </a:solidFill>
                <a:effectLst/>
                <a:latin typeface="+mj-lt"/>
              </a:rPr>
              <a:t>is a distributed version control system widely used for tracking changes in source code.</a:t>
            </a:r>
            <a:endParaRPr lang="en-US" altLang="en-US" sz="1800" dirty="0">
              <a:latin typeface="+mj-lt"/>
            </a:endParaRPr>
          </a:p>
          <a:p>
            <a:pPr algn="l"/>
            <a:endParaRPr lang="en-US" sz="1800" dirty="0" smtClean="0">
              <a:solidFill>
                <a:srgbClr val="1F2328"/>
              </a:solidFill>
              <a:latin typeface="+mj-lt"/>
            </a:endParaRPr>
          </a:p>
          <a:p>
            <a:pPr algn="l"/>
            <a:r>
              <a:rPr lang="en-US" sz="1800" dirty="0" smtClean="0">
                <a:solidFill>
                  <a:srgbClr val="1F2328"/>
                </a:solidFill>
                <a:latin typeface="+mj-lt"/>
              </a:rPr>
              <a:t>Why </a:t>
            </a:r>
            <a:r>
              <a:rPr lang="en-US" sz="1800" dirty="0">
                <a:solidFill>
                  <a:srgbClr val="1F2328"/>
                </a:solidFill>
                <a:latin typeface="+mj-lt"/>
              </a:rPr>
              <a:t>Version Control?</a:t>
            </a:r>
          </a:p>
          <a:p>
            <a:pPr marL="285750" indent="-285750" algn="l">
              <a:buFont typeface="Wingdings" panose="05000000000000000000" pitchFamily="2" charset="2"/>
              <a:buChar char="q"/>
            </a:pPr>
            <a:r>
              <a:rPr lang="en-US" sz="1800" b="0" dirty="0" smtClean="0">
                <a:solidFill>
                  <a:srgbClr val="1F2328"/>
                </a:solidFill>
                <a:latin typeface="+mj-lt"/>
              </a:rPr>
              <a:t>Collaborative </a:t>
            </a:r>
            <a:r>
              <a:rPr lang="en-US" sz="1800" b="0" dirty="0">
                <a:solidFill>
                  <a:srgbClr val="1F2328"/>
                </a:solidFill>
                <a:latin typeface="+mj-lt"/>
              </a:rPr>
              <a:t>work: Enables multiple developers to work on the same project simultaneously.</a:t>
            </a:r>
          </a:p>
          <a:p>
            <a:pPr marL="285750" indent="-285750" algn="l">
              <a:buFont typeface="Wingdings" panose="05000000000000000000" pitchFamily="2" charset="2"/>
              <a:buChar char="q"/>
            </a:pPr>
            <a:r>
              <a:rPr lang="en-US" sz="1800" b="0" dirty="0" smtClean="0">
                <a:solidFill>
                  <a:srgbClr val="1F2328"/>
                </a:solidFill>
                <a:latin typeface="+mj-lt"/>
              </a:rPr>
              <a:t>History </a:t>
            </a:r>
            <a:r>
              <a:rPr lang="en-US" sz="1800" b="0" dirty="0">
                <a:solidFill>
                  <a:srgbClr val="1F2328"/>
                </a:solidFill>
                <a:latin typeface="+mj-lt"/>
              </a:rPr>
              <a:t>tracking: Keeps a record of changes made to the codebase.</a:t>
            </a:r>
          </a:p>
          <a:p>
            <a:pPr marL="285750" indent="-285750" algn="l">
              <a:buFont typeface="Wingdings" panose="05000000000000000000" pitchFamily="2" charset="2"/>
              <a:buChar char="q"/>
            </a:pPr>
            <a:r>
              <a:rPr lang="en-US" sz="1800" b="0" dirty="0" smtClean="0">
                <a:solidFill>
                  <a:srgbClr val="1F2328"/>
                </a:solidFill>
                <a:latin typeface="+mj-lt"/>
              </a:rPr>
              <a:t>Branching </a:t>
            </a:r>
            <a:r>
              <a:rPr lang="en-US" sz="1800" b="0" dirty="0">
                <a:solidFill>
                  <a:srgbClr val="1F2328"/>
                </a:solidFill>
                <a:latin typeface="+mj-lt"/>
              </a:rPr>
              <a:t>and merging: Facilitates parallel development and code integration.</a:t>
            </a:r>
          </a:p>
        </p:txBody>
      </p:sp>
      <p:sp>
        <p:nvSpPr>
          <p:cNvPr id="4" name="Google Shape;118;p4"/>
          <p:cNvSpPr/>
          <p:nvPr/>
        </p:nvSpPr>
        <p:spPr>
          <a:xfrm>
            <a:off x="7708519" y="715961"/>
            <a:ext cx="4483481" cy="187223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p:txBody>
          <a:bodyPr>
            <a:normAutofit/>
          </a:bodyPr>
          <a:lstStyle/>
          <a:p>
            <a:pPr algn="l"/>
            <a:r>
              <a:rPr lang="en-IN" b="1" i="0" dirty="0">
                <a:solidFill>
                  <a:srgbClr val="1F2328"/>
                </a:solidFill>
                <a:effectLst/>
                <a:latin typeface="-apple-system"/>
              </a:rPr>
              <a:t>II. About Version Control</a:t>
            </a: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p:txBody>
          <a:bodyPr>
            <a:normAutofit fontScale="92500" lnSpcReduction="10000"/>
          </a:bodyPr>
          <a:lstStyle/>
          <a:p>
            <a:pPr algn="l"/>
            <a:r>
              <a:rPr lang="en-US" sz="1800" b="1" i="0" dirty="0">
                <a:solidFill>
                  <a:srgbClr val="1F2328"/>
                </a:solidFill>
                <a:effectLst/>
              </a:rPr>
              <a:t>Types of Version Control </a:t>
            </a:r>
            <a:r>
              <a:rPr lang="en-US" sz="1800" b="1" i="0" dirty="0" smtClean="0">
                <a:solidFill>
                  <a:srgbClr val="1F2328"/>
                </a:solidFill>
                <a:effectLst/>
              </a:rPr>
              <a:t>Systems</a:t>
            </a:r>
          </a:p>
          <a:p>
            <a:pPr marL="285750" indent="-285750">
              <a:buFont typeface="Wingdings" panose="05000000000000000000" pitchFamily="2" charset="2"/>
              <a:buChar char="q"/>
            </a:pPr>
            <a:r>
              <a:rPr lang="en-US" sz="1800" b="0" dirty="0">
                <a:solidFill>
                  <a:srgbClr val="1F2328"/>
                </a:solidFill>
              </a:rPr>
              <a:t>Local VCS: It manages changes to files and directories on a local machine without the need for a central server or network</a:t>
            </a:r>
          </a:p>
          <a:p>
            <a:pPr marL="342900" indent="-342900" algn="l">
              <a:buFont typeface="Wingdings" panose="05000000000000000000" pitchFamily="2" charset="2"/>
              <a:buChar char="q"/>
            </a:pPr>
            <a:r>
              <a:rPr lang="en-US" sz="1800" b="0" i="0" dirty="0">
                <a:solidFill>
                  <a:srgbClr val="1F2328"/>
                </a:solidFill>
                <a:effectLst/>
              </a:rPr>
              <a:t>Centralized VCS: Single repository, requires constant network connection.</a:t>
            </a:r>
          </a:p>
          <a:p>
            <a:pPr marL="342900" indent="-342900" algn="l">
              <a:buFont typeface="Wingdings" panose="05000000000000000000" pitchFamily="2" charset="2"/>
              <a:buChar char="q"/>
            </a:pPr>
            <a:r>
              <a:rPr lang="en-US" sz="1800" b="0" i="0" dirty="0">
                <a:solidFill>
                  <a:srgbClr val="1F2328"/>
                </a:solidFill>
                <a:effectLst/>
              </a:rPr>
              <a:t>Distributed VCS: Multiple local repositories, independent of network</a:t>
            </a:r>
            <a:r>
              <a:rPr lang="en-US" sz="1800" b="0" i="0" dirty="0" smtClean="0">
                <a:solidFill>
                  <a:srgbClr val="1F2328"/>
                </a:solidFill>
                <a:effectLst/>
              </a:rPr>
              <a:t>.</a:t>
            </a:r>
          </a:p>
          <a:p>
            <a:pPr algn="l"/>
            <a:endParaRPr lang="en-US" sz="1800" b="0" i="0" dirty="0">
              <a:solidFill>
                <a:srgbClr val="1F2328"/>
              </a:solidFill>
              <a:effectLst/>
            </a:endParaRPr>
          </a:p>
          <a:p>
            <a:pPr algn="l"/>
            <a:r>
              <a:rPr lang="en-US" sz="1800" b="1" i="0" dirty="0">
                <a:solidFill>
                  <a:srgbClr val="1F2328"/>
                </a:solidFill>
                <a:effectLst/>
              </a:rPr>
              <a:t>Git as a Distributed VCS</a:t>
            </a:r>
          </a:p>
          <a:p>
            <a:pPr marL="342900" indent="-342900" algn="l">
              <a:buFont typeface="Wingdings" panose="05000000000000000000" pitchFamily="2" charset="2"/>
              <a:buChar char="q"/>
            </a:pPr>
            <a:r>
              <a:rPr lang="en-US" sz="1800" b="0" i="0" dirty="0">
                <a:solidFill>
                  <a:srgbClr val="1F2328"/>
                </a:solidFill>
                <a:effectLst/>
              </a:rPr>
              <a:t>Each user has a complete copy of the repository.</a:t>
            </a:r>
          </a:p>
          <a:p>
            <a:pPr marL="342900" indent="-342900" algn="l">
              <a:buFont typeface="Wingdings" panose="05000000000000000000" pitchFamily="2" charset="2"/>
              <a:buChar char="q"/>
            </a:pPr>
            <a:r>
              <a:rPr lang="en-US" sz="1800" b="0" i="0" dirty="0">
                <a:solidFill>
                  <a:srgbClr val="1F2328"/>
                </a:solidFill>
                <a:effectLst/>
              </a:rPr>
              <a:t>Changes are tracked independently, allowing offline work.</a:t>
            </a:r>
          </a:p>
          <a:p>
            <a:pPr marL="342900" indent="-342900">
              <a:buFont typeface="Wingdings" panose="05000000000000000000" pitchFamily="2" charset="2"/>
              <a:buChar char="q"/>
            </a:pPr>
            <a:endParaRPr lang="en-US" sz="1800" dirty="0"/>
          </a:p>
        </p:txBody>
      </p:sp>
    </p:spTree>
    <p:extLst>
      <p:ext uri="{BB962C8B-B14F-4D97-AF65-F5344CB8AC3E}">
        <p14:creationId xmlns:p14="http://schemas.microsoft.com/office/powerpoint/2010/main" val="2539197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pPr algn="l"/>
            <a:r>
              <a:rPr lang="en-US" b="1" i="0" dirty="0">
                <a:solidFill>
                  <a:srgbClr val="1F2328"/>
                </a:solidFill>
                <a:effectLst/>
                <a:latin typeface="-apple-system"/>
              </a:rPr>
              <a:t>III. A Short History of Git</a:t>
            </a:r>
            <a:br>
              <a:rPr lang="en-US" b="1" i="0" dirty="0">
                <a:solidFill>
                  <a:srgbClr val="1F2328"/>
                </a:solidFill>
                <a:effectLst/>
                <a:latin typeface="-apple-system"/>
              </a:rPr>
            </a:br>
            <a:endParaRPr lang="en-US" dirty="0"/>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p:txBody>
          <a:bodyPr>
            <a:normAutofit/>
          </a:bodyPr>
          <a:lstStyle/>
          <a:p>
            <a:pPr algn="l"/>
            <a:r>
              <a:rPr lang="en-US" sz="1800" b="1" i="0" dirty="0">
                <a:solidFill>
                  <a:srgbClr val="1F2328"/>
                </a:solidFill>
                <a:effectLst/>
              </a:rPr>
              <a:t>Inception</a:t>
            </a:r>
          </a:p>
          <a:p>
            <a:pPr marL="285750" indent="-285750" algn="l">
              <a:buFont typeface="Wingdings" panose="05000000000000000000" pitchFamily="2" charset="2"/>
              <a:buChar char="q"/>
            </a:pPr>
            <a:r>
              <a:rPr lang="en-US" sz="1800" b="0" i="0" dirty="0">
                <a:solidFill>
                  <a:srgbClr val="1F2328"/>
                </a:solidFill>
                <a:effectLst/>
              </a:rPr>
              <a:t>Created by Linus Torvalds in 2005.</a:t>
            </a:r>
          </a:p>
          <a:p>
            <a:pPr marL="285750" indent="-285750" algn="l">
              <a:buFont typeface="Wingdings" panose="05000000000000000000" pitchFamily="2" charset="2"/>
              <a:buChar char="q"/>
            </a:pPr>
            <a:r>
              <a:rPr lang="en-US" sz="1800" b="0" i="0" dirty="0">
                <a:solidFill>
                  <a:srgbClr val="1F2328"/>
                </a:solidFill>
                <a:effectLst/>
              </a:rPr>
              <a:t>Developed for managing the Linux kernel source code.</a:t>
            </a:r>
          </a:p>
          <a:p>
            <a:pPr algn="l"/>
            <a:endParaRPr lang="en-US" sz="1800" b="1" i="0" dirty="0" smtClean="0">
              <a:solidFill>
                <a:srgbClr val="1F2328"/>
              </a:solidFill>
              <a:effectLst/>
            </a:endParaRPr>
          </a:p>
          <a:p>
            <a:pPr algn="l"/>
            <a:r>
              <a:rPr lang="en-US" sz="1800" b="1" i="0" dirty="0" smtClean="0">
                <a:solidFill>
                  <a:srgbClr val="1F2328"/>
                </a:solidFill>
                <a:effectLst/>
              </a:rPr>
              <a:t>Key </a:t>
            </a:r>
            <a:r>
              <a:rPr lang="en-US" sz="1800" b="1" i="0" dirty="0">
                <a:solidFill>
                  <a:srgbClr val="1F2328"/>
                </a:solidFill>
                <a:effectLst/>
              </a:rPr>
              <a:t>Milestones</a:t>
            </a:r>
          </a:p>
          <a:p>
            <a:pPr marL="285750" indent="-285750" algn="l">
              <a:buFont typeface="Wingdings" panose="05000000000000000000" pitchFamily="2" charset="2"/>
              <a:buChar char="q"/>
            </a:pPr>
            <a:r>
              <a:rPr lang="en-US" sz="1800" b="0" i="0" dirty="0">
                <a:solidFill>
                  <a:srgbClr val="1F2328"/>
                </a:solidFill>
                <a:effectLst/>
              </a:rPr>
              <a:t>Git becomes widely adopted in open-source projects.</a:t>
            </a:r>
          </a:p>
          <a:p>
            <a:pPr marL="285750" indent="-285750" algn="l">
              <a:buFont typeface="Wingdings" panose="05000000000000000000" pitchFamily="2" charset="2"/>
              <a:buChar char="q"/>
            </a:pPr>
            <a:r>
              <a:rPr lang="en-US" sz="1800" b="0" i="0" dirty="0">
                <a:solidFill>
                  <a:srgbClr val="1F2328"/>
                </a:solidFill>
                <a:effectLst/>
              </a:rPr>
              <a:t>GitHub, GitLab, and Bitbucket provide hosting and collaboration.</a:t>
            </a:r>
          </a:p>
        </p:txBody>
      </p:sp>
    </p:spTree>
    <p:extLst>
      <p:ext uri="{BB962C8B-B14F-4D97-AF65-F5344CB8AC3E}">
        <p14:creationId xmlns:p14="http://schemas.microsoft.com/office/powerpoint/2010/main" val="113249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p:txBody>
          <a:bodyPr>
            <a:normAutofit/>
          </a:bodyPr>
          <a:lstStyle/>
          <a:p>
            <a:pPr algn="l"/>
            <a:r>
              <a:rPr lang="en-IN" b="1" i="0" dirty="0">
                <a:solidFill>
                  <a:srgbClr val="1F2328"/>
                </a:solidFill>
                <a:effectLst/>
                <a:latin typeface="-apple-system"/>
              </a:rPr>
              <a:t>IV. What is Git?</a:t>
            </a: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p:txBody>
          <a:bodyPr>
            <a:normAutofit fontScale="92500" lnSpcReduction="20000"/>
          </a:bodyPr>
          <a:lstStyle/>
          <a:p>
            <a:pPr algn="l"/>
            <a:r>
              <a:rPr lang="en-US" b="1" i="0" dirty="0">
                <a:solidFill>
                  <a:srgbClr val="1F2328"/>
                </a:solidFill>
                <a:effectLst/>
                <a:latin typeface="-apple-system"/>
              </a:rPr>
              <a:t>Definition</a:t>
            </a:r>
          </a:p>
          <a:p>
            <a:pPr marL="342900" indent="-342900" algn="l">
              <a:buFont typeface="Wingdings" panose="05000000000000000000" pitchFamily="2" charset="2"/>
              <a:buChar char="q"/>
            </a:pPr>
            <a:r>
              <a:rPr lang="en-US" b="0" i="0" dirty="0">
                <a:solidFill>
                  <a:srgbClr val="1F2328"/>
                </a:solidFill>
                <a:effectLst/>
                <a:latin typeface="-apple-system"/>
              </a:rPr>
              <a:t>Git is a distributed version control system.</a:t>
            </a:r>
          </a:p>
          <a:p>
            <a:pPr marL="342900" indent="-342900" algn="l">
              <a:buFont typeface="Wingdings" panose="05000000000000000000" pitchFamily="2" charset="2"/>
              <a:buChar char="q"/>
            </a:pPr>
            <a:r>
              <a:rPr lang="en-US" b="0" i="0" dirty="0">
                <a:solidFill>
                  <a:srgbClr val="1F2328"/>
                </a:solidFill>
                <a:effectLst/>
                <a:latin typeface="-apple-system"/>
              </a:rPr>
              <a:t>Manages and tracks changes in source code during software development.</a:t>
            </a:r>
          </a:p>
          <a:p>
            <a:pPr algn="l"/>
            <a:endParaRPr lang="en-US" b="1" i="0" dirty="0" smtClean="0">
              <a:solidFill>
                <a:srgbClr val="1F2328"/>
              </a:solidFill>
              <a:effectLst/>
              <a:latin typeface="-apple-system"/>
            </a:endParaRPr>
          </a:p>
          <a:p>
            <a:pPr algn="l"/>
            <a:r>
              <a:rPr lang="en-US" b="1" i="0" dirty="0" smtClean="0">
                <a:solidFill>
                  <a:srgbClr val="1F2328"/>
                </a:solidFill>
                <a:effectLst/>
                <a:latin typeface="-apple-system"/>
              </a:rPr>
              <a:t>Core </a:t>
            </a:r>
            <a:r>
              <a:rPr lang="en-US" b="1" i="0" dirty="0">
                <a:solidFill>
                  <a:srgbClr val="1F2328"/>
                </a:solidFill>
                <a:effectLst/>
                <a:latin typeface="-apple-system"/>
              </a:rPr>
              <a:t>Concepts</a:t>
            </a:r>
          </a:p>
          <a:p>
            <a:pPr marL="342900" indent="-342900" algn="l">
              <a:buFont typeface="Wingdings" panose="05000000000000000000" pitchFamily="2" charset="2"/>
              <a:buChar char="q"/>
            </a:pPr>
            <a:r>
              <a:rPr lang="en-US" b="0" i="0" dirty="0">
                <a:solidFill>
                  <a:srgbClr val="1F2328"/>
                </a:solidFill>
                <a:effectLst/>
                <a:latin typeface="-apple-system"/>
              </a:rPr>
              <a:t>Repository: Storage for project files and version history.</a:t>
            </a:r>
          </a:p>
          <a:p>
            <a:pPr marL="342900" indent="-342900" algn="l">
              <a:buFont typeface="Wingdings" panose="05000000000000000000" pitchFamily="2" charset="2"/>
              <a:buChar char="q"/>
            </a:pPr>
            <a:r>
              <a:rPr lang="en-US" b="0" i="0" dirty="0">
                <a:solidFill>
                  <a:srgbClr val="1F2328"/>
                </a:solidFill>
                <a:effectLst/>
                <a:latin typeface="-apple-system"/>
              </a:rPr>
              <a:t>Commit: Snapshot of changes at a specific point in time.</a:t>
            </a:r>
          </a:p>
          <a:p>
            <a:pPr marL="342900" indent="-342900" algn="l">
              <a:buFont typeface="Wingdings" panose="05000000000000000000" pitchFamily="2" charset="2"/>
              <a:buChar char="q"/>
            </a:pPr>
            <a:r>
              <a:rPr lang="en-US" b="0" i="0" dirty="0">
                <a:solidFill>
                  <a:srgbClr val="1F2328"/>
                </a:solidFill>
                <a:effectLst/>
                <a:latin typeface="-apple-system"/>
              </a:rPr>
              <a:t>Branch: Independent line of development.</a:t>
            </a:r>
          </a:p>
        </p:txBody>
      </p:sp>
    </p:spTree>
    <p:extLst>
      <p:ext uri="{BB962C8B-B14F-4D97-AF65-F5344CB8AC3E}">
        <p14:creationId xmlns:p14="http://schemas.microsoft.com/office/powerpoint/2010/main" val="2575319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pPr algn="l"/>
            <a:r>
              <a:rPr lang="en-US" b="1" i="0" dirty="0" smtClean="0">
                <a:solidFill>
                  <a:srgbClr val="1F2328"/>
                </a:solidFill>
                <a:effectLst/>
                <a:latin typeface="-apple-system"/>
              </a:rPr>
              <a:t>Benefits of git</a:t>
            </a:r>
            <a:endParaRPr lang="en-US" dirty="0"/>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p:txBody>
          <a:bodyPr>
            <a:normAutofit/>
          </a:bodyPr>
          <a:lstStyle/>
          <a:p>
            <a:pPr algn="l"/>
            <a:endParaRPr lang="en-US" sz="1800" b="0" i="0" dirty="0">
              <a:solidFill>
                <a:srgbClr val="1F2328"/>
              </a:solidFill>
              <a:effectLst/>
            </a:endParaRPr>
          </a:p>
        </p:txBody>
      </p:sp>
      <p:pic>
        <p:nvPicPr>
          <p:cNvPr id="4" name="Google Shape;142;p6"/>
          <p:cNvPicPr preferRelativeResize="0"/>
          <p:nvPr/>
        </p:nvPicPr>
        <p:blipFill rotWithShape="1">
          <a:blip r:embed="rId3">
            <a:alphaModFix/>
          </a:blip>
          <a:srcRect/>
          <a:stretch/>
        </p:blipFill>
        <p:spPr>
          <a:xfrm>
            <a:off x="342900" y="1551954"/>
            <a:ext cx="7315200" cy="4208766"/>
          </a:xfrm>
          <a:prstGeom prst="rect">
            <a:avLst/>
          </a:prstGeom>
          <a:noFill/>
          <a:ln>
            <a:noFill/>
          </a:ln>
        </p:spPr>
      </p:pic>
    </p:spTree>
    <p:extLst>
      <p:ext uri="{BB962C8B-B14F-4D97-AF65-F5344CB8AC3E}">
        <p14:creationId xmlns:p14="http://schemas.microsoft.com/office/powerpoint/2010/main" val="301016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p:txBody>
          <a:bodyPr>
            <a:normAutofit/>
          </a:bodyPr>
          <a:lstStyle/>
          <a:p>
            <a:pPr algn="l"/>
            <a:r>
              <a:rPr lang="en-IN" b="1" i="0" dirty="0" smtClean="0">
                <a:solidFill>
                  <a:srgbClr val="1F2328"/>
                </a:solidFill>
                <a:effectLst/>
                <a:latin typeface="-apple-system"/>
              </a:rPr>
              <a:t>Features of git</a:t>
            </a: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2298337" cy="3276600"/>
          </a:xfrm>
        </p:spPr>
        <p:txBody>
          <a:bodyPr>
            <a:normAutofit/>
          </a:bodyPr>
          <a:lstStyle/>
          <a:p>
            <a:pPr marL="657225" marR="5080" lvl="0" indent="-342900">
              <a:lnSpc>
                <a:spcPct val="150100"/>
              </a:lnSpc>
              <a:spcBef>
                <a:spcPts val="0"/>
              </a:spcBef>
              <a:buClr>
                <a:schemeClr val="dk1"/>
              </a:buClr>
              <a:buSzPts val="1800"/>
              <a:buFont typeface="Wingdings" panose="05000000000000000000" pitchFamily="2" charset="2"/>
              <a:buChar char="q"/>
            </a:pPr>
            <a:r>
              <a:rPr lang="en-US" b="0" dirty="0" smtClean="0">
                <a:solidFill>
                  <a:schemeClr val="dk1"/>
                </a:solidFill>
                <a:latin typeface="Calibri"/>
                <a:ea typeface="Calibri"/>
                <a:cs typeface="Calibri"/>
                <a:sym typeface="Calibri"/>
              </a:rPr>
              <a:t>Open Source</a:t>
            </a:r>
            <a:endParaRPr lang="en-US" b="0" dirty="0" smtClean="0"/>
          </a:p>
          <a:p>
            <a:pPr marL="657225" marR="5080" lvl="0" indent="-342900">
              <a:lnSpc>
                <a:spcPct val="150100"/>
              </a:lnSpc>
              <a:spcBef>
                <a:spcPts val="860"/>
              </a:spcBef>
              <a:buClr>
                <a:schemeClr val="dk1"/>
              </a:buClr>
              <a:buSzPts val="1800"/>
              <a:buFont typeface="Wingdings" panose="05000000000000000000" pitchFamily="2" charset="2"/>
              <a:buChar char="q"/>
            </a:pPr>
            <a:r>
              <a:rPr lang="en-US" b="0" dirty="0" smtClean="0">
                <a:solidFill>
                  <a:schemeClr val="dk1"/>
                </a:solidFill>
                <a:latin typeface="Calibri"/>
                <a:ea typeface="Calibri"/>
                <a:cs typeface="Calibri"/>
                <a:sym typeface="Calibri"/>
              </a:rPr>
              <a:t>Scalable</a:t>
            </a:r>
            <a:endParaRPr lang="en-US" b="0" dirty="0" smtClean="0"/>
          </a:p>
          <a:p>
            <a:pPr marL="657225" marR="5080" lvl="0" indent="-342900">
              <a:lnSpc>
                <a:spcPct val="150100"/>
              </a:lnSpc>
              <a:spcBef>
                <a:spcPts val="860"/>
              </a:spcBef>
              <a:buClr>
                <a:schemeClr val="dk1"/>
              </a:buClr>
              <a:buSzPts val="1800"/>
              <a:buFont typeface="Wingdings" panose="05000000000000000000" pitchFamily="2" charset="2"/>
              <a:buChar char="q"/>
            </a:pPr>
            <a:r>
              <a:rPr lang="en-US" b="0" dirty="0" smtClean="0">
                <a:solidFill>
                  <a:schemeClr val="dk1"/>
                </a:solidFill>
                <a:latin typeface="Calibri"/>
                <a:ea typeface="Calibri"/>
                <a:cs typeface="Calibri"/>
                <a:sym typeface="Calibri"/>
              </a:rPr>
              <a:t>Distributed</a:t>
            </a:r>
            <a:endParaRPr lang="en-US" b="0" dirty="0" smtClean="0"/>
          </a:p>
          <a:p>
            <a:pPr marL="657225" marR="5080" lvl="0" indent="-342900">
              <a:lnSpc>
                <a:spcPct val="150100"/>
              </a:lnSpc>
              <a:spcBef>
                <a:spcPts val="860"/>
              </a:spcBef>
              <a:buClr>
                <a:schemeClr val="dk1"/>
              </a:buClr>
              <a:buSzPts val="1800"/>
              <a:buFont typeface="Wingdings" panose="05000000000000000000" pitchFamily="2" charset="2"/>
              <a:buChar char="q"/>
            </a:pPr>
            <a:r>
              <a:rPr lang="en-US" b="0" dirty="0" smtClean="0">
                <a:solidFill>
                  <a:schemeClr val="dk1"/>
                </a:solidFill>
                <a:latin typeface="Arial"/>
                <a:ea typeface="Arial"/>
                <a:cs typeface="Arial"/>
                <a:sym typeface="Arial"/>
              </a:rPr>
              <a:t>Security</a:t>
            </a:r>
            <a:endParaRPr lang="en-US" b="0" dirty="0" smtClean="0"/>
          </a:p>
          <a:p>
            <a:pPr marL="657225" marR="5080" lvl="0" indent="-342900">
              <a:lnSpc>
                <a:spcPct val="150100"/>
              </a:lnSpc>
              <a:spcBef>
                <a:spcPts val="860"/>
              </a:spcBef>
              <a:buClr>
                <a:schemeClr val="dk1"/>
              </a:buClr>
              <a:buSzPts val="1800"/>
              <a:buFont typeface="Wingdings" panose="05000000000000000000" pitchFamily="2" charset="2"/>
              <a:buChar char="q"/>
            </a:pPr>
            <a:r>
              <a:rPr lang="en-US" b="0" dirty="0" smtClean="0">
                <a:solidFill>
                  <a:schemeClr val="dk1"/>
                </a:solidFill>
                <a:latin typeface="Arial"/>
                <a:ea typeface="Arial"/>
                <a:cs typeface="Arial"/>
                <a:sym typeface="Arial"/>
              </a:rPr>
              <a:t>Speed</a:t>
            </a:r>
          </a:p>
          <a:p>
            <a:pPr marL="342900" indent="-342900" algn="l">
              <a:buFont typeface="Wingdings" panose="05000000000000000000" pitchFamily="2" charset="2"/>
              <a:buChar char="q"/>
            </a:pPr>
            <a:endParaRPr lang="en-US" b="0" i="0" dirty="0">
              <a:solidFill>
                <a:srgbClr val="1F2328"/>
              </a:solidFill>
              <a:effectLst/>
              <a:latin typeface="-apple-system"/>
            </a:endParaRPr>
          </a:p>
        </p:txBody>
      </p:sp>
      <p:pic>
        <p:nvPicPr>
          <p:cNvPr id="4" name="Google Shape;131;p5"/>
          <p:cNvPicPr preferRelativeResize="0"/>
          <p:nvPr/>
        </p:nvPicPr>
        <p:blipFill rotWithShape="1">
          <a:blip r:embed="rId3">
            <a:alphaModFix/>
          </a:blip>
          <a:srcRect/>
          <a:stretch/>
        </p:blipFill>
        <p:spPr>
          <a:xfrm>
            <a:off x="7498080" y="1904998"/>
            <a:ext cx="4495800" cy="2828925"/>
          </a:xfrm>
          <a:prstGeom prst="rect">
            <a:avLst/>
          </a:prstGeom>
          <a:noFill/>
          <a:ln>
            <a:noFill/>
          </a:ln>
        </p:spPr>
      </p:pic>
    </p:spTree>
    <p:extLst>
      <p:ext uri="{BB962C8B-B14F-4D97-AF65-F5344CB8AC3E}">
        <p14:creationId xmlns:p14="http://schemas.microsoft.com/office/powerpoint/2010/main" val="937147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4">
      <a:dk1>
        <a:srgbClr val="000000"/>
      </a:dk1>
      <a:lt1>
        <a:srgbClr val="FFFFFF"/>
      </a:lt1>
      <a:dk2>
        <a:srgbClr val="000000"/>
      </a:dk2>
      <a:lt2>
        <a:srgbClr val="E6E6E6"/>
      </a:lt2>
      <a:accent1>
        <a:srgbClr val="0078D4"/>
      </a:accent1>
      <a:accent2>
        <a:srgbClr val="007788"/>
      </a:accent2>
      <a:accent3>
        <a:srgbClr val="297C2A"/>
      </a:accent3>
      <a:accent4>
        <a:srgbClr val="FF2625"/>
      </a:accent4>
      <a:accent5>
        <a:srgbClr val="FE4387"/>
      </a:accent5>
      <a:accent6>
        <a:srgbClr val="D7D7D7"/>
      </a:accent6>
      <a:hlink>
        <a:srgbClr val="51E5FF"/>
      </a:hlink>
      <a:folHlink>
        <a:srgbClr val="0078D4"/>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spanic Heritage Template_LW_v2" id="{305F3CB5-DAFC-47B1-A1A2-5F7FD2458A84}" vid="{65144770-9016-4FAC-934C-5E9A942998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 xsi:nil="true"/>
    <MediaServiceKeyPoints xmlns="71af3243-3dd4-4a8d-8c0d-dd76da1f02a5" xsi:nil="true"/>
  </documentManagement>
</p:properties>
</file>

<file path=customXml/itemProps1.xml><?xml version="1.0" encoding="utf-8"?>
<ds:datastoreItem xmlns:ds="http://schemas.openxmlformats.org/officeDocument/2006/customXml" ds:itemID="{97DE35A0-28ED-4D42-9357-DCB6A1C51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318041-50D7-4E47-9BD9-FE885E42AC67}">
  <ds:schemaRefs>
    <ds:schemaRef ds:uri="http://schemas.microsoft.com/sharepoint/v3/contenttype/forms"/>
  </ds:schemaRefs>
</ds:datastoreItem>
</file>

<file path=customXml/itemProps3.xml><?xml version="1.0" encoding="utf-8"?>
<ds:datastoreItem xmlns:ds="http://schemas.openxmlformats.org/officeDocument/2006/customXml" ds:itemID="{BD4119F0-3CE7-4464-96A2-DC738A807A4F}">
  <ds:schemaRefs>
    <ds:schemaRef ds:uri="http://schemas.openxmlformats.org/package/2006/metadata/core-properties"/>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16c05727-aa75-4e4a-9b5f-8a80a1165891"/>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Hispanic Heritage Month presentation</Template>
  <TotalTime>533</TotalTime>
  <Words>1818</Words>
  <Application>Microsoft Office PowerPoint</Application>
  <PresentationFormat>Widescreen</PresentationFormat>
  <Paragraphs>229</Paragraphs>
  <Slides>33</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-apple-system</vt:lpstr>
      <vt:lpstr>Arial</vt:lpstr>
      <vt:lpstr>Calibri</vt:lpstr>
      <vt:lpstr>Consolas</vt:lpstr>
      <vt:lpstr>Courier New</vt:lpstr>
      <vt:lpstr>Frutiger LT Pro 55 Roman</vt:lpstr>
      <vt:lpstr>Mangal (Body CS)</vt:lpstr>
      <vt:lpstr>Segoe UI</vt:lpstr>
      <vt:lpstr>Segoe UI Variable Display Semib</vt:lpstr>
      <vt:lpstr>Times New Roman</vt:lpstr>
      <vt:lpstr>ui-monospace</vt:lpstr>
      <vt:lpstr>Wingdings</vt:lpstr>
      <vt:lpstr>Office Theme</vt:lpstr>
      <vt:lpstr>Git Overview   yash</vt:lpstr>
      <vt:lpstr>1. Git Basics</vt:lpstr>
      <vt:lpstr>Version Control</vt:lpstr>
      <vt:lpstr>I. Introduction</vt:lpstr>
      <vt:lpstr>II. About Version Control</vt:lpstr>
      <vt:lpstr>III. A Short History of Git </vt:lpstr>
      <vt:lpstr>IV. What is Git?</vt:lpstr>
      <vt:lpstr>Benefits of git</vt:lpstr>
      <vt:lpstr>Features of git</vt:lpstr>
      <vt:lpstr>V. Installing Git </vt:lpstr>
      <vt:lpstr>Lab0</vt:lpstr>
      <vt:lpstr>Local Repository </vt:lpstr>
      <vt:lpstr>Remote Repository</vt:lpstr>
      <vt:lpstr>Git workspace</vt:lpstr>
      <vt:lpstr>Git Stage</vt:lpstr>
      <vt:lpstr>Git stage</vt:lpstr>
      <vt:lpstr>Git clone</vt:lpstr>
      <vt:lpstr>Git fetch</vt:lpstr>
      <vt:lpstr>Git Pull</vt:lpstr>
      <vt:lpstr>VI. The Command Line</vt:lpstr>
      <vt:lpstr>VII. First-Time Git Setup</vt:lpstr>
      <vt:lpstr>VIII. Getting Help </vt:lpstr>
      <vt:lpstr>IX. Getting a git Repository  </vt:lpstr>
      <vt:lpstr>X. Recording Changes to the Repository</vt:lpstr>
      <vt:lpstr>XI. Viewing the Commit History  </vt:lpstr>
      <vt:lpstr>XII. Undoing Things  </vt:lpstr>
      <vt:lpstr>XII. Working with Remotes </vt:lpstr>
      <vt:lpstr>XIV. Tagging</vt:lpstr>
      <vt:lpstr>XV. Git Aliases  </vt:lpstr>
      <vt:lpstr>Lab1</vt:lpstr>
      <vt:lpstr>XV. Summary</vt:lpstr>
      <vt:lpstr>Questions &amp; answers</vt:lpstr>
      <vt:lpstr>Thanks!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Overview   yash</dc:title>
  <dc:subject/>
  <dc:creator>Yaswant Singh</dc:creator>
  <cp:keywords/>
  <dc:description/>
  <cp:lastModifiedBy>lenovo</cp:lastModifiedBy>
  <cp:revision>19</cp:revision>
  <dcterms:created xsi:type="dcterms:W3CDTF">2024-01-19T10:58:33Z</dcterms:created>
  <dcterms:modified xsi:type="dcterms:W3CDTF">2024-01-22T06:34:35Z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