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323" r:id="rId3"/>
    <p:sldId id="346" r:id="rId4"/>
    <p:sldId id="257" r:id="rId5"/>
    <p:sldId id="317" r:id="rId6"/>
    <p:sldId id="318" r:id="rId7"/>
    <p:sldId id="349" r:id="rId8"/>
    <p:sldId id="319" r:id="rId9"/>
    <p:sldId id="347" r:id="rId10"/>
    <p:sldId id="348" r:id="rId11"/>
    <p:sldId id="333" r:id="rId12"/>
    <p:sldId id="334" r:id="rId13"/>
    <p:sldId id="335" r:id="rId14"/>
    <p:sldId id="336" r:id="rId15"/>
    <p:sldId id="337" r:id="rId16"/>
    <p:sldId id="338" r:id="rId17"/>
    <p:sldId id="350" r:id="rId18"/>
    <p:sldId id="351" r:id="rId19"/>
    <p:sldId id="352" r:id="rId20"/>
    <p:sldId id="316" r:id="rId21"/>
  </p:sldIdLst>
  <p:sldSz cx="9144000" cy="5143500" type="screen16x9"/>
  <p:notesSz cx="9144000" cy="51435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7" roundtripDataSignature="AMtx7mhCtl9RT7ElHIrpvekstcX1dLwgW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762" y="66"/>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68"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67" Type="http://customschemas.google.com/relationships/presentationmetadata" Target="metadata"/><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6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2571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80013" y="0"/>
            <a:ext cx="3962400" cy="25717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4886325"/>
            <a:ext cx="3962400" cy="2571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80013" y="4886325"/>
            <a:ext cx="3962400" cy="25717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notes"/>
          <p:cNvSpPr txBox="1">
            <a:spLocks noGrp="1"/>
          </p:cNvSpPr>
          <p:nvPr>
            <p:ph type="body" idx="1"/>
          </p:nvPr>
        </p:nvSpPr>
        <p:spPr>
          <a:xfrm>
            <a:off x="914400" y="2474913"/>
            <a:ext cx="7315200" cy="20256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6" name="Google Shape;46;p1: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 name="Google Shape;56;p2: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2:notes"/>
          <p:cNvSpPr txBox="1">
            <a:spLocks noGrp="1"/>
          </p:cNvSpPr>
          <p:nvPr>
            <p:ph type="sldNum" idx="12"/>
          </p:nvPr>
        </p:nvSpPr>
        <p:spPr>
          <a:xfrm>
            <a:off x="5180013" y="4886325"/>
            <a:ext cx="3962400" cy="2571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1998786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 name="Google Shape;56;p2: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2:notes"/>
          <p:cNvSpPr txBox="1">
            <a:spLocks noGrp="1"/>
          </p:cNvSpPr>
          <p:nvPr>
            <p:ph type="sldNum" idx="12"/>
          </p:nvPr>
        </p:nvSpPr>
        <p:spPr>
          <a:xfrm>
            <a:off x="5180013" y="4886325"/>
            <a:ext cx="3962400" cy="2571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1693902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 name="Google Shape;56;p2: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2:notes"/>
          <p:cNvSpPr txBox="1">
            <a:spLocks noGrp="1"/>
          </p:cNvSpPr>
          <p:nvPr>
            <p:ph type="sldNum" idx="12"/>
          </p:nvPr>
        </p:nvSpPr>
        <p:spPr>
          <a:xfrm>
            <a:off x="5180013" y="4886325"/>
            <a:ext cx="3962400" cy="2571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1177888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 name="Google Shape;56;p2: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2:notes"/>
          <p:cNvSpPr txBox="1">
            <a:spLocks noGrp="1"/>
          </p:cNvSpPr>
          <p:nvPr>
            <p:ph type="sldNum" idx="12"/>
          </p:nvPr>
        </p:nvSpPr>
        <p:spPr>
          <a:xfrm>
            <a:off x="5180013" y="4886325"/>
            <a:ext cx="3962400" cy="2571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2437120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 name="Google Shape;56;p2: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2:notes"/>
          <p:cNvSpPr txBox="1">
            <a:spLocks noGrp="1"/>
          </p:cNvSpPr>
          <p:nvPr>
            <p:ph type="sldNum" idx="12"/>
          </p:nvPr>
        </p:nvSpPr>
        <p:spPr>
          <a:xfrm>
            <a:off x="5180013" y="4886325"/>
            <a:ext cx="3962400" cy="2571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33920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 name="Google Shape;56;p2: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2:notes"/>
          <p:cNvSpPr txBox="1">
            <a:spLocks noGrp="1"/>
          </p:cNvSpPr>
          <p:nvPr>
            <p:ph type="sldNum" idx="12"/>
          </p:nvPr>
        </p:nvSpPr>
        <p:spPr>
          <a:xfrm>
            <a:off x="5180013" y="4886325"/>
            <a:ext cx="3962400" cy="2571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3768825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16</a:t>
            </a:fld>
            <a:endParaRPr lang="en-US" altLang="en-US" dirty="0"/>
          </a:p>
        </p:txBody>
      </p:sp>
    </p:spTree>
    <p:extLst>
      <p:ext uri="{BB962C8B-B14F-4D97-AF65-F5344CB8AC3E}">
        <p14:creationId xmlns:p14="http://schemas.microsoft.com/office/powerpoint/2010/main" val="69554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17</a:t>
            </a:fld>
            <a:endParaRPr lang="en-US" altLang="en-US" dirty="0"/>
          </a:p>
        </p:txBody>
      </p:sp>
    </p:spTree>
    <p:extLst>
      <p:ext uri="{BB962C8B-B14F-4D97-AF65-F5344CB8AC3E}">
        <p14:creationId xmlns:p14="http://schemas.microsoft.com/office/powerpoint/2010/main" val="14199933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18</a:t>
            </a:fld>
            <a:endParaRPr lang="en-US" altLang="en-US" dirty="0"/>
          </a:p>
        </p:txBody>
      </p:sp>
    </p:spTree>
    <p:extLst>
      <p:ext uri="{BB962C8B-B14F-4D97-AF65-F5344CB8AC3E}">
        <p14:creationId xmlns:p14="http://schemas.microsoft.com/office/powerpoint/2010/main" val="1629596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19</a:t>
            </a:fld>
            <a:endParaRPr lang="en-US" altLang="en-US" dirty="0"/>
          </a:p>
        </p:txBody>
      </p:sp>
    </p:spTree>
    <p:extLst>
      <p:ext uri="{BB962C8B-B14F-4D97-AF65-F5344CB8AC3E}">
        <p14:creationId xmlns:p14="http://schemas.microsoft.com/office/powerpoint/2010/main" val="586614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a:t>
            </a:fld>
            <a:endParaRPr lang="en-US" altLang="en-US" dirty="0"/>
          </a:p>
        </p:txBody>
      </p:sp>
    </p:spTree>
    <p:extLst>
      <p:ext uri="{BB962C8B-B14F-4D97-AF65-F5344CB8AC3E}">
        <p14:creationId xmlns:p14="http://schemas.microsoft.com/office/powerpoint/2010/main" val="9740771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p61:notes"/>
          <p:cNvSpPr txBox="1">
            <a:spLocks noGrp="1"/>
          </p:cNvSpPr>
          <p:nvPr>
            <p:ph type="body" idx="1"/>
          </p:nvPr>
        </p:nvSpPr>
        <p:spPr>
          <a:xfrm>
            <a:off x="914400" y="2474913"/>
            <a:ext cx="7315200" cy="20256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1" name="Google Shape;941;p61: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 name="Google Shape;56;p2: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2:notes"/>
          <p:cNvSpPr txBox="1">
            <a:spLocks noGrp="1"/>
          </p:cNvSpPr>
          <p:nvPr>
            <p:ph type="sldNum" idx="12"/>
          </p:nvPr>
        </p:nvSpPr>
        <p:spPr>
          <a:xfrm>
            <a:off x="5180013" y="4886325"/>
            <a:ext cx="3962400" cy="2571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1537830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 name="Google Shape;56;p2: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2:notes"/>
          <p:cNvSpPr txBox="1">
            <a:spLocks noGrp="1"/>
          </p:cNvSpPr>
          <p:nvPr>
            <p:ph type="sldNum" idx="12"/>
          </p:nvPr>
        </p:nvSpPr>
        <p:spPr>
          <a:xfrm>
            <a:off x="5180013" y="4886325"/>
            <a:ext cx="3962400" cy="2571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 name="Google Shape;56;p2: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2:notes"/>
          <p:cNvSpPr txBox="1">
            <a:spLocks noGrp="1"/>
          </p:cNvSpPr>
          <p:nvPr>
            <p:ph type="sldNum" idx="12"/>
          </p:nvPr>
        </p:nvSpPr>
        <p:spPr>
          <a:xfrm>
            <a:off x="5180013" y="4886325"/>
            <a:ext cx="3962400" cy="2571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2362962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 name="Google Shape;56;p2: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2:notes"/>
          <p:cNvSpPr txBox="1">
            <a:spLocks noGrp="1"/>
          </p:cNvSpPr>
          <p:nvPr>
            <p:ph type="sldNum" idx="12"/>
          </p:nvPr>
        </p:nvSpPr>
        <p:spPr>
          <a:xfrm>
            <a:off x="5180013" y="4886325"/>
            <a:ext cx="3962400" cy="2571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1598644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 name="Google Shape;56;p2: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2:notes"/>
          <p:cNvSpPr txBox="1">
            <a:spLocks noGrp="1"/>
          </p:cNvSpPr>
          <p:nvPr>
            <p:ph type="sldNum" idx="12"/>
          </p:nvPr>
        </p:nvSpPr>
        <p:spPr>
          <a:xfrm>
            <a:off x="5180013" y="4886325"/>
            <a:ext cx="3962400" cy="2571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1689818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 name="Google Shape;56;p2: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2:notes"/>
          <p:cNvSpPr txBox="1">
            <a:spLocks noGrp="1"/>
          </p:cNvSpPr>
          <p:nvPr>
            <p:ph type="sldNum" idx="12"/>
          </p:nvPr>
        </p:nvSpPr>
        <p:spPr>
          <a:xfrm>
            <a:off x="5180013" y="4886325"/>
            <a:ext cx="3962400" cy="2571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917786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a:spLocks noGrp="1" noRot="1" noChangeAspect="1"/>
          </p:cNvSpPr>
          <p:nvPr>
            <p:ph type="sldImg" idx="2"/>
          </p:nvPr>
        </p:nvSpPr>
        <p:spPr>
          <a:xfrm>
            <a:off x="3028950" y="642938"/>
            <a:ext cx="3086100" cy="17367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 name="Google Shape;56;p2:notes"/>
          <p:cNvSpPr txBox="1">
            <a:spLocks noGrp="1"/>
          </p:cNvSpPr>
          <p:nvPr>
            <p:ph type="body" idx="1"/>
          </p:nvPr>
        </p:nvSpPr>
        <p:spPr>
          <a:xfrm>
            <a:off x="914400" y="2474913"/>
            <a:ext cx="7315200" cy="20256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2:notes"/>
          <p:cNvSpPr txBox="1">
            <a:spLocks noGrp="1"/>
          </p:cNvSpPr>
          <p:nvPr>
            <p:ph type="sldNum" idx="12"/>
          </p:nvPr>
        </p:nvSpPr>
        <p:spPr>
          <a:xfrm>
            <a:off x="5180013" y="4886325"/>
            <a:ext cx="3962400" cy="2571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2372947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Only" type="obj">
  <p:cSld name="OBJECT">
    <p:bg>
      <p:bgPr>
        <a:solidFill>
          <a:schemeClr val="lt1"/>
        </a:solidFill>
        <a:effectLst/>
      </p:bgPr>
    </p:bg>
    <p:spTree>
      <p:nvGrpSpPr>
        <p:cNvPr id="1" name="Shape 16"/>
        <p:cNvGrpSpPr/>
        <p:nvPr/>
      </p:nvGrpSpPr>
      <p:grpSpPr>
        <a:xfrm>
          <a:off x="0" y="0"/>
          <a:ext cx="0" cy="0"/>
          <a:chOff x="0" y="0"/>
          <a:chExt cx="0" cy="0"/>
        </a:xfrm>
      </p:grpSpPr>
      <p:sp>
        <p:nvSpPr>
          <p:cNvPr id="17" name="Google Shape;17;p63"/>
          <p:cNvSpPr txBox="1">
            <a:spLocks noGrp="1"/>
          </p:cNvSpPr>
          <p:nvPr>
            <p:ph type="title"/>
          </p:nvPr>
        </p:nvSpPr>
        <p:spPr>
          <a:xfrm>
            <a:off x="675233" y="1856358"/>
            <a:ext cx="7793532" cy="57403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600" b="1" i="0">
                <a:solidFill>
                  <a:srgbClr val="00AFE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63"/>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Git Advanced</a:t>
            </a:r>
            <a:endParaRPr/>
          </a:p>
        </p:txBody>
      </p:sp>
      <p:sp>
        <p:nvSpPr>
          <p:cNvPr id="19" name="Google Shape;19;p63"/>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63"/>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1"/>
        <p:cNvGrpSpPr/>
        <p:nvPr/>
      </p:nvGrpSpPr>
      <p:grpSpPr>
        <a:xfrm>
          <a:off x="0" y="0"/>
          <a:ext cx="0" cy="0"/>
          <a:chOff x="0" y="0"/>
          <a:chExt cx="0" cy="0"/>
        </a:xfrm>
      </p:grpSpPr>
      <p:sp>
        <p:nvSpPr>
          <p:cNvPr id="22" name="Google Shape;22;p64"/>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Git Advanced</a:t>
            </a:r>
            <a:endParaRPr/>
          </a:p>
        </p:txBody>
      </p:sp>
      <p:sp>
        <p:nvSpPr>
          <p:cNvPr id="23" name="Google Shape;23;p64"/>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64"/>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1"/>
        <p:cNvGrpSpPr/>
        <p:nvPr/>
      </p:nvGrpSpPr>
      <p:grpSpPr>
        <a:xfrm>
          <a:off x="0" y="0"/>
          <a:ext cx="0" cy="0"/>
          <a:chOff x="0" y="0"/>
          <a:chExt cx="0" cy="0"/>
        </a:xfrm>
      </p:grpSpPr>
      <p:sp>
        <p:nvSpPr>
          <p:cNvPr id="32" name="Google Shape;32;p66"/>
          <p:cNvSpPr txBox="1">
            <a:spLocks noGrp="1"/>
          </p:cNvSpPr>
          <p:nvPr>
            <p:ph type="ctrTitle"/>
          </p:nvPr>
        </p:nvSpPr>
        <p:spPr>
          <a:xfrm>
            <a:off x="114401" y="213486"/>
            <a:ext cx="8915196" cy="2997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66"/>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6"/>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Git Advanced</a:t>
            </a:r>
            <a:endParaRPr/>
          </a:p>
        </p:txBody>
      </p:sp>
      <p:sp>
        <p:nvSpPr>
          <p:cNvPr id="35" name="Google Shape;35;p66"/>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6"/>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7"/>
        <p:cNvGrpSpPr/>
        <p:nvPr/>
      </p:nvGrpSpPr>
      <p:grpSpPr>
        <a:xfrm>
          <a:off x="0" y="0"/>
          <a:ext cx="0" cy="0"/>
          <a:chOff x="0" y="0"/>
          <a:chExt cx="0" cy="0"/>
        </a:xfrm>
      </p:grpSpPr>
      <p:sp>
        <p:nvSpPr>
          <p:cNvPr id="38" name="Google Shape;38;p67"/>
          <p:cNvSpPr txBox="1">
            <a:spLocks noGrp="1"/>
          </p:cNvSpPr>
          <p:nvPr>
            <p:ph type="title"/>
          </p:nvPr>
        </p:nvSpPr>
        <p:spPr>
          <a:xfrm>
            <a:off x="675233" y="1856358"/>
            <a:ext cx="7793532" cy="57403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600" b="1" i="0">
                <a:solidFill>
                  <a:srgbClr val="00AFE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7"/>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67"/>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67"/>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Git Advanced</a:t>
            </a:r>
            <a:endParaRPr/>
          </a:p>
        </p:txBody>
      </p:sp>
      <p:sp>
        <p:nvSpPr>
          <p:cNvPr id="42" name="Google Shape;42;p67"/>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7"/>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ottom Pattern Black">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1647231" y="2445529"/>
            <a:ext cx="5849540" cy="1151068"/>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350" kern="1200" dirty="0">
                <a:solidFill>
                  <a:schemeClr val="tx1"/>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143976" y="1496600"/>
            <a:ext cx="6856048" cy="461665"/>
          </a:xfrm>
          <a:noFill/>
        </p:spPr>
        <p:txBody>
          <a:bodyPr wrap="square" lIns="0" tIns="0" rIns="0" bIns="0" anchor="b" anchorCtr="0">
            <a:spAutoFit/>
          </a:bodyPr>
          <a:lstStyle>
            <a:lvl1pPr algn="ctr" defTabSz="699557" rtl="0" eaLnBrk="1" latinLnBrk="0" hangingPunct="1">
              <a:lnSpc>
                <a:spcPct val="100000"/>
              </a:lnSpc>
              <a:spcBef>
                <a:spcPct val="0"/>
              </a:spcBef>
              <a:buNone/>
              <a:defRPr lang="en-US" sz="3000" b="1" i="0" kern="1200" cap="none" spc="-38" baseline="0" dirty="0">
                <a:ln w="3175">
                  <a:noFill/>
                </a:ln>
                <a:solidFill>
                  <a:schemeClr val="tx1"/>
                </a:solidFill>
                <a:effectLst/>
                <a:latin typeface="+mj-lt"/>
                <a:ea typeface="+mn-ea"/>
                <a:cs typeface="Segoe UI" pitchFamily="34" charset="0"/>
              </a:defRPr>
            </a:lvl1pPr>
          </a:lstStyle>
          <a:p>
            <a:r>
              <a:rPr lang="en-US"/>
              <a:t>Insert Text Here</a:t>
            </a:r>
          </a:p>
        </p:txBody>
      </p:sp>
      <p:pic>
        <p:nvPicPr>
          <p:cNvPr id="3" name="Picture 2">
            <a:extLst>
              <a:ext uri="{FF2B5EF4-FFF2-40B4-BE49-F238E27FC236}">
                <a16:creationId xmlns:a16="http://schemas.microsoft.com/office/drawing/2014/main" id="{9C8B4846-4E60-4E5B-9695-28F923D1D76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rot="5400000">
            <a:off x="4314825" y="314325"/>
            <a:ext cx="514350" cy="9144000"/>
          </a:xfrm>
          <a:prstGeom prst="rect">
            <a:avLst/>
          </a:prstGeom>
        </p:spPr>
      </p:pic>
    </p:spTree>
    <p:extLst>
      <p:ext uri="{BB962C8B-B14F-4D97-AF65-F5344CB8AC3E}">
        <p14:creationId xmlns:p14="http://schemas.microsoft.com/office/powerpoint/2010/main" val="17408208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2"/>
          <p:cNvSpPr/>
          <p:nvPr/>
        </p:nvSpPr>
        <p:spPr>
          <a:xfrm>
            <a:off x="1353" y="0"/>
            <a:ext cx="9141333" cy="5143499"/>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62"/>
          <p:cNvSpPr txBox="1">
            <a:spLocks noGrp="1"/>
          </p:cNvSpPr>
          <p:nvPr>
            <p:ph type="title"/>
          </p:nvPr>
        </p:nvSpPr>
        <p:spPr>
          <a:xfrm>
            <a:off x="675233" y="1856358"/>
            <a:ext cx="7793532" cy="574039"/>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3600" b="1" i="0" u="none" strike="noStrike" cap="none">
                <a:solidFill>
                  <a:srgbClr val="00AFE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62"/>
          <p:cNvSpPr txBox="1">
            <a:spLocks noGrp="1"/>
          </p:cNvSpPr>
          <p:nvPr>
            <p:ph type="body" idx="1"/>
          </p:nvPr>
        </p:nvSpPr>
        <p:spPr>
          <a:xfrm>
            <a:off x="258267" y="2248357"/>
            <a:ext cx="8627465" cy="118237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3" name="Google Shape;13;p6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Git Advanced</a:t>
            </a:r>
            <a:endParaRPr/>
          </a:p>
        </p:txBody>
      </p:sp>
      <p:sp>
        <p:nvSpPr>
          <p:cNvPr id="14" name="Google Shape;14;p62"/>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6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latin typeface="Calibri"/>
                <a:ea typeface="Calibri"/>
                <a:cs typeface="Calibri"/>
                <a:sym typeface="Calibri"/>
              </a:defRPr>
            </a:lvl1pPr>
            <a:lvl2pPr marL="0" marR="0" lvl="1" indent="0" algn="r" rtl="0">
              <a:spcBef>
                <a:spcPts val="0"/>
              </a:spcBef>
              <a:buNone/>
              <a:defRPr sz="1800">
                <a:solidFill>
                  <a:srgbClr val="888888"/>
                </a:solidFill>
                <a:latin typeface="Calibri"/>
                <a:ea typeface="Calibri"/>
                <a:cs typeface="Calibri"/>
                <a:sym typeface="Calibri"/>
              </a:defRPr>
            </a:lvl2pPr>
            <a:lvl3pPr marL="0" marR="0" lvl="2" indent="0" algn="r" rtl="0">
              <a:spcBef>
                <a:spcPts val="0"/>
              </a:spcBef>
              <a:buNone/>
              <a:defRPr sz="1800">
                <a:solidFill>
                  <a:srgbClr val="888888"/>
                </a:solidFill>
                <a:latin typeface="Calibri"/>
                <a:ea typeface="Calibri"/>
                <a:cs typeface="Calibri"/>
                <a:sym typeface="Calibri"/>
              </a:defRPr>
            </a:lvl3pPr>
            <a:lvl4pPr marL="0" marR="0" lvl="3" indent="0" algn="r" rtl="0">
              <a:spcBef>
                <a:spcPts val="0"/>
              </a:spcBef>
              <a:buNone/>
              <a:defRPr sz="1800">
                <a:solidFill>
                  <a:srgbClr val="888888"/>
                </a:solidFill>
                <a:latin typeface="Calibri"/>
                <a:ea typeface="Calibri"/>
                <a:cs typeface="Calibri"/>
                <a:sym typeface="Calibri"/>
              </a:defRPr>
            </a:lvl4pPr>
            <a:lvl5pPr marL="0" marR="0" lvl="4" indent="0" algn="r" rtl="0">
              <a:spcBef>
                <a:spcPts val="0"/>
              </a:spcBef>
              <a:buNone/>
              <a:defRPr sz="1800">
                <a:solidFill>
                  <a:srgbClr val="888888"/>
                </a:solidFill>
                <a:latin typeface="Calibri"/>
                <a:ea typeface="Calibri"/>
                <a:cs typeface="Calibri"/>
                <a:sym typeface="Calibri"/>
              </a:defRPr>
            </a:lvl5pPr>
            <a:lvl6pPr marL="0" marR="0" lvl="5" indent="0" algn="r" rtl="0">
              <a:spcBef>
                <a:spcPts val="0"/>
              </a:spcBef>
              <a:buNone/>
              <a:defRPr sz="1800">
                <a:solidFill>
                  <a:srgbClr val="888888"/>
                </a:solidFill>
                <a:latin typeface="Calibri"/>
                <a:ea typeface="Calibri"/>
                <a:cs typeface="Calibri"/>
                <a:sym typeface="Calibri"/>
              </a:defRPr>
            </a:lvl6pPr>
            <a:lvl7pPr marL="0" marR="0" lvl="6" indent="0" algn="r" rtl="0">
              <a:spcBef>
                <a:spcPts val="0"/>
              </a:spcBef>
              <a:buNone/>
              <a:defRPr sz="1800">
                <a:solidFill>
                  <a:srgbClr val="888888"/>
                </a:solidFill>
                <a:latin typeface="Calibri"/>
                <a:ea typeface="Calibri"/>
                <a:cs typeface="Calibri"/>
                <a:sym typeface="Calibri"/>
              </a:defRPr>
            </a:lvl7pPr>
            <a:lvl8pPr marL="0" marR="0" lvl="7" indent="0" algn="r" rtl="0">
              <a:spcBef>
                <a:spcPts val="0"/>
              </a:spcBef>
              <a:buNone/>
              <a:defRPr sz="1800">
                <a:solidFill>
                  <a:srgbClr val="888888"/>
                </a:solidFill>
                <a:latin typeface="Calibri"/>
                <a:ea typeface="Calibri"/>
                <a:cs typeface="Calibri"/>
                <a:sym typeface="Calibri"/>
              </a:defRPr>
            </a:lvl8pPr>
            <a:lvl9pPr marL="0" marR="0" lvl="8" indent="0" algn="r" rtl="0">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b="0" u="non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yashkumar0042/python/blob/master/git/lab-tag-alias-rebase.md" TargetMode="External"/><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7"/>
        <p:cNvGrpSpPr/>
        <p:nvPr/>
      </p:nvGrpSpPr>
      <p:grpSpPr>
        <a:xfrm>
          <a:off x="0" y="0"/>
          <a:ext cx="0" cy="0"/>
          <a:chOff x="0" y="0"/>
          <a:chExt cx="0" cy="0"/>
        </a:xfrm>
      </p:grpSpPr>
      <p:sp>
        <p:nvSpPr>
          <p:cNvPr id="48" name="Google Shape;48;p1"/>
          <p:cNvSpPr/>
          <p:nvPr/>
        </p:nvSpPr>
        <p:spPr>
          <a:xfrm>
            <a:off x="0" y="0"/>
            <a:ext cx="9144000" cy="514349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12700" marR="0" lvl="0" indent="0" algn="l" rtl="0">
              <a:lnSpc>
                <a:spcPct val="100555"/>
              </a:lnSpc>
              <a:spcBef>
                <a:spcPts val="0"/>
              </a:spcBef>
              <a:spcAft>
                <a:spcPts val="0"/>
              </a:spcAft>
              <a:buNone/>
            </a:pPr>
            <a:endParaRPr sz="1800">
              <a:solidFill>
                <a:schemeClr val="dk1"/>
              </a:solidFill>
              <a:latin typeface="Arial"/>
              <a:ea typeface="Arial"/>
              <a:cs typeface="Arial"/>
              <a:sym typeface="Arial"/>
            </a:endParaRPr>
          </a:p>
        </p:txBody>
      </p:sp>
      <p:sp>
        <p:nvSpPr>
          <p:cNvPr id="49" name="Google Shape;49;p1"/>
          <p:cNvSpPr txBox="1">
            <a:spLocks noGrp="1"/>
          </p:cNvSpPr>
          <p:nvPr>
            <p:ph type="title"/>
          </p:nvPr>
        </p:nvSpPr>
        <p:spPr>
          <a:xfrm>
            <a:off x="1165655" y="2369312"/>
            <a:ext cx="5213629" cy="505267"/>
          </a:xfrm>
          <a:prstGeom prst="rect">
            <a:avLst/>
          </a:prstGeom>
          <a:noFill/>
          <a:ln>
            <a:noFill/>
          </a:ln>
        </p:spPr>
        <p:txBody>
          <a:bodyPr spcFirstLastPara="1" wrap="square" lIns="0" tIns="12700" rIns="0" bIns="0" anchor="t" anchorCtr="0">
            <a:spAutoFit/>
          </a:bodyPr>
          <a:lstStyle/>
          <a:p>
            <a:pPr marL="12700" lvl="0"/>
            <a:r>
              <a:rPr lang="en-US" sz="3200" dirty="0">
                <a:solidFill>
                  <a:srgbClr val="FFFFFF"/>
                </a:solidFill>
              </a:rPr>
              <a:t>Understanding Git Basics</a:t>
            </a:r>
            <a:endParaRPr sz="3200" dirty="0"/>
          </a:p>
        </p:txBody>
      </p:sp>
      <p:sp>
        <p:nvSpPr>
          <p:cNvPr id="51" name="Google Shape;51;p1"/>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1</a:t>
            </a:fld>
            <a:endParaRPr/>
          </a:p>
        </p:txBody>
      </p:sp>
      <p:sp>
        <p:nvSpPr>
          <p:cNvPr id="52" name="Google Shape;52;p1"/>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dirty="0" err="1"/>
              <a:t>Git</a:t>
            </a:r>
            <a:r>
              <a:rPr lang="en-US" dirty="0"/>
              <a:t> Advanced</a:t>
            </a:r>
            <a:endParaRPr dirty="0"/>
          </a:p>
        </p:txBody>
      </p:sp>
      <p:sp>
        <p:nvSpPr>
          <p:cNvPr id="53" name="Google Shape;53;p1"/>
          <p:cNvSpPr txBox="1">
            <a:spLocks noGrp="1"/>
          </p:cNvSpPr>
          <p:nvPr>
            <p:ph type="sldNum" idx="12"/>
          </p:nvPr>
        </p:nvSpPr>
        <p:spPr>
          <a:xfrm>
            <a:off x="5841180" y="4773443"/>
            <a:ext cx="2103000" cy="2772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solidFill>
                  <a:schemeClr val="dk1"/>
                </a:solidFill>
              </a:rPr>
              <a:t>1</a:t>
            </a:fld>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
          <p:cNvSpPr txBox="1"/>
          <p:nvPr/>
        </p:nvSpPr>
        <p:spPr>
          <a:xfrm>
            <a:off x="114400" y="213486"/>
            <a:ext cx="6243473" cy="320601"/>
          </a:xfrm>
          <a:prstGeom prst="rect">
            <a:avLst/>
          </a:prstGeom>
          <a:noFill/>
          <a:ln>
            <a:noFill/>
          </a:ln>
        </p:spPr>
        <p:txBody>
          <a:bodyPr spcFirstLastPara="1" wrap="square" lIns="0" tIns="12700" rIns="0" bIns="0" anchor="t" anchorCtr="0">
            <a:spAutoFit/>
          </a:bodyPr>
          <a:lstStyle/>
          <a:p>
            <a:r>
              <a:rPr lang="en-US" sz="2000" dirty="0">
                <a:solidFill>
                  <a:schemeClr val="bg1"/>
                </a:solidFill>
              </a:rPr>
              <a:t>Git Stash</a:t>
            </a:r>
          </a:p>
        </p:txBody>
      </p:sp>
      <p:sp>
        <p:nvSpPr>
          <p:cNvPr id="80" name="Google Shape;80;p2"/>
          <p:cNvSpPr txBox="1"/>
          <p:nvPr/>
        </p:nvSpPr>
        <p:spPr>
          <a:xfrm>
            <a:off x="277968" y="807920"/>
            <a:ext cx="7822540" cy="751488"/>
          </a:xfrm>
          <a:prstGeom prst="rect">
            <a:avLst/>
          </a:prstGeom>
          <a:noFill/>
          <a:ln>
            <a:noFill/>
          </a:ln>
        </p:spPr>
        <p:txBody>
          <a:bodyPr spcFirstLastPara="1" wrap="square" lIns="0" tIns="12700" rIns="0" bIns="0" anchor="t" anchorCtr="0">
            <a:spAutoFit/>
          </a:bodyPr>
          <a:lstStyle/>
          <a:p>
            <a:pPr marL="12700" lvl="0"/>
            <a:r>
              <a:rPr lang="en-US" sz="1600" b="1" dirty="0">
                <a:solidFill>
                  <a:schemeClr val="tx1"/>
                </a:solidFill>
              </a:rPr>
              <a:t>Git Stash</a:t>
            </a:r>
          </a:p>
          <a:p>
            <a:pPr marL="298450" lvl="0" indent="-285750">
              <a:buFont typeface="Wingdings" panose="05000000000000000000" pitchFamily="2" charset="2"/>
              <a:buChar char="q"/>
            </a:pPr>
            <a:r>
              <a:rPr lang="en-US" sz="1600" dirty="0">
                <a:solidFill>
                  <a:schemeClr val="tx1"/>
                </a:solidFill>
              </a:rPr>
              <a:t>git stash: Temporarily saves changes that are not ready for commit. It allows developers to switch branches without committing incomplete work.</a:t>
            </a:r>
          </a:p>
        </p:txBody>
      </p:sp>
      <p:sp>
        <p:nvSpPr>
          <p:cNvPr id="81" name="Google Shape;81;p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10</a:t>
            </a:fld>
            <a:endParaRPr/>
          </a:p>
        </p:txBody>
      </p:sp>
      <p:sp>
        <p:nvSpPr>
          <p:cNvPr id="82" name="Google Shape;82;p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Git Advanced</a:t>
            </a:r>
            <a:endParaRPr/>
          </a:p>
        </p:txBody>
      </p:sp>
      <p:pic>
        <p:nvPicPr>
          <p:cNvPr id="2" name="Picture 1"/>
          <p:cNvPicPr>
            <a:picLocks noChangeAspect="1"/>
          </p:cNvPicPr>
          <p:nvPr/>
        </p:nvPicPr>
        <p:blipFill>
          <a:blip r:embed="rId3"/>
          <a:stretch>
            <a:fillRect/>
          </a:stretch>
        </p:blipFill>
        <p:spPr>
          <a:xfrm>
            <a:off x="580913" y="1645921"/>
            <a:ext cx="7680959" cy="3044414"/>
          </a:xfrm>
          <a:prstGeom prst="rect">
            <a:avLst/>
          </a:prstGeom>
        </p:spPr>
      </p:pic>
    </p:spTree>
    <p:extLst>
      <p:ext uri="{BB962C8B-B14F-4D97-AF65-F5344CB8AC3E}">
        <p14:creationId xmlns:p14="http://schemas.microsoft.com/office/powerpoint/2010/main" val="2227347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
          <p:cNvSpPr txBox="1"/>
          <p:nvPr/>
        </p:nvSpPr>
        <p:spPr>
          <a:xfrm>
            <a:off x="114400" y="213486"/>
            <a:ext cx="6243473" cy="320601"/>
          </a:xfrm>
          <a:prstGeom prst="rect">
            <a:avLst/>
          </a:prstGeom>
          <a:noFill/>
          <a:ln>
            <a:noFill/>
          </a:ln>
        </p:spPr>
        <p:txBody>
          <a:bodyPr spcFirstLastPara="1" wrap="square" lIns="0" tIns="12700" rIns="0" bIns="0" anchor="t" anchorCtr="0">
            <a:spAutoFit/>
          </a:bodyPr>
          <a:lstStyle/>
          <a:p>
            <a:r>
              <a:rPr lang="en-US" sz="2000" dirty="0">
                <a:solidFill>
                  <a:schemeClr val="bg1"/>
                </a:solidFill>
              </a:rPr>
              <a:t>Git Merge</a:t>
            </a:r>
          </a:p>
        </p:txBody>
      </p:sp>
      <p:sp>
        <p:nvSpPr>
          <p:cNvPr id="80" name="Google Shape;80;p2"/>
          <p:cNvSpPr txBox="1"/>
          <p:nvPr/>
        </p:nvSpPr>
        <p:spPr>
          <a:xfrm>
            <a:off x="277968" y="807920"/>
            <a:ext cx="7822540" cy="751488"/>
          </a:xfrm>
          <a:prstGeom prst="rect">
            <a:avLst/>
          </a:prstGeom>
          <a:noFill/>
          <a:ln>
            <a:noFill/>
          </a:ln>
        </p:spPr>
        <p:txBody>
          <a:bodyPr spcFirstLastPara="1" wrap="square" lIns="0" tIns="12700" rIns="0" bIns="0" anchor="t" anchorCtr="0">
            <a:spAutoFit/>
          </a:bodyPr>
          <a:lstStyle/>
          <a:p>
            <a:pPr marL="12700" lvl="0"/>
            <a:r>
              <a:rPr lang="en-US" sz="1600" b="1" dirty="0">
                <a:solidFill>
                  <a:schemeClr val="tx1"/>
                </a:solidFill>
              </a:rPr>
              <a:t>Git Merging</a:t>
            </a:r>
          </a:p>
          <a:p>
            <a:pPr marL="298450" lvl="0" indent="-285750">
              <a:buFont typeface="Wingdings" panose="05000000000000000000" pitchFamily="2" charset="2"/>
              <a:buChar char="q"/>
            </a:pPr>
            <a:r>
              <a:rPr lang="en-US" sz="1600" dirty="0">
                <a:solidFill>
                  <a:schemeClr val="tx1"/>
                </a:solidFill>
              </a:rPr>
              <a:t>git merge &lt;branch&gt;: Combines changes from different branches, bringing them together into a unified codebase.</a:t>
            </a:r>
          </a:p>
        </p:txBody>
      </p:sp>
      <p:sp>
        <p:nvSpPr>
          <p:cNvPr id="81" name="Google Shape;81;p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11</a:t>
            </a:fld>
            <a:endParaRPr/>
          </a:p>
        </p:txBody>
      </p:sp>
      <p:sp>
        <p:nvSpPr>
          <p:cNvPr id="82" name="Google Shape;82;p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Git Advanced</a:t>
            </a:r>
            <a:endParaRPr/>
          </a:p>
        </p:txBody>
      </p:sp>
    </p:spTree>
    <p:extLst>
      <p:ext uri="{BB962C8B-B14F-4D97-AF65-F5344CB8AC3E}">
        <p14:creationId xmlns:p14="http://schemas.microsoft.com/office/powerpoint/2010/main" val="519429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
          <p:cNvSpPr txBox="1"/>
          <p:nvPr/>
        </p:nvSpPr>
        <p:spPr>
          <a:xfrm>
            <a:off x="114400" y="228354"/>
            <a:ext cx="6243473" cy="320601"/>
          </a:xfrm>
          <a:prstGeom prst="rect">
            <a:avLst/>
          </a:prstGeom>
          <a:noFill/>
          <a:ln>
            <a:noFill/>
          </a:ln>
        </p:spPr>
        <p:txBody>
          <a:bodyPr spcFirstLastPara="1" wrap="square" lIns="0" tIns="12700" rIns="0" bIns="0" anchor="t" anchorCtr="0">
            <a:spAutoFit/>
          </a:bodyPr>
          <a:lstStyle/>
          <a:p>
            <a:pPr marL="12700" lvl="0"/>
            <a:r>
              <a:rPr lang="en-US" sz="2000" dirty="0">
                <a:solidFill>
                  <a:schemeClr val="bg1"/>
                </a:solidFill>
              </a:rPr>
              <a:t>Git Rebase, Pull Requests</a:t>
            </a:r>
          </a:p>
        </p:txBody>
      </p:sp>
      <p:sp>
        <p:nvSpPr>
          <p:cNvPr id="80" name="Google Shape;80;p2"/>
          <p:cNvSpPr txBox="1"/>
          <p:nvPr/>
        </p:nvSpPr>
        <p:spPr>
          <a:xfrm>
            <a:off x="277968" y="807920"/>
            <a:ext cx="7822540" cy="2967479"/>
          </a:xfrm>
          <a:prstGeom prst="rect">
            <a:avLst/>
          </a:prstGeom>
          <a:noFill/>
          <a:ln>
            <a:noFill/>
          </a:ln>
        </p:spPr>
        <p:txBody>
          <a:bodyPr spcFirstLastPara="1" wrap="square" lIns="0" tIns="12700" rIns="0" bIns="0" anchor="t" anchorCtr="0">
            <a:spAutoFit/>
          </a:bodyPr>
          <a:lstStyle/>
          <a:p>
            <a:pPr marL="12700" lvl="0"/>
            <a:r>
              <a:rPr lang="en-US" sz="1600" b="1" dirty="0">
                <a:solidFill>
                  <a:schemeClr val="tx1"/>
                </a:solidFill>
              </a:rPr>
              <a:t>Git Rebase</a:t>
            </a:r>
          </a:p>
          <a:p>
            <a:pPr marL="298450" lvl="0" indent="-285750">
              <a:buFont typeface="Wingdings" panose="05000000000000000000" pitchFamily="2" charset="2"/>
              <a:buChar char="q"/>
            </a:pPr>
            <a:r>
              <a:rPr lang="en-US" sz="1600" dirty="0">
                <a:solidFill>
                  <a:schemeClr val="tx1"/>
                </a:solidFill>
              </a:rPr>
              <a:t>git rebase &lt;branch&gt;: Rewrites commit history by moving or combining commits. It helps create a linear and cleaner history.</a:t>
            </a:r>
          </a:p>
          <a:p>
            <a:pPr marL="12700" lvl="0"/>
            <a:endParaRPr lang="en-US" sz="1600" b="1" dirty="0">
              <a:solidFill>
                <a:schemeClr val="tx1"/>
              </a:solidFill>
            </a:endParaRPr>
          </a:p>
          <a:p>
            <a:pPr marL="12700" lvl="0"/>
            <a:r>
              <a:rPr lang="en-US" sz="1600" b="1" dirty="0">
                <a:solidFill>
                  <a:schemeClr val="tx1"/>
                </a:solidFill>
              </a:rPr>
              <a:t>Working With Multiple Repositories</a:t>
            </a:r>
          </a:p>
          <a:p>
            <a:pPr marL="298450" lvl="0" indent="-285750">
              <a:buFont typeface="Wingdings" panose="05000000000000000000" pitchFamily="2" charset="2"/>
              <a:buChar char="q"/>
            </a:pPr>
            <a:r>
              <a:rPr lang="en-US" sz="1600" dirty="0">
                <a:solidFill>
                  <a:schemeClr val="tx1"/>
                </a:solidFill>
              </a:rPr>
              <a:t>git remote add &lt;name&gt; &lt;repository URL&gt;: Links a local repository to a remote repository, allowing collaboration between different copies of the codebase.</a:t>
            </a:r>
          </a:p>
          <a:p>
            <a:pPr marL="298450" lvl="0" indent="-285750">
              <a:buFont typeface="Wingdings" panose="05000000000000000000" pitchFamily="2" charset="2"/>
              <a:buChar char="q"/>
            </a:pPr>
            <a:endParaRPr lang="en-US" sz="1600" dirty="0">
              <a:solidFill>
                <a:schemeClr val="tx1"/>
              </a:solidFill>
            </a:endParaRPr>
          </a:p>
          <a:p>
            <a:pPr marL="12700" lvl="0"/>
            <a:r>
              <a:rPr lang="en-US" sz="1600" b="1" dirty="0">
                <a:solidFill>
                  <a:schemeClr val="tx1"/>
                </a:solidFill>
              </a:rPr>
              <a:t>Pull Requests</a:t>
            </a:r>
          </a:p>
          <a:p>
            <a:pPr marL="298450" lvl="0" indent="-285750">
              <a:buFont typeface="Wingdings" panose="05000000000000000000" pitchFamily="2" charset="2"/>
              <a:buChar char="q"/>
            </a:pPr>
            <a:r>
              <a:rPr lang="en-US" sz="1600" dirty="0">
                <a:solidFill>
                  <a:schemeClr val="tx1"/>
                </a:solidFill>
              </a:rPr>
              <a:t>A feature in platforms like GitHub, pull requests allow developers to propose changes, discuss modifications, and merge code into the main branch.</a:t>
            </a:r>
          </a:p>
          <a:p>
            <a:pPr marL="298450" lvl="0" indent="-285750">
              <a:buFont typeface="Wingdings" panose="05000000000000000000" pitchFamily="2" charset="2"/>
              <a:buChar char="q"/>
            </a:pPr>
            <a:endParaRPr lang="en-US" sz="1600" dirty="0">
              <a:solidFill>
                <a:schemeClr val="tx1"/>
              </a:solidFill>
            </a:endParaRPr>
          </a:p>
        </p:txBody>
      </p:sp>
      <p:sp>
        <p:nvSpPr>
          <p:cNvPr id="81" name="Google Shape;81;p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12</a:t>
            </a:fld>
            <a:endParaRPr/>
          </a:p>
        </p:txBody>
      </p:sp>
      <p:sp>
        <p:nvSpPr>
          <p:cNvPr id="82" name="Google Shape;82;p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Git Advanced</a:t>
            </a:r>
            <a:endParaRPr/>
          </a:p>
        </p:txBody>
      </p:sp>
    </p:spTree>
    <p:extLst>
      <p:ext uri="{BB962C8B-B14F-4D97-AF65-F5344CB8AC3E}">
        <p14:creationId xmlns:p14="http://schemas.microsoft.com/office/powerpoint/2010/main" val="596227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
          <p:cNvSpPr txBox="1"/>
          <p:nvPr/>
        </p:nvSpPr>
        <p:spPr>
          <a:xfrm>
            <a:off x="114400" y="213486"/>
            <a:ext cx="6243473" cy="320601"/>
          </a:xfrm>
          <a:prstGeom prst="rect">
            <a:avLst/>
          </a:prstGeom>
          <a:noFill/>
          <a:ln>
            <a:noFill/>
          </a:ln>
        </p:spPr>
        <p:txBody>
          <a:bodyPr spcFirstLastPara="1" wrap="square" lIns="0" tIns="12700" rIns="0" bIns="0" anchor="t" anchorCtr="0">
            <a:spAutoFit/>
          </a:bodyPr>
          <a:lstStyle/>
          <a:p>
            <a:pPr marL="12700" lvl="0"/>
            <a:r>
              <a:rPr lang="en-US" sz="2000" dirty="0">
                <a:solidFill>
                  <a:schemeClr val="bg1"/>
                </a:solidFill>
              </a:rPr>
              <a:t>Git Log</a:t>
            </a:r>
          </a:p>
        </p:txBody>
      </p:sp>
      <p:sp>
        <p:nvSpPr>
          <p:cNvPr id="80" name="Google Shape;80;p2"/>
          <p:cNvSpPr txBox="1"/>
          <p:nvPr/>
        </p:nvSpPr>
        <p:spPr>
          <a:xfrm>
            <a:off x="277968" y="807920"/>
            <a:ext cx="7822540" cy="751488"/>
          </a:xfrm>
          <a:prstGeom prst="rect">
            <a:avLst/>
          </a:prstGeom>
          <a:noFill/>
          <a:ln>
            <a:noFill/>
          </a:ln>
        </p:spPr>
        <p:txBody>
          <a:bodyPr spcFirstLastPara="1" wrap="square" lIns="0" tIns="12700" rIns="0" bIns="0" anchor="t" anchorCtr="0">
            <a:spAutoFit/>
          </a:bodyPr>
          <a:lstStyle/>
          <a:p>
            <a:pPr marL="298450" lvl="0" indent="-285750">
              <a:buFont typeface="Wingdings" panose="05000000000000000000" pitchFamily="2" charset="2"/>
              <a:buChar char="q"/>
            </a:pPr>
            <a:r>
              <a:rPr lang="en-US" sz="1600" dirty="0">
                <a:solidFill>
                  <a:schemeClr val="tx1"/>
                </a:solidFill>
              </a:rPr>
              <a:t>git log: Displays the commit history of the repository, providing details such as commit messages, authors, and timestamps.</a:t>
            </a:r>
          </a:p>
          <a:p>
            <a:pPr marL="298450" lvl="4" indent="-285750">
              <a:buFont typeface="Wingdings" panose="05000000000000000000" pitchFamily="2" charset="2"/>
              <a:buChar char="q"/>
            </a:pPr>
            <a:r>
              <a:rPr lang="en-US" sz="1600" dirty="0">
                <a:solidFill>
                  <a:schemeClr val="tx1"/>
                </a:solidFill>
              </a:rPr>
              <a:t>Options: --</a:t>
            </a:r>
            <a:r>
              <a:rPr lang="en-US" sz="1600" dirty="0" err="1">
                <a:solidFill>
                  <a:schemeClr val="tx1"/>
                </a:solidFill>
              </a:rPr>
              <a:t>oneline</a:t>
            </a:r>
            <a:r>
              <a:rPr lang="en-US" sz="1600" dirty="0">
                <a:solidFill>
                  <a:schemeClr val="tx1"/>
                </a:solidFill>
              </a:rPr>
              <a:t>, --graph, --since.</a:t>
            </a:r>
          </a:p>
        </p:txBody>
      </p:sp>
      <p:sp>
        <p:nvSpPr>
          <p:cNvPr id="81" name="Google Shape;81;p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13</a:t>
            </a:fld>
            <a:endParaRPr/>
          </a:p>
        </p:txBody>
      </p:sp>
      <p:sp>
        <p:nvSpPr>
          <p:cNvPr id="82" name="Google Shape;82;p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Git Advanced</a:t>
            </a:r>
            <a:endParaRPr/>
          </a:p>
        </p:txBody>
      </p:sp>
    </p:spTree>
    <p:extLst>
      <p:ext uri="{BB962C8B-B14F-4D97-AF65-F5344CB8AC3E}">
        <p14:creationId xmlns:p14="http://schemas.microsoft.com/office/powerpoint/2010/main" val="3055478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
          <p:cNvSpPr txBox="1"/>
          <p:nvPr/>
        </p:nvSpPr>
        <p:spPr>
          <a:xfrm>
            <a:off x="114400" y="213486"/>
            <a:ext cx="6243473" cy="320601"/>
          </a:xfrm>
          <a:prstGeom prst="rect">
            <a:avLst/>
          </a:prstGeom>
          <a:noFill/>
          <a:ln>
            <a:noFill/>
          </a:ln>
        </p:spPr>
        <p:txBody>
          <a:bodyPr spcFirstLastPara="1" wrap="square" lIns="0" tIns="12700" rIns="0" bIns="0" anchor="t" anchorCtr="0">
            <a:spAutoFit/>
          </a:bodyPr>
          <a:lstStyle/>
          <a:p>
            <a:pPr marL="12700" lvl="0"/>
            <a:r>
              <a:rPr lang="en-US" sz="2000" dirty="0">
                <a:solidFill>
                  <a:schemeClr val="bg1"/>
                </a:solidFill>
              </a:rPr>
              <a:t>Git Hooks - </a:t>
            </a:r>
            <a:r>
              <a:rPr lang="en-US" sz="2000" dirty="0" err="1">
                <a:solidFill>
                  <a:schemeClr val="bg1"/>
                </a:solidFill>
              </a:rPr>
              <a:t>Precommit</a:t>
            </a:r>
            <a:endParaRPr lang="en-US" sz="2000" dirty="0">
              <a:solidFill>
                <a:schemeClr val="bg1"/>
              </a:solidFill>
            </a:endParaRPr>
          </a:p>
        </p:txBody>
      </p:sp>
      <p:sp>
        <p:nvSpPr>
          <p:cNvPr id="80" name="Google Shape;80;p2"/>
          <p:cNvSpPr txBox="1"/>
          <p:nvPr/>
        </p:nvSpPr>
        <p:spPr>
          <a:xfrm>
            <a:off x="277968" y="807920"/>
            <a:ext cx="7822540" cy="2228815"/>
          </a:xfrm>
          <a:prstGeom prst="rect">
            <a:avLst/>
          </a:prstGeom>
          <a:noFill/>
          <a:ln>
            <a:noFill/>
          </a:ln>
        </p:spPr>
        <p:txBody>
          <a:bodyPr spcFirstLastPara="1" wrap="square" lIns="0" tIns="12700" rIns="0" bIns="0" anchor="t" anchorCtr="0">
            <a:spAutoFit/>
          </a:bodyPr>
          <a:lstStyle/>
          <a:p>
            <a:pPr marL="12700" lvl="0"/>
            <a:r>
              <a:rPr lang="en-US" sz="1600" dirty="0">
                <a:solidFill>
                  <a:schemeClr val="tx1"/>
                </a:solidFill>
              </a:rPr>
              <a:t>Custom scripts triggered by Git events. Examples include pre-commit and post-commit hooks.</a:t>
            </a:r>
          </a:p>
          <a:p>
            <a:pPr marL="12700" lvl="0"/>
            <a:endParaRPr lang="en-US" sz="1600" dirty="0">
              <a:solidFill>
                <a:schemeClr val="tx1"/>
              </a:solidFill>
            </a:endParaRPr>
          </a:p>
          <a:p>
            <a:pPr marL="12700" lvl="0"/>
            <a:r>
              <a:rPr lang="en-US" sz="1600" dirty="0">
                <a:solidFill>
                  <a:schemeClr val="tx1"/>
                </a:solidFill>
              </a:rPr>
              <a:t>Example of a pre-commit hook:</a:t>
            </a:r>
          </a:p>
          <a:p>
            <a:pPr marL="12700" lvl="0"/>
            <a:endParaRPr lang="en-US" sz="1600" dirty="0">
              <a:solidFill>
                <a:schemeClr val="tx1"/>
              </a:solidFill>
            </a:endParaRPr>
          </a:p>
          <a:p>
            <a:pPr marL="12700" lvl="0"/>
            <a:r>
              <a:rPr lang="en-US" sz="1600" i="1" dirty="0">
                <a:solidFill>
                  <a:schemeClr val="tx1"/>
                </a:solidFill>
              </a:rPr>
              <a:t>#!/bin/bash</a:t>
            </a:r>
          </a:p>
          <a:p>
            <a:pPr marL="12700" lvl="0"/>
            <a:r>
              <a:rPr lang="en-US" sz="1600" i="1" dirty="0">
                <a:solidFill>
                  <a:schemeClr val="tx1"/>
                </a:solidFill>
              </a:rPr>
              <a:t>echo "Running pre-commit checks..."</a:t>
            </a:r>
          </a:p>
          <a:p>
            <a:pPr marL="12700" lvl="0"/>
            <a:r>
              <a:rPr lang="en-US" sz="1600" i="1" dirty="0">
                <a:solidFill>
                  <a:schemeClr val="tx1"/>
                </a:solidFill>
              </a:rPr>
              <a:t># Add custom checks here</a:t>
            </a:r>
          </a:p>
          <a:p>
            <a:pPr marL="12700" lvl="0"/>
            <a:endParaRPr lang="en-US" sz="1600" dirty="0">
              <a:solidFill>
                <a:schemeClr val="tx1"/>
              </a:solidFill>
            </a:endParaRPr>
          </a:p>
        </p:txBody>
      </p:sp>
      <p:sp>
        <p:nvSpPr>
          <p:cNvPr id="81" name="Google Shape;81;p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14</a:t>
            </a:fld>
            <a:endParaRPr/>
          </a:p>
        </p:txBody>
      </p:sp>
      <p:sp>
        <p:nvSpPr>
          <p:cNvPr id="82" name="Google Shape;82;p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Git Advanced</a:t>
            </a:r>
            <a:endParaRPr/>
          </a:p>
        </p:txBody>
      </p:sp>
    </p:spTree>
    <p:extLst>
      <p:ext uri="{BB962C8B-B14F-4D97-AF65-F5344CB8AC3E}">
        <p14:creationId xmlns:p14="http://schemas.microsoft.com/office/powerpoint/2010/main" val="2204403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
          <p:cNvSpPr txBox="1"/>
          <p:nvPr/>
        </p:nvSpPr>
        <p:spPr>
          <a:xfrm>
            <a:off x="114400" y="213486"/>
            <a:ext cx="6243473" cy="320601"/>
          </a:xfrm>
          <a:prstGeom prst="rect">
            <a:avLst/>
          </a:prstGeom>
          <a:noFill/>
          <a:ln>
            <a:noFill/>
          </a:ln>
        </p:spPr>
        <p:txBody>
          <a:bodyPr spcFirstLastPara="1" wrap="square" lIns="0" tIns="12700" rIns="0" bIns="0" anchor="t" anchorCtr="0">
            <a:spAutoFit/>
          </a:bodyPr>
          <a:lstStyle/>
          <a:p>
            <a:pPr marL="12700" lvl="0"/>
            <a:r>
              <a:rPr lang="en-US" sz="2000" dirty="0">
                <a:solidFill>
                  <a:schemeClr val="bg1"/>
                </a:solidFill>
              </a:rPr>
              <a:t>Git Hooks – Post Commit</a:t>
            </a:r>
          </a:p>
        </p:txBody>
      </p:sp>
      <p:sp>
        <p:nvSpPr>
          <p:cNvPr id="80" name="Google Shape;80;p2"/>
          <p:cNvSpPr txBox="1"/>
          <p:nvPr/>
        </p:nvSpPr>
        <p:spPr>
          <a:xfrm>
            <a:off x="277968" y="807920"/>
            <a:ext cx="7822540" cy="4121641"/>
          </a:xfrm>
          <a:prstGeom prst="rect">
            <a:avLst/>
          </a:prstGeom>
          <a:noFill/>
          <a:ln>
            <a:noFill/>
          </a:ln>
        </p:spPr>
        <p:txBody>
          <a:bodyPr spcFirstLastPara="1" wrap="square" lIns="0" tIns="12700" rIns="0" bIns="0" anchor="t" anchorCtr="0">
            <a:spAutoFit/>
          </a:bodyPr>
          <a:lstStyle/>
          <a:p>
            <a:pPr marL="12700" lvl="0"/>
            <a:r>
              <a:rPr lang="en-US" sz="1600" dirty="0">
                <a:solidFill>
                  <a:schemeClr val="tx1"/>
                </a:solidFill>
              </a:rPr>
              <a:t>A post-commit hook is a custom script that runs automatically after a commit has been made in a Git repository. It can be used to perform additional actions or tasks based on the successful completion of a commit. Here's an example of a post-commit hook:</a:t>
            </a:r>
          </a:p>
          <a:p>
            <a:pPr marL="12700" lvl="0"/>
            <a:endParaRPr lang="en-US" sz="1600" dirty="0">
              <a:solidFill>
                <a:schemeClr val="tx1"/>
              </a:solidFill>
            </a:endParaRPr>
          </a:p>
          <a:p>
            <a:pPr marL="12700" lvl="0"/>
            <a:r>
              <a:rPr lang="en-US" sz="1100" i="1" dirty="0">
                <a:solidFill>
                  <a:schemeClr val="tx1"/>
                </a:solidFill>
              </a:rPr>
              <a:t>#!/bin/bash</a:t>
            </a:r>
          </a:p>
          <a:p>
            <a:pPr marL="12700" lvl="0"/>
            <a:r>
              <a:rPr lang="en-US" sz="1100" i="1" dirty="0">
                <a:solidFill>
                  <a:schemeClr val="tx1"/>
                </a:solidFill>
              </a:rPr>
              <a:t># post-commit hook example</a:t>
            </a:r>
          </a:p>
          <a:p>
            <a:pPr marL="12700" lvl="0"/>
            <a:endParaRPr lang="en-US" sz="1100" i="1" dirty="0">
              <a:solidFill>
                <a:schemeClr val="tx1"/>
              </a:solidFill>
            </a:endParaRPr>
          </a:p>
          <a:p>
            <a:pPr marL="12700" lvl="0"/>
            <a:r>
              <a:rPr lang="en-US" sz="1100" i="1" dirty="0">
                <a:solidFill>
                  <a:schemeClr val="tx1"/>
                </a:solidFill>
              </a:rPr>
              <a:t>echo "Executing post-commit hook..."</a:t>
            </a:r>
          </a:p>
          <a:p>
            <a:pPr marL="12700" lvl="0"/>
            <a:endParaRPr lang="en-US" sz="1100" i="1" dirty="0">
              <a:solidFill>
                <a:schemeClr val="tx1"/>
              </a:solidFill>
            </a:endParaRPr>
          </a:p>
          <a:p>
            <a:pPr marL="12700" lvl="0"/>
            <a:r>
              <a:rPr lang="en-US" sz="1100" i="1" dirty="0">
                <a:solidFill>
                  <a:schemeClr val="tx1"/>
                </a:solidFill>
              </a:rPr>
              <a:t># Notify developers or team members about the commit</a:t>
            </a:r>
          </a:p>
          <a:p>
            <a:pPr marL="12700" lvl="0"/>
            <a:r>
              <a:rPr lang="en-US" sz="1100" i="1" dirty="0">
                <a:solidFill>
                  <a:schemeClr val="tx1"/>
                </a:solidFill>
              </a:rPr>
              <a:t># This could be done via email, messaging, or any other communication method</a:t>
            </a:r>
          </a:p>
          <a:p>
            <a:pPr marL="12700" lvl="0"/>
            <a:r>
              <a:rPr lang="en-US" sz="1100" i="1" dirty="0">
                <a:solidFill>
                  <a:schemeClr val="tx1"/>
                </a:solidFill>
              </a:rPr>
              <a:t>echo "Commit successfully made. Notify relevant team members."</a:t>
            </a:r>
          </a:p>
          <a:p>
            <a:pPr marL="12700" lvl="0"/>
            <a:endParaRPr lang="en-US" sz="1100" i="1" dirty="0">
              <a:solidFill>
                <a:schemeClr val="tx1"/>
              </a:solidFill>
            </a:endParaRPr>
          </a:p>
          <a:p>
            <a:pPr marL="12700" lvl="0"/>
            <a:r>
              <a:rPr lang="en-US" sz="1100" i="1" dirty="0">
                <a:solidFill>
                  <a:schemeClr val="tx1"/>
                </a:solidFill>
              </a:rPr>
              <a:t># Trigger an automated build or deployment process</a:t>
            </a:r>
          </a:p>
          <a:p>
            <a:pPr marL="12700" lvl="0"/>
            <a:r>
              <a:rPr lang="en-US" sz="1100" i="1" dirty="0">
                <a:solidFill>
                  <a:schemeClr val="tx1"/>
                </a:solidFill>
              </a:rPr>
              <a:t># This example assumes the presence of a build script or deployment process</a:t>
            </a:r>
          </a:p>
          <a:p>
            <a:pPr marL="12700" lvl="0"/>
            <a:r>
              <a:rPr lang="en-US" sz="1100" i="1" dirty="0">
                <a:solidFill>
                  <a:schemeClr val="tx1"/>
                </a:solidFill>
              </a:rPr>
              <a:t>./build_script.sh</a:t>
            </a:r>
          </a:p>
          <a:p>
            <a:pPr marL="12700" lvl="0"/>
            <a:endParaRPr lang="en-US" sz="1100" i="1" dirty="0">
              <a:solidFill>
                <a:schemeClr val="tx1"/>
              </a:solidFill>
            </a:endParaRPr>
          </a:p>
          <a:p>
            <a:pPr marL="12700" lvl="0"/>
            <a:r>
              <a:rPr lang="en-US" sz="1100" i="1" dirty="0">
                <a:solidFill>
                  <a:schemeClr val="tx1"/>
                </a:solidFill>
              </a:rPr>
              <a:t># Additional actions or notifications based on your project's requirements</a:t>
            </a:r>
          </a:p>
          <a:p>
            <a:pPr marL="12700" lvl="0"/>
            <a:endParaRPr lang="en-US" sz="1100" i="1" dirty="0">
              <a:solidFill>
                <a:schemeClr val="tx1"/>
              </a:solidFill>
            </a:endParaRPr>
          </a:p>
          <a:p>
            <a:pPr marL="12700" lvl="0"/>
            <a:r>
              <a:rPr lang="en-US" sz="1100" i="1" dirty="0">
                <a:solidFill>
                  <a:schemeClr val="tx1"/>
                </a:solidFill>
              </a:rPr>
              <a:t>echo "Post-commit hook executed successfully."</a:t>
            </a:r>
          </a:p>
          <a:p>
            <a:pPr marL="12700" lvl="0"/>
            <a:r>
              <a:rPr lang="en-US" sz="1100" i="1" dirty="0">
                <a:solidFill>
                  <a:schemeClr val="tx1"/>
                </a:solidFill>
              </a:rPr>
              <a:t>In this example, the post-commit hook performs the following actions:</a:t>
            </a:r>
          </a:p>
          <a:p>
            <a:pPr marL="12700" lvl="0"/>
            <a:endParaRPr lang="en-US" sz="1600" dirty="0">
              <a:solidFill>
                <a:schemeClr val="tx1"/>
              </a:solidFill>
            </a:endParaRPr>
          </a:p>
        </p:txBody>
      </p:sp>
      <p:sp>
        <p:nvSpPr>
          <p:cNvPr id="81" name="Google Shape;81;p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15</a:t>
            </a:fld>
            <a:endParaRPr/>
          </a:p>
        </p:txBody>
      </p:sp>
      <p:sp>
        <p:nvSpPr>
          <p:cNvPr id="82" name="Google Shape;82;p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Git Advanced</a:t>
            </a:r>
            <a:endParaRPr/>
          </a:p>
        </p:txBody>
      </p:sp>
    </p:spTree>
    <p:extLst>
      <p:ext uri="{BB962C8B-B14F-4D97-AF65-F5344CB8AC3E}">
        <p14:creationId xmlns:p14="http://schemas.microsoft.com/office/powerpoint/2010/main" val="1014784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942472" y="108156"/>
            <a:ext cx="6856048" cy="461665"/>
          </a:xfrm>
        </p:spPr>
        <p:txBody>
          <a:bodyPr/>
          <a:lstStyle/>
          <a:p>
            <a:r>
              <a:rPr lang="en-US" dirty="0">
                <a:solidFill>
                  <a:schemeClr val="bg1"/>
                </a:solidFill>
              </a:rPr>
              <a:t>Labs – git tagging</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1948980" y="943637"/>
            <a:ext cx="5849540" cy="1151068"/>
          </a:xfrm>
        </p:spPr>
        <p:txBody>
          <a:bodyPr/>
          <a:lstStyle/>
          <a:p>
            <a:pPr algn="l"/>
            <a:r>
              <a:rPr lang="en-US" sz="1200" b="1" dirty="0"/>
              <a:t>Lab 1: </a:t>
            </a:r>
          </a:p>
          <a:p>
            <a:pPr marL="228600" indent="-228600" algn="l">
              <a:buFont typeface="+mj-lt"/>
              <a:buAutoNum type="arabicPeriod"/>
            </a:pPr>
            <a:r>
              <a:rPr lang="en-US" sz="1200" dirty="0"/>
              <a:t>Create a Git repository named "</a:t>
            </a:r>
            <a:r>
              <a:rPr lang="en-US" sz="1200" dirty="0" err="1"/>
              <a:t>LabRepo</a:t>
            </a:r>
            <a:r>
              <a:rPr lang="en-US" sz="1200" dirty="0"/>
              <a:t>."</a:t>
            </a:r>
          </a:p>
          <a:p>
            <a:pPr marL="228600" indent="-228600" algn="l">
              <a:buFont typeface="+mj-lt"/>
              <a:buAutoNum type="arabicPeriod"/>
            </a:pPr>
            <a:r>
              <a:rPr lang="en-US" sz="1200" dirty="0"/>
              <a:t>Initialize the repository with some files and make a few commits.</a:t>
            </a:r>
          </a:p>
          <a:p>
            <a:pPr marL="228600" indent="-228600" algn="l">
              <a:buFont typeface="+mj-lt"/>
              <a:buAutoNum type="arabicPeriod"/>
            </a:pPr>
            <a:r>
              <a:rPr lang="en-US" sz="1200" dirty="0"/>
              <a:t>Create a lightweight tag called "v1.0" on the latest commit.</a:t>
            </a:r>
          </a:p>
          <a:p>
            <a:pPr marL="228600" indent="-228600" algn="l">
              <a:buFont typeface="+mj-lt"/>
              <a:buAutoNum type="arabicPeriod"/>
            </a:pPr>
            <a:r>
              <a:rPr lang="en-US" sz="1200" dirty="0"/>
              <a:t>Create an annotated tag called "release-v1.1" with a brief description.</a:t>
            </a:r>
          </a:p>
          <a:p>
            <a:pPr marL="228600" indent="-228600" algn="l">
              <a:buFont typeface="+mj-lt"/>
              <a:buAutoNum type="arabicPeriod"/>
            </a:pPr>
            <a:r>
              <a:rPr lang="en-US" sz="1200" dirty="0"/>
              <a:t>List all tags in the repository.</a:t>
            </a:r>
          </a:p>
        </p:txBody>
      </p:sp>
    </p:spTree>
    <p:extLst>
      <p:ext uri="{BB962C8B-B14F-4D97-AF65-F5344CB8AC3E}">
        <p14:creationId xmlns:p14="http://schemas.microsoft.com/office/powerpoint/2010/main" val="4009479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942472" y="108156"/>
            <a:ext cx="6856048" cy="461665"/>
          </a:xfrm>
        </p:spPr>
        <p:txBody>
          <a:bodyPr/>
          <a:lstStyle/>
          <a:p>
            <a:r>
              <a:rPr lang="en-US" dirty="0">
                <a:solidFill>
                  <a:schemeClr val="bg1"/>
                </a:solidFill>
              </a:rPr>
              <a:t>Labs- git alias</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1948980" y="943637"/>
            <a:ext cx="5849540" cy="1151068"/>
          </a:xfrm>
        </p:spPr>
        <p:txBody>
          <a:bodyPr/>
          <a:lstStyle/>
          <a:p>
            <a:pPr algn="l"/>
            <a:r>
              <a:rPr lang="en-US" sz="1200" b="1" dirty="0"/>
              <a:t>Lab 2: </a:t>
            </a:r>
            <a:endParaRPr lang="en-US" sz="1200" dirty="0"/>
          </a:p>
          <a:p>
            <a:pPr marL="228600" indent="-228600" algn="l">
              <a:buFont typeface="+mj-lt"/>
              <a:buAutoNum type="arabicPeriod"/>
            </a:pPr>
            <a:r>
              <a:rPr lang="en-US" sz="1200" dirty="0"/>
              <a:t>Configure a Git alias named "l" that prints a concise log of the commit history.</a:t>
            </a:r>
          </a:p>
          <a:p>
            <a:pPr marL="228600" indent="-228600" algn="l">
              <a:buFont typeface="+mj-lt"/>
              <a:buAutoNum type="arabicPeriod"/>
            </a:pPr>
            <a:r>
              <a:rPr lang="en-US" sz="1200" dirty="0"/>
              <a:t>Test the alias by running git l in your repository.</a:t>
            </a:r>
          </a:p>
          <a:p>
            <a:pPr marL="228600" indent="-228600" algn="l">
              <a:buFont typeface="+mj-lt"/>
              <a:buAutoNum type="arabicPeriod"/>
            </a:pPr>
            <a:r>
              <a:rPr lang="en-US" sz="1200" dirty="0"/>
              <a:t>Create an alias "s" for "status" and an alias "b" for "branch."</a:t>
            </a:r>
          </a:p>
          <a:p>
            <a:pPr marL="228600" indent="-228600" algn="l">
              <a:buFont typeface="+mj-lt"/>
              <a:buAutoNum type="arabicPeriod"/>
            </a:pPr>
            <a:r>
              <a:rPr lang="en-US" sz="1200" dirty="0"/>
              <a:t>Verify that the aliases work as expected.</a:t>
            </a:r>
          </a:p>
        </p:txBody>
      </p:sp>
    </p:spTree>
    <p:extLst>
      <p:ext uri="{BB962C8B-B14F-4D97-AF65-F5344CB8AC3E}">
        <p14:creationId xmlns:p14="http://schemas.microsoft.com/office/powerpoint/2010/main" val="4235258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942472" y="108156"/>
            <a:ext cx="6856048" cy="461665"/>
          </a:xfrm>
        </p:spPr>
        <p:txBody>
          <a:bodyPr/>
          <a:lstStyle/>
          <a:p>
            <a:r>
              <a:rPr lang="en-US" dirty="0">
                <a:solidFill>
                  <a:schemeClr val="bg1"/>
                </a:solidFill>
              </a:rPr>
              <a:t>Labs – git rebase</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1948980" y="943637"/>
            <a:ext cx="5849540" cy="1151068"/>
          </a:xfrm>
        </p:spPr>
        <p:txBody>
          <a:bodyPr/>
          <a:lstStyle/>
          <a:p>
            <a:pPr algn="l"/>
            <a:r>
              <a:rPr lang="en-US" sz="1200" b="1" dirty="0"/>
              <a:t>Lab 1: </a:t>
            </a:r>
          </a:p>
          <a:p>
            <a:pPr marL="228600" indent="-228600" algn="l">
              <a:buFont typeface="+mj-lt"/>
              <a:buAutoNum type="arabicPeriod"/>
            </a:pPr>
            <a:r>
              <a:rPr lang="en-US" sz="1200" dirty="0"/>
              <a:t>Create a Git repository with two branches, "feature" and "main."</a:t>
            </a:r>
          </a:p>
          <a:p>
            <a:pPr marL="228600" indent="-228600" algn="l">
              <a:buFont typeface="+mj-lt"/>
              <a:buAutoNum type="arabicPeriod"/>
            </a:pPr>
            <a:r>
              <a:rPr lang="en-US" sz="1200" dirty="0"/>
              <a:t>Make changes in both branches, commit them, and ensure there are conflicts.</a:t>
            </a:r>
          </a:p>
          <a:p>
            <a:pPr marL="228600" indent="-228600" algn="l">
              <a:buFont typeface="+mj-lt"/>
              <a:buAutoNum type="arabicPeriod"/>
            </a:pPr>
            <a:r>
              <a:rPr lang="en-US" sz="1200" dirty="0"/>
              <a:t>Use git rebase to reapply the "feature" branch changes onto "main."</a:t>
            </a:r>
          </a:p>
          <a:p>
            <a:pPr marL="228600" indent="-228600" algn="l">
              <a:buFont typeface="+mj-lt"/>
              <a:buAutoNum type="arabicPeriod"/>
            </a:pPr>
            <a:r>
              <a:rPr lang="en-US" sz="1200" dirty="0"/>
              <a:t>Resolve any conflicts during the rebase.</a:t>
            </a:r>
          </a:p>
          <a:p>
            <a:pPr marL="228600" indent="-228600" algn="l">
              <a:buFont typeface="+mj-lt"/>
              <a:buAutoNum type="arabicPeriod"/>
            </a:pPr>
            <a:r>
              <a:rPr lang="en-US" sz="1200" dirty="0"/>
              <a:t>Verify that the commit history is now a linear progression on the "main" branch.</a:t>
            </a:r>
          </a:p>
        </p:txBody>
      </p:sp>
    </p:spTree>
    <p:extLst>
      <p:ext uri="{BB962C8B-B14F-4D97-AF65-F5344CB8AC3E}">
        <p14:creationId xmlns:p14="http://schemas.microsoft.com/office/powerpoint/2010/main" val="2570274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942472" y="108156"/>
            <a:ext cx="6856048" cy="461665"/>
          </a:xfrm>
        </p:spPr>
        <p:txBody>
          <a:bodyPr/>
          <a:lstStyle/>
          <a:p>
            <a:r>
              <a:rPr lang="en-US" dirty="0">
                <a:solidFill>
                  <a:schemeClr val="bg1"/>
                </a:solidFill>
              </a:rPr>
              <a:t>Labs – Answers</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1948980" y="943637"/>
            <a:ext cx="5849540" cy="1151068"/>
          </a:xfrm>
        </p:spPr>
        <p:txBody>
          <a:bodyPr/>
          <a:lstStyle/>
          <a:p>
            <a:pPr algn="l"/>
            <a:r>
              <a:rPr lang="en-US" sz="1200" dirty="0">
                <a:hlinkClick r:id="rId3"/>
              </a:rPr>
              <a:t>https://github.com/yashkumar0042/python/blob/master/git/lab-tag-alias-rebase.md</a:t>
            </a:r>
            <a:endParaRPr lang="en-US" sz="1200" dirty="0"/>
          </a:p>
          <a:p>
            <a:pPr algn="l"/>
            <a:endParaRPr lang="en-US" sz="1200" dirty="0"/>
          </a:p>
        </p:txBody>
      </p:sp>
    </p:spTree>
    <p:extLst>
      <p:ext uri="{BB962C8B-B14F-4D97-AF65-F5344CB8AC3E}">
        <p14:creationId xmlns:p14="http://schemas.microsoft.com/office/powerpoint/2010/main" val="81786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143977" y="202993"/>
            <a:ext cx="6856048" cy="461665"/>
          </a:xfrm>
        </p:spPr>
        <p:txBody>
          <a:bodyPr/>
          <a:lstStyle/>
          <a:p>
            <a:pPr algn="l"/>
            <a:r>
              <a:rPr lang="en-US" dirty="0">
                <a:solidFill>
                  <a:schemeClr val="bg1"/>
                </a:solidFill>
              </a:rPr>
              <a:t>Git basics</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1143977" y="796739"/>
            <a:ext cx="5431636" cy="3499596"/>
          </a:xfrm>
        </p:spPr>
        <p:txBody>
          <a:bodyPr/>
          <a:lstStyle/>
          <a:p>
            <a:pPr algn="l"/>
            <a:r>
              <a:rPr lang="en-US" sz="1400" dirty="0">
                <a:solidFill>
                  <a:schemeClr val="accent2">
                    <a:lumMod val="50000"/>
                  </a:schemeClr>
                </a:solidFill>
              </a:rPr>
              <a:t>Introduction</a:t>
            </a:r>
          </a:p>
          <a:p>
            <a:pPr algn="l"/>
            <a:r>
              <a:rPr lang="en-US" sz="1400" dirty="0">
                <a:solidFill>
                  <a:schemeClr val="accent2">
                    <a:lumMod val="50000"/>
                  </a:schemeClr>
                </a:solidFill>
              </a:rPr>
              <a:t>Cloning a Repository and Performing Basic Operations</a:t>
            </a:r>
          </a:p>
          <a:p>
            <a:pPr algn="l"/>
            <a:r>
              <a:rPr lang="en-US" sz="1400" dirty="0">
                <a:solidFill>
                  <a:schemeClr val="accent2">
                    <a:lumMod val="50000"/>
                  </a:schemeClr>
                </a:solidFill>
              </a:rPr>
              <a:t>Fetching and Pulling Content</a:t>
            </a:r>
          </a:p>
          <a:p>
            <a:pPr algn="l"/>
            <a:r>
              <a:rPr lang="en-US" sz="1400" dirty="0">
                <a:solidFill>
                  <a:schemeClr val="accent2">
                    <a:lumMod val="50000"/>
                  </a:schemeClr>
                </a:solidFill>
              </a:rPr>
              <a:t>Pushing Code</a:t>
            </a:r>
          </a:p>
          <a:p>
            <a:pPr algn="l"/>
            <a:r>
              <a:rPr lang="en-US" sz="1400" dirty="0">
                <a:solidFill>
                  <a:schemeClr val="accent2">
                    <a:lumMod val="50000"/>
                  </a:schemeClr>
                </a:solidFill>
              </a:rPr>
              <a:t>Git Branching</a:t>
            </a:r>
          </a:p>
          <a:p>
            <a:pPr algn="l"/>
            <a:r>
              <a:rPr lang="en-US" sz="1400" dirty="0">
                <a:solidFill>
                  <a:schemeClr val="accent2">
                    <a:lumMod val="50000"/>
                  </a:schemeClr>
                </a:solidFill>
              </a:rPr>
              <a:t>Git Merging</a:t>
            </a:r>
          </a:p>
          <a:p>
            <a:pPr algn="l"/>
            <a:r>
              <a:rPr lang="en-US" sz="1400" dirty="0">
                <a:solidFill>
                  <a:schemeClr val="accent2">
                    <a:lumMod val="50000"/>
                  </a:schemeClr>
                </a:solidFill>
              </a:rPr>
              <a:t>Git Stash</a:t>
            </a:r>
          </a:p>
          <a:p>
            <a:pPr algn="l"/>
            <a:r>
              <a:rPr lang="en-US" sz="1400" dirty="0">
                <a:solidFill>
                  <a:schemeClr val="accent2">
                    <a:lumMod val="50000"/>
                  </a:schemeClr>
                </a:solidFill>
              </a:rPr>
              <a:t>Git Add Interactive</a:t>
            </a:r>
          </a:p>
          <a:p>
            <a:pPr algn="l"/>
            <a:r>
              <a:rPr lang="en-US" sz="1400" dirty="0">
                <a:solidFill>
                  <a:schemeClr val="accent2">
                    <a:lumMod val="50000"/>
                  </a:schemeClr>
                </a:solidFill>
              </a:rPr>
              <a:t>Git Rebase</a:t>
            </a:r>
          </a:p>
          <a:p>
            <a:pPr algn="l"/>
            <a:r>
              <a:rPr lang="en-US" sz="1400" dirty="0">
                <a:solidFill>
                  <a:schemeClr val="accent2">
                    <a:lumMod val="50000"/>
                  </a:schemeClr>
                </a:solidFill>
              </a:rPr>
              <a:t>Working With Multiple Repositories</a:t>
            </a:r>
          </a:p>
          <a:p>
            <a:pPr algn="l"/>
            <a:r>
              <a:rPr lang="en-US" sz="1400" dirty="0">
                <a:solidFill>
                  <a:schemeClr val="accent2">
                    <a:lumMod val="50000"/>
                  </a:schemeClr>
                </a:solidFill>
              </a:rPr>
              <a:t>Pull Requests</a:t>
            </a:r>
          </a:p>
          <a:p>
            <a:pPr algn="l"/>
            <a:r>
              <a:rPr lang="en-US" sz="1400" dirty="0">
                <a:solidFill>
                  <a:schemeClr val="accent2">
                    <a:lumMod val="50000"/>
                  </a:schemeClr>
                </a:solidFill>
              </a:rPr>
              <a:t>Git Log</a:t>
            </a:r>
          </a:p>
          <a:p>
            <a:pPr algn="l"/>
            <a:r>
              <a:rPr lang="en-US" sz="1400" dirty="0">
                <a:solidFill>
                  <a:schemeClr val="accent2">
                    <a:lumMod val="50000"/>
                  </a:schemeClr>
                </a:solidFill>
              </a:rPr>
              <a:t>Git Hooks</a:t>
            </a:r>
          </a:p>
        </p:txBody>
      </p:sp>
    </p:spTree>
    <p:extLst>
      <p:ext uri="{BB962C8B-B14F-4D97-AF65-F5344CB8AC3E}">
        <p14:creationId xmlns:p14="http://schemas.microsoft.com/office/powerpoint/2010/main" val="227732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942"/>
        <p:cNvGrpSpPr/>
        <p:nvPr/>
      </p:nvGrpSpPr>
      <p:grpSpPr>
        <a:xfrm>
          <a:off x="0" y="0"/>
          <a:ext cx="0" cy="0"/>
          <a:chOff x="0" y="0"/>
          <a:chExt cx="0" cy="0"/>
        </a:xfrm>
      </p:grpSpPr>
      <p:sp>
        <p:nvSpPr>
          <p:cNvPr id="944" name="Google Shape;944;p61"/>
          <p:cNvSpPr/>
          <p:nvPr/>
        </p:nvSpPr>
        <p:spPr>
          <a:xfrm>
            <a:off x="0" y="0"/>
            <a:ext cx="9143936" cy="514349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6" name="Google Shape;946;p61"/>
          <p:cNvSpPr txBox="1">
            <a:spLocks noGrp="1"/>
          </p:cNvSpPr>
          <p:nvPr>
            <p:ph type="title"/>
          </p:nvPr>
        </p:nvSpPr>
        <p:spPr>
          <a:xfrm>
            <a:off x="565936" y="1851228"/>
            <a:ext cx="3210967"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THANK YOU</a:t>
            </a:r>
            <a:endParaRPr/>
          </a:p>
        </p:txBody>
      </p:sp>
      <p:sp>
        <p:nvSpPr>
          <p:cNvPr id="948" name="Google Shape;948;p61"/>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20</a:t>
            </a:fld>
            <a:endParaRPr/>
          </a:p>
        </p:txBody>
      </p:sp>
      <p:sp>
        <p:nvSpPr>
          <p:cNvPr id="949" name="Google Shape;949;p61"/>
          <p:cNvSpPr txBox="1">
            <a:spLocks noGrp="1"/>
          </p:cNvSpPr>
          <p:nvPr>
            <p:ph type="ftr" idx="11"/>
          </p:nvPr>
        </p:nvSpPr>
        <p:spPr>
          <a:xfrm>
            <a:off x="1515960" y="4821918"/>
            <a:ext cx="2926200" cy="2772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Git Advanced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
          <p:cNvSpPr txBox="1"/>
          <p:nvPr/>
        </p:nvSpPr>
        <p:spPr>
          <a:xfrm>
            <a:off x="114400" y="213486"/>
            <a:ext cx="6243473" cy="382156"/>
          </a:xfrm>
          <a:prstGeom prst="rect">
            <a:avLst/>
          </a:prstGeom>
          <a:noFill/>
          <a:ln>
            <a:noFill/>
          </a:ln>
        </p:spPr>
        <p:txBody>
          <a:bodyPr spcFirstLastPara="1" wrap="square" lIns="0" tIns="12700" rIns="0" bIns="0" anchor="t" anchorCtr="0">
            <a:spAutoFit/>
          </a:bodyPr>
          <a:lstStyle/>
          <a:p>
            <a:pPr algn="l"/>
            <a:r>
              <a:rPr lang="en-IN" sz="2400" b="1" i="0" dirty="0">
                <a:solidFill>
                  <a:schemeClr val="bg1"/>
                </a:solidFill>
                <a:effectLst/>
                <a:latin typeface="-apple-system"/>
              </a:rPr>
              <a:t>Understanding Git Basics</a:t>
            </a:r>
          </a:p>
        </p:txBody>
      </p:sp>
      <p:sp>
        <p:nvSpPr>
          <p:cNvPr id="81" name="Google Shape;81;p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3</a:t>
            </a:fld>
            <a:endParaRPr/>
          </a:p>
        </p:txBody>
      </p:sp>
      <p:sp>
        <p:nvSpPr>
          <p:cNvPr id="82" name="Google Shape;82;p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Git Advanced</a:t>
            </a:r>
            <a:endParaRPr/>
          </a:p>
        </p:txBody>
      </p:sp>
      <p:pic>
        <p:nvPicPr>
          <p:cNvPr id="1026" name="Picture 2" descr="A Practical Guide on how to work with Git Basic Commands and workflows |  GyanBlog">
            <a:extLst>
              <a:ext uri="{FF2B5EF4-FFF2-40B4-BE49-F238E27FC236}">
                <a16:creationId xmlns:a16="http://schemas.microsoft.com/office/drawing/2014/main" id="{FD6FC63B-FCCF-7640-3F12-E95FC2908F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926597"/>
            <a:ext cx="5715000"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8312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
          <p:cNvSpPr txBox="1"/>
          <p:nvPr/>
        </p:nvSpPr>
        <p:spPr>
          <a:xfrm>
            <a:off x="114400" y="213486"/>
            <a:ext cx="6243473" cy="474489"/>
          </a:xfrm>
          <a:prstGeom prst="rect">
            <a:avLst/>
          </a:prstGeom>
          <a:noFill/>
          <a:ln>
            <a:noFill/>
          </a:ln>
        </p:spPr>
        <p:txBody>
          <a:bodyPr spcFirstLastPara="1" wrap="square" lIns="0" tIns="12700" rIns="0" bIns="0" anchor="t" anchorCtr="0">
            <a:spAutoFit/>
          </a:bodyPr>
          <a:lstStyle/>
          <a:p>
            <a:pPr marL="12700" marR="5080">
              <a:lnSpc>
                <a:spcPct val="150100"/>
              </a:lnSpc>
              <a:buClr>
                <a:srgbClr val="56555A"/>
              </a:buClr>
              <a:buSzPts val="1600"/>
            </a:pPr>
            <a:r>
              <a:rPr lang="en-US" sz="2000" b="1" dirty="0">
                <a:solidFill>
                  <a:schemeClr val="bg1"/>
                </a:solidFill>
              </a:rPr>
              <a:t>Introduction</a:t>
            </a:r>
          </a:p>
        </p:txBody>
      </p:sp>
      <p:sp>
        <p:nvSpPr>
          <p:cNvPr id="79" name="Google Shape;79;p2"/>
          <p:cNvSpPr txBox="1"/>
          <p:nvPr/>
        </p:nvSpPr>
        <p:spPr>
          <a:xfrm>
            <a:off x="6754114" y="4854194"/>
            <a:ext cx="1771014" cy="278218"/>
          </a:xfrm>
          <a:prstGeom prst="rect">
            <a:avLst/>
          </a:prstGeom>
          <a:noFill/>
          <a:ln>
            <a:noFill/>
          </a:ln>
        </p:spPr>
        <p:txBody>
          <a:bodyPr spcFirstLastPara="1" wrap="square" lIns="0" tIns="0" rIns="0" bIns="0" anchor="t" anchorCtr="0">
            <a:spAutoFit/>
          </a:bodyPr>
          <a:lstStyle/>
          <a:p>
            <a:pPr marL="12700" marR="0" lvl="0" indent="0" algn="l" rtl="0">
              <a:lnSpc>
                <a:spcPct val="113125"/>
              </a:lnSpc>
              <a:spcBef>
                <a:spcPts val="0"/>
              </a:spcBef>
              <a:spcAft>
                <a:spcPts val="0"/>
              </a:spcAft>
              <a:buNone/>
            </a:pPr>
            <a:endParaRPr sz="1600" dirty="0">
              <a:solidFill>
                <a:schemeClr val="dk1"/>
              </a:solidFill>
              <a:latin typeface="Arial"/>
              <a:ea typeface="Arial"/>
              <a:cs typeface="Arial"/>
              <a:sym typeface="Arial"/>
            </a:endParaRPr>
          </a:p>
        </p:txBody>
      </p:sp>
      <p:sp>
        <p:nvSpPr>
          <p:cNvPr id="80" name="Google Shape;80;p2"/>
          <p:cNvSpPr txBox="1"/>
          <p:nvPr/>
        </p:nvSpPr>
        <p:spPr>
          <a:xfrm>
            <a:off x="285402" y="672610"/>
            <a:ext cx="8683152" cy="3313728"/>
          </a:xfrm>
          <a:prstGeom prst="rect">
            <a:avLst/>
          </a:prstGeom>
          <a:noFill/>
          <a:ln>
            <a:noFill/>
          </a:ln>
        </p:spPr>
        <p:txBody>
          <a:bodyPr spcFirstLastPara="1" wrap="square" lIns="0" tIns="12700" rIns="0" bIns="0" anchor="t" anchorCtr="0">
            <a:spAutoFit/>
          </a:bodyPr>
          <a:lstStyle/>
          <a:p>
            <a:pPr marL="12700" marR="5080">
              <a:lnSpc>
                <a:spcPct val="150100"/>
              </a:lnSpc>
              <a:buClr>
                <a:srgbClr val="56555A"/>
              </a:buClr>
              <a:buSzPts val="1600"/>
            </a:pPr>
            <a:r>
              <a:rPr lang="en-US" sz="1100" b="1" dirty="0">
                <a:solidFill>
                  <a:schemeClr val="tx1"/>
                </a:solidFill>
              </a:rPr>
              <a:t>Introduction</a:t>
            </a:r>
          </a:p>
          <a:p>
            <a:pPr marL="184150" marR="5080" indent="-171450">
              <a:lnSpc>
                <a:spcPct val="150100"/>
              </a:lnSpc>
              <a:buClr>
                <a:srgbClr val="56555A"/>
              </a:buClr>
              <a:buSzPts val="1600"/>
              <a:buFont typeface="Wingdings" panose="05000000000000000000" pitchFamily="2" charset="2"/>
              <a:buChar char="q"/>
            </a:pPr>
            <a:r>
              <a:rPr lang="en-US" sz="1100" dirty="0">
                <a:solidFill>
                  <a:schemeClr val="tx1"/>
                </a:solidFill>
              </a:rPr>
              <a:t>Version Control: It is a collaborative system that manages changes to source code over time. It enables tracking modifications, coordinating work among multiple contributors, and maintaining a historical record of project development.</a:t>
            </a:r>
          </a:p>
          <a:p>
            <a:pPr marL="184150" marR="5080" indent="-171450">
              <a:lnSpc>
                <a:spcPct val="150100"/>
              </a:lnSpc>
              <a:buClr>
                <a:srgbClr val="56555A"/>
              </a:buClr>
              <a:buSzPts val="1600"/>
              <a:buFont typeface="Wingdings" panose="05000000000000000000" pitchFamily="2" charset="2"/>
              <a:buChar char="q"/>
            </a:pPr>
            <a:r>
              <a:rPr lang="en-US" sz="1100" dirty="0">
                <a:solidFill>
                  <a:schemeClr val="tx1"/>
                </a:solidFill>
              </a:rPr>
              <a:t>Git: A distributed version control system that allows multiple developers to work on a project simultaneously. It tracks changes in a decentralized manner, providing flexibility and efficiency in collaboration.</a:t>
            </a:r>
          </a:p>
          <a:p>
            <a:pPr marL="12700" marR="5080">
              <a:lnSpc>
                <a:spcPct val="150100"/>
              </a:lnSpc>
              <a:buClr>
                <a:srgbClr val="56555A"/>
              </a:buClr>
              <a:buSzPts val="1600"/>
            </a:pPr>
            <a:endParaRPr lang="en-US" sz="1100" b="1" dirty="0">
              <a:solidFill>
                <a:schemeClr val="tx1"/>
              </a:solidFill>
            </a:endParaRPr>
          </a:p>
          <a:p>
            <a:pPr marL="12700" marR="5080">
              <a:lnSpc>
                <a:spcPct val="150100"/>
              </a:lnSpc>
              <a:buClr>
                <a:srgbClr val="56555A"/>
              </a:buClr>
              <a:buSzPts val="1600"/>
            </a:pPr>
            <a:r>
              <a:rPr lang="en-US" sz="1100" b="1" dirty="0">
                <a:solidFill>
                  <a:schemeClr val="tx1"/>
                </a:solidFill>
              </a:rPr>
              <a:t>Core Concepts</a:t>
            </a:r>
          </a:p>
          <a:p>
            <a:pPr marL="184150" marR="5080" indent="-171450">
              <a:lnSpc>
                <a:spcPct val="150100"/>
              </a:lnSpc>
              <a:buClr>
                <a:srgbClr val="56555A"/>
              </a:buClr>
              <a:buSzPts val="1600"/>
              <a:buFont typeface="Wingdings" panose="05000000000000000000" pitchFamily="2" charset="2"/>
              <a:buChar char="q"/>
            </a:pPr>
            <a:r>
              <a:rPr lang="en-US" sz="1100" dirty="0">
                <a:solidFill>
                  <a:schemeClr val="tx1"/>
                </a:solidFill>
              </a:rPr>
              <a:t>Repository: A repository is a central storage location for project files and their complete version history. It serves as a collaborative space where developers can contribute and access the latest codebase.</a:t>
            </a:r>
          </a:p>
          <a:p>
            <a:pPr marL="184150" marR="5080" indent="-171450">
              <a:lnSpc>
                <a:spcPct val="150100"/>
              </a:lnSpc>
              <a:buClr>
                <a:srgbClr val="56555A"/>
              </a:buClr>
              <a:buSzPts val="1600"/>
              <a:buFont typeface="Wingdings" panose="05000000000000000000" pitchFamily="2" charset="2"/>
              <a:buChar char="q"/>
            </a:pPr>
            <a:r>
              <a:rPr lang="en-US" sz="1100" dirty="0">
                <a:solidFill>
                  <a:schemeClr val="tx1"/>
                </a:solidFill>
              </a:rPr>
              <a:t>Commit: A commit is a snapshot of the project at a specific point in time. It represents a set of changes made to the code, allowing developers to track and manage the development progress.</a:t>
            </a:r>
          </a:p>
          <a:p>
            <a:pPr marL="184150" marR="5080" indent="-171450">
              <a:lnSpc>
                <a:spcPct val="150100"/>
              </a:lnSpc>
              <a:buClr>
                <a:srgbClr val="56555A"/>
              </a:buClr>
              <a:buSzPts val="1600"/>
              <a:buFont typeface="Wingdings" panose="05000000000000000000" pitchFamily="2" charset="2"/>
              <a:buChar char="q"/>
            </a:pPr>
            <a:r>
              <a:rPr lang="en-US" sz="1100" dirty="0">
                <a:solidFill>
                  <a:schemeClr val="tx1"/>
                </a:solidFill>
              </a:rPr>
              <a:t>Branch: A branch is an independent line of development that diverges from the main codebase. It enables developers to work on features or bug fixes separately, promoting parallel development.</a:t>
            </a:r>
          </a:p>
        </p:txBody>
      </p:sp>
      <p:sp>
        <p:nvSpPr>
          <p:cNvPr id="81" name="Google Shape;81;p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4</a:t>
            </a:fld>
            <a:endParaRPr dirty="0"/>
          </a:p>
        </p:txBody>
      </p:sp>
      <p:sp>
        <p:nvSpPr>
          <p:cNvPr id="82" name="Google Shape;82;p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Git Advanced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
          <p:cNvSpPr txBox="1"/>
          <p:nvPr/>
        </p:nvSpPr>
        <p:spPr>
          <a:xfrm>
            <a:off x="114400" y="213486"/>
            <a:ext cx="7000078" cy="320601"/>
          </a:xfrm>
          <a:prstGeom prst="rect">
            <a:avLst/>
          </a:prstGeom>
          <a:noFill/>
          <a:ln>
            <a:noFill/>
          </a:ln>
        </p:spPr>
        <p:txBody>
          <a:bodyPr spcFirstLastPara="1" wrap="square" lIns="0" tIns="12700" rIns="0" bIns="0" anchor="t" anchorCtr="0">
            <a:spAutoFit/>
          </a:bodyPr>
          <a:lstStyle/>
          <a:p>
            <a:r>
              <a:rPr lang="en-US" sz="2000" b="1" dirty="0">
                <a:solidFill>
                  <a:schemeClr val="bg1"/>
                </a:solidFill>
              </a:rPr>
              <a:t>Cloning a Repository and Performing Basic Operations</a:t>
            </a:r>
          </a:p>
        </p:txBody>
      </p:sp>
      <p:sp>
        <p:nvSpPr>
          <p:cNvPr id="80" name="Google Shape;80;p2"/>
          <p:cNvSpPr txBox="1"/>
          <p:nvPr/>
        </p:nvSpPr>
        <p:spPr>
          <a:xfrm>
            <a:off x="277968" y="807920"/>
            <a:ext cx="8408832" cy="3244478"/>
          </a:xfrm>
          <a:prstGeom prst="rect">
            <a:avLst/>
          </a:prstGeom>
          <a:noFill/>
          <a:ln>
            <a:noFill/>
          </a:ln>
        </p:spPr>
        <p:txBody>
          <a:bodyPr spcFirstLastPara="1" wrap="square" lIns="0" tIns="12700" rIns="0" bIns="0" anchor="t" anchorCtr="0">
            <a:spAutoFit/>
          </a:bodyPr>
          <a:lstStyle/>
          <a:p>
            <a:pPr marL="12700" marR="5080">
              <a:lnSpc>
                <a:spcPct val="150100"/>
              </a:lnSpc>
              <a:buClr>
                <a:srgbClr val="56555A"/>
              </a:buClr>
              <a:buSzPts val="1600"/>
            </a:pPr>
            <a:r>
              <a:rPr lang="en-US" b="1" dirty="0">
                <a:solidFill>
                  <a:schemeClr val="tx1"/>
                </a:solidFill>
              </a:rPr>
              <a:t>Cloning</a:t>
            </a:r>
          </a:p>
          <a:p>
            <a:pPr marL="298450" marR="5080" indent="-285750">
              <a:lnSpc>
                <a:spcPct val="150100"/>
              </a:lnSpc>
              <a:buClr>
                <a:srgbClr val="56555A"/>
              </a:buClr>
              <a:buSzPts val="1600"/>
              <a:buFont typeface="Wingdings" panose="05000000000000000000" pitchFamily="2" charset="2"/>
              <a:buChar char="q"/>
            </a:pPr>
            <a:r>
              <a:rPr lang="en-US" dirty="0">
                <a:solidFill>
                  <a:schemeClr val="tx1"/>
                </a:solidFill>
              </a:rPr>
              <a:t>git clone &lt;repository URL&gt;: Cloning is the process of copying a repository from a remote source to a local machine. It establishes a connection between the local and remote repositories for collaborative development.</a:t>
            </a:r>
          </a:p>
          <a:p>
            <a:pPr marL="12700" marR="5080">
              <a:lnSpc>
                <a:spcPct val="150100"/>
              </a:lnSpc>
              <a:buClr>
                <a:srgbClr val="56555A"/>
              </a:buClr>
              <a:buSzPts val="1600"/>
            </a:pPr>
            <a:r>
              <a:rPr lang="en-US" b="1" dirty="0">
                <a:solidFill>
                  <a:schemeClr val="tx1"/>
                </a:solidFill>
              </a:rPr>
              <a:t>Basic Operations</a:t>
            </a:r>
          </a:p>
          <a:p>
            <a:pPr marL="298450" marR="5080" indent="-285750">
              <a:lnSpc>
                <a:spcPct val="150100"/>
              </a:lnSpc>
              <a:buClr>
                <a:srgbClr val="56555A"/>
              </a:buClr>
              <a:buSzPts val="1600"/>
              <a:buFont typeface="Wingdings" panose="05000000000000000000" pitchFamily="2" charset="2"/>
              <a:buChar char="q"/>
            </a:pPr>
            <a:r>
              <a:rPr lang="en-US" dirty="0">
                <a:solidFill>
                  <a:schemeClr val="tx1"/>
                </a:solidFill>
              </a:rPr>
              <a:t>git </a:t>
            </a:r>
            <a:r>
              <a:rPr lang="en-US" dirty="0" err="1">
                <a:solidFill>
                  <a:schemeClr val="tx1"/>
                </a:solidFill>
              </a:rPr>
              <a:t>init</a:t>
            </a:r>
            <a:r>
              <a:rPr lang="en-US" dirty="0">
                <a:solidFill>
                  <a:schemeClr val="tx1"/>
                </a:solidFill>
              </a:rPr>
              <a:t>: Initializes a new Git repository in the current directory, creating the necessary data structures for version control.</a:t>
            </a:r>
          </a:p>
          <a:p>
            <a:pPr marL="298450" marR="5080" indent="-285750">
              <a:lnSpc>
                <a:spcPct val="150100"/>
              </a:lnSpc>
              <a:buClr>
                <a:srgbClr val="56555A"/>
              </a:buClr>
              <a:buSzPts val="1600"/>
              <a:buFont typeface="Wingdings" panose="05000000000000000000" pitchFamily="2" charset="2"/>
              <a:buChar char="q"/>
            </a:pPr>
            <a:r>
              <a:rPr lang="en-US" dirty="0">
                <a:solidFill>
                  <a:schemeClr val="tx1"/>
                </a:solidFill>
              </a:rPr>
              <a:t>git add &lt;file&gt;: Adds changes to the staging area, preparing them for the next commit.</a:t>
            </a:r>
          </a:p>
          <a:p>
            <a:pPr marL="298450" marR="5080" indent="-285750">
              <a:lnSpc>
                <a:spcPct val="150100"/>
              </a:lnSpc>
              <a:buClr>
                <a:srgbClr val="56555A"/>
              </a:buClr>
              <a:buSzPts val="1600"/>
              <a:buFont typeface="Wingdings" panose="05000000000000000000" pitchFamily="2" charset="2"/>
              <a:buChar char="q"/>
            </a:pPr>
            <a:r>
              <a:rPr lang="en-US" dirty="0">
                <a:solidFill>
                  <a:schemeClr val="tx1"/>
                </a:solidFill>
              </a:rPr>
              <a:t>git commit -m "Commit message": Records changes in the repository with a descriptive commit message.</a:t>
            </a:r>
          </a:p>
        </p:txBody>
      </p:sp>
      <p:sp>
        <p:nvSpPr>
          <p:cNvPr id="81" name="Google Shape;81;p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5</a:t>
            </a:fld>
            <a:endParaRPr/>
          </a:p>
        </p:txBody>
      </p:sp>
      <p:sp>
        <p:nvSpPr>
          <p:cNvPr id="82" name="Google Shape;82;p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Git Advanced</a:t>
            </a:r>
            <a:endParaRPr/>
          </a:p>
        </p:txBody>
      </p:sp>
    </p:spTree>
    <p:extLst>
      <p:ext uri="{BB962C8B-B14F-4D97-AF65-F5344CB8AC3E}">
        <p14:creationId xmlns:p14="http://schemas.microsoft.com/office/powerpoint/2010/main" val="3483682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
          <p:cNvSpPr txBox="1"/>
          <p:nvPr/>
        </p:nvSpPr>
        <p:spPr>
          <a:xfrm>
            <a:off x="114400" y="213486"/>
            <a:ext cx="6243473" cy="443711"/>
          </a:xfrm>
          <a:prstGeom prst="rect">
            <a:avLst/>
          </a:prstGeom>
          <a:noFill/>
          <a:ln>
            <a:noFill/>
          </a:ln>
        </p:spPr>
        <p:txBody>
          <a:bodyPr spcFirstLastPara="1" wrap="square" lIns="0" tIns="12700" rIns="0" bIns="0" anchor="t" anchorCtr="0">
            <a:spAutoFit/>
          </a:bodyPr>
          <a:lstStyle/>
          <a:p>
            <a:pPr algn="l"/>
            <a:r>
              <a:rPr lang="en-IN" sz="2800" b="1" i="0" dirty="0">
                <a:solidFill>
                  <a:schemeClr val="bg1"/>
                </a:solidFill>
                <a:effectLst/>
                <a:latin typeface="-apple-system"/>
              </a:rPr>
              <a:t>Fetching and Pulling</a:t>
            </a:r>
          </a:p>
        </p:txBody>
      </p:sp>
      <p:sp>
        <p:nvSpPr>
          <p:cNvPr id="80" name="Google Shape;80;p2"/>
          <p:cNvSpPr txBox="1"/>
          <p:nvPr/>
        </p:nvSpPr>
        <p:spPr>
          <a:xfrm>
            <a:off x="277968" y="807920"/>
            <a:ext cx="6789806" cy="3244478"/>
          </a:xfrm>
          <a:prstGeom prst="rect">
            <a:avLst/>
          </a:prstGeom>
          <a:noFill/>
          <a:ln>
            <a:noFill/>
          </a:ln>
        </p:spPr>
        <p:txBody>
          <a:bodyPr spcFirstLastPara="1" wrap="square" lIns="0" tIns="12700" rIns="0" bIns="0" anchor="t" anchorCtr="0">
            <a:spAutoFit/>
          </a:bodyPr>
          <a:lstStyle/>
          <a:p>
            <a:pPr marL="12700" marR="5080">
              <a:lnSpc>
                <a:spcPct val="150100"/>
              </a:lnSpc>
              <a:buClr>
                <a:srgbClr val="56555A"/>
              </a:buClr>
              <a:buSzPts val="1600"/>
            </a:pPr>
            <a:r>
              <a:rPr lang="en-US" b="1" dirty="0">
                <a:solidFill>
                  <a:schemeClr val="tx1"/>
                </a:solidFill>
              </a:rPr>
              <a:t>Fetch</a:t>
            </a:r>
          </a:p>
          <a:p>
            <a:pPr marL="298450" marR="5080" indent="-285750">
              <a:lnSpc>
                <a:spcPct val="150100"/>
              </a:lnSpc>
              <a:buClr>
                <a:srgbClr val="56555A"/>
              </a:buClr>
              <a:buSzPts val="1600"/>
              <a:buFont typeface="Wingdings" panose="05000000000000000000" pitchFamily="2" charset="2"/>
              <a:buChar char="q"/>
            </a:pPr>
            <a:r>
              <a:rPr lang="en-US" dirty="0">
                <a:solidFill>
                  <a:schemeClr val="tx1"/>
                </a:solidFill>
              </a:rPr>
              <a:t>git fetch: Retrieves changes from a remote repository without merging them into the local branch. It updates the local repository with the latest changes.</a:t>
            </a:r>
          </a:p>
          <a:p>
            <a:pPr marL="12700" marR="5080">
              <a:lnSpc>
                <a:spcPct val="150100"/>
              </a:lnSpc>
              <a:buClr>
                <a:srgbClr val="56555A"/>
              </a:buClr>
              <a:buSzPts val="1600"/>
            </a:pPr>
            <a:r>
              <a:rPr lang="en-US" b="1" dirty="0">
                <a:solidFill>
                  <a:schemeClr val="tx1"/>
                </a:solidFill>
              </a:rPr>
              <a:t>Pull</a:t>
            </a:r>
          </a:p>
          <a:p>
            <a:pPr marL="298450" marR="5080" indent="-285750">
              <a:lnSpc>
                <a:spcPct val="150100"/>
              </a:lnSpc>
              <a:buClr>
                <a:srgbClr val="56555A"/>
              </a:buClr>
              <a:buSzPts val="1600"/>
              <a:buFont typeface="Wingdings" panose="05000000000000000000" pitchFamily="2" charset="2"/>
              <a:buChar char="q"/>
            </a:pPr>
            <a:r>
              <a:rPr lang="en-US" dirty="0">
                <a:solidFill>
                  <a:schemeClr val="tx1"/>
                </a:solidFill>
              </a:rPr>
              <a:t>git pull origin &lt;branch&gt;: Fetches changes from a remote branch and automatically integrates them into the local branch. It combines the fetch and merge operations.</a:t>
            </a:r>
          </a:p>
          <a:p>
            <a:pPr marL="12700" marR="5080">
              <a:lnSpc>
                <a:spcPct val="150100"/>
              </a:lnSpc>
              <a:buClr>
                <a:srgbClr val="56555A"/>
              </a:buClr>
              <a:buSzPts val="1600"/>
            </a:pPr>
            <a:r>
              <a:rPr lang="en-US" b="1" dirty="0">
                <a:solidFill>
                  <a:schemeClr val="tx1"/>
                </a:solidFill>
              </a:rPr>
              <a:t>Pushing Code</a:t>
            </a:r>
          </a:p>
          <a:p>
            <a:pPr marL="298450" marR="5080" indent="-285750">
              <a:lnSpc>
                <a:spcPct val="150100"/>
              </a:lnSpc>
              <a:buClr>
                <a:srgbClr val="56555A"/>
              </a:buClr>
              <a:buSzPts val="1600"/>
              <a:buFont typeface="Wingdings" panose="05000000000000000000" pitchFamily="2" charset="2"/>
              <a:buChar char="q"/>
            </a:pPr>
            <a:r>
              <a:rPr lang="en-US" dirty="0">
                <a:solidFill>
                  <a:schemeClr val="tx1"/>
                </a:solidFill>
              </a:rPr>
              <a:t>git push origin &lt;branch&gt;: Pushes local changes to a remote repository, making them accessible to other collaborators. It updates the remote repository with the latest changes.</a:t>
            </a:r>
          </a:p>
        </p:txBody>
      </p:sp>
      <p:sp>
        <p:nvSpPr>
          <p:cNvPr id="81" name="Google Shape;81;p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6</a:t>
            </a:fld>
            <a:endParaRPr/>
          </a:p>
        </p:txBody>
      </p:sp>
      <p:sp>
        <p:nvSpPr>
          <p:cNvPr id="82" name="Google Shape;82;p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Git Advanced</a:t>
            </a:r>
            <a:endParaRPr/>
          </a:p>
        </p:txBody>
      </p:sp>
    </p:spTree>
    <p:extLst>
      <p:ext uri="{BB962C8B-B14F-4D97-AF65-F5344CB8AC3E}">
        <p14:creationId xmlns:p14="http://schemas.microsoft.com/office/powerpoint/2010/main" val="2924178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
          <p:cNvSpPr txBox="1"/>
          <p:nvPr/>
        </p:nvSpPr>
        <p:spPr>
          <a:xfrm>
            <a:off x="114400" y="213486"/>
            <a:ext cx="6243473" cy="382156"/>
          </a:xfrm>
          <a:prstGeom prst="rect">
            <a:avLst/>
          </a:prstGeom>
          <a:noFill/>
          <a:ln>
            <a:noFill/>
          </a:ln>
        </p:spPr>
        <p:txBody>
          <a:bodyPr spcFirstLastPara="1" wrap="square" lIns="0" tIns="12700" rIns="0" bIns="0" anchor="t" anchorCtr="0">
            <a:spAutoFit/>
          </a:bodyPr>
          <a:lstStyle/>
          <a:p>
            <a:pPr algn="l"/>
            <a:r>
              <a:rPr lang="en-IN" sz="2400" b="1" i="0" dirty="0">
                <a:solidFill>
                  <a:schemeClr val="bg1"/>
                </a:solidFill>
                <a:effectLst/>
                <a:latin typeface="-apple-system"/>
              </a:rPr>
              <a:t>Git fetch and git pull difference</a:t>
            </a:r>
          </a:p>
        </p:txBody>
      </p:sp>
      <p:sp>
        <p:nvSpPr>
          <p:cNvPr id="80" name="Google Shape;80;p2"/>
          <p:cNvSpPr txBox="1"/>
          <p:nvPr/>
        </p:nvSpPr>
        <p:spPr>
          <a:xfrm>
            <a:off x="307704" y="659237"/>
            <a:ext cx="8122618" cy="3706143"/>
          </a:xfrm>
          <a:prstGeom prst="rect">
            <a:avLst/>
          </a:prstGeom>
          <a:noFill/>
          <a:ln>
            <a:noFill/>
          </a:ln>
        </p:spPr>
        <p:txBody>
          <a:bodyPr spcFirstLastPara="1" wrap="square" lIns="0" tIns="12700" rIns="0" bIns="0" anchor="t" anchorCtr="0">
            <a:spAutoFit/>
          </a:bodyPr>
          <a:lstStyle/>
          <a:p>
            <a:pPr marL="12700" marR="5080">
              <a:lnSpc>
                <a:spcPct val="150100"/>
              </a:lnSpc>
              <a:buClr>
                <a:srgbClr val="56555A"/>
              </a:buClr>
              <a:buSzPts val="1600"/>
            </a:pPr>
            <a:r>
              <a:rPr lang="en-US" sz="1000" b="1" dirty="0">
                <a:solidFill>
                  <a:schemeClr val="tx1"/>
                </a:solidFill>
              </a:rPr>
              <a:t>1. Git Fetch:</a:t>
            </a:r>
          </a:p>
          <a:p>
            <a:pPr marL="12700" marR="5080">
              <a:lnSpc>
                <a:spcPct val="150100"/>
              </a:lnSpc>
              <a:buClr>
                <a:srgbClr val="56555A"/>
              </a:buClr>
              <a:buSzPts val="1600"/>
            </a:pPr>
            <a:r>
              <a:rPr lang="en-US" sz="1000" dirty="0">
                <a:solidFill>
                  <a:schemeClr val="tx1"/>
                </a:solidFill>
              </a:rPr>
              <a:t>Purpose: Fetching is used to retrieve changes from a remote repository without automatically merging them into your local branch.</a:t>
            </a:r>
          </a:p>
          <a:p>
            <a:pPr marL="12700" marR="5080">
              <a:lnSpc>
                <a:spcPct val="150100"/>
              </a:lnSpc>
              <a:buClr>
                <a:srgbClr val="56555A"/>
              </a:buClr>
              <a:buSzPts val="1600"/>
            </a:pPr>
            <a:r>
              <a:rPr lang="en-US" sz="1000" dirty="0">
                <a:solidFill>
                  <a:schemeClr val="tx1"/>
                </a:solidFill>
              </a:rPr>
              <a:t>Workflow: When you run git fetch, Git contacts the remote repository and fetches any new changes, including branches and tags.</a:t>
            </a:r>
          </a:p>
          <a:p>
            <a:pPr marL="12700" marR="5080">
              <a:lnSpc>
                <a:spcPct val="150100"/>
              </a:lnSpc>
              <a:buClr>
                <a:srgbClr val="56555A"/>
              </a:buClr>
              <a:buSzPts val="1600"/>
            </a:pPr>
            <a:r>
              <a:rPr lang="en-US" sz="1000" dirty="0">
                <a:solidFill>
                  <a:schemeClr val="tx1"/>
                </a:solidFill>
              </a:rPr>
              <a:t>It updates the remote-tracking branches in your local repository to reflect the changes in the remote repository.</a:t>
            </a:r>
          </a:p>
          <a:p>
            <a:pPr marL="12700" marR="5080">
              <a:lnSpc>
                <a:spcPct val="150100"/>
              </a:lnSpc>
              <a:buClr>
                <a:srgbClr val="56555A"/>
              </a:buClr>
              <a:buSzPts val="1600"/>
            </a:pPr>
            <a:r>
              <a:rPr lang="en-US" sz="1000" dirty="0">
                <a:solidFill>
                  <a:schemeClr val="tx1"/>
                </a:solidFill>
              </a:rPr>
              <a:t>Example: # Fetch changes from the remote repository (origin)</a:t>
            </a:r>
          </a:p>
          <a:p>
            <a:pPr marL="12700" marR="5080">
              <a:lnSpc>
                <a:spcPct val="150100"/>
              </a:lnSpc>
              <a:buClr>
                <a:srgbClr val="56555A"/>
              </a:buClr>
              <a:buSzPts val="1600"/>
            </a:pPr>
            <a:r>
              <a:rPr lang="en-US" sz="1000" i="1" dirty="0">
                <a:solidFill>
                  <a:schemeClr val="tx1"/>
                </a:solidFill>
              </a:rPr>
              <a:t>git fetch origin</a:t>
            </a:r>
          </a:p>
          <a:p>
            <a:pPr marL="12700" marR="5080">
              <a:lnSpc>
                <a:spcPct val="150100"/>
              </a:lnSpc>
              <a:buClr>
                <a:srgbClr val="56555A"/>
              </a:buClr>
              <a:buSzPts val="1600"/>
            </a:pPr>
            <a:r>
              <a:rPr lang="en-US" sz="1000" dirty="0">
                <a:solidFill>
                  <a:schemeClr val="tx1"/>
                </a:solidFill>
              </a:rPr>
              <a:t>Use Case: Useful when you want to see what changes exist in the remote repository before deciding to merge them into your local branch. Allows you to review changes and decide when and how to integrate them.</a:t>
            </a:r>
            <a:endParaRPr lang="en-US" sz="1000" b="1" dirty="0">
              <a:solidFill>
                <a:schemeClr val="tx1"/>
              </a:solidFill>
            </a:endParaRPr>
          </a:p>
          <a:p>
            <a:pPr marL="12700" marR="5080">
              <a:lnSpc>
                <a:spcPct val="150100"/>
              </a:lnSpc>
              <a:buClr>
                <a:srgbClr val="56555A"/>
              </a:buClr>
              <a:buSzPts val="1600"/>
            </a:pPr>
            <a:r>
              <a:rPr lang="en-US" sz="1000" b="1" dirty="0">
                <a:solidFill>
                  <a:schemeClr val="tx1"/>
                </a:solidFill>
              </a:rPr>
              <a:t>2. Git Pull:</a:t>
            </a:r>
          </a:p>
          <a:p>
            <a:pPr marL="12700" marR="5080">
              <a:lnSpc>
                <a:spcPct val="150100"/>
              </a:lnSpc>
              <a:buClr>
                <a:srgbClr val="56555A"/>
              </a:buClr>
              <a:buSzPts val="1600"/>
            </a:pPr>
            <a:r>
              <a:rPr lang="en-US" sz="1000" dirty="0">
                <a:solidFill>
                  <a:schemeClr val="tx1"/>
                </a:solidFill>
              </a:rPr>
              <a:t>Purpose: Pulling is a combination of fetching changes and automatically merging them into your current branch.</a:t>
            </a:r>
          </a:p>
          <a:p>
            <a:pPr marL="12700" marR="5080">
              <a:lnSpc>
                <a:spcPct val="150100"/>
              </a:lnSpc>
              <a:buClr>
                <a:srgbClr val="56555A"/>
              </a:buClr>
              <a:buSzPts val="1600"/>
            </a:pPr>
            <a:r>
              <a:rPr lang="en-US" sz="1000" dirty="0">
                <a:solidFill>
                  <a:schemeClr val="tx1"/>
                </a:solidFill>
              </a:rPr>
              <a:t>Workflow: When you run git pull, it performs a git fetch first to retrieve the changes from the remote repository.</a:t>
            </a:r>
          </a:p>
          <a:p>
            <a:pPr marL="12700" marR="5080">
              <a:lnSpc>
                <a:spcPct val="150100"/>
              </a:lnSpc>
              <a:buClr>
                <a:srgbClr val="56555A"/>
              </a:buClr>
              <a:buSzPts val="1600"/>
            </a:pPr>
            <a:r>
              <a:rPr lang="en-US" sz="1000" dirty="0">
                <a:solidFill>
                  <a:schemeClr val="tx1"/>
                </a:solidFill>
              </a:rPr>
              <a:t>Then, it automatically merges the changes into your local branch.</a:t>
            </a:r>
          </a:p>
          <a:p>
            <a:pPr marL="12700" marR="5080">
              <a:lnSpc>
                <a:spcPct val="150100"/>
              </a:lnSpc>
              <a:buClr>
                <a:srgbClr val="56555A"/>
              </a:buClr>
              <a:buSzPts val="1600"/>
            </a:pPr>
            <a:r>
              <a:rPr lang="en-US" sz="1000" dirty="0">
                <a:solidFill>
                  <a:schemeClr val="tx1"/>
                </a:solidFill>
              </a:rPr>
              <a:t>Example: # Pull changes from the remote repository (origin) into the current branch</a:t>
            </a:r>
          </a:p>
          <a:p>
            <a:pPr marL="12700" marR="5080">
              <a:lnSpc>
                <a:spcPct val="150100"/>
              </a:lnSpc>
              <a:buClr>
                <a:srgbClr val="56555A"/>
              </a:buClr>
              <a:buSzPts val="1600"/>
            </a:pPr>
            <a:r>
              <a:rPr lang="en-US" sz="1000" dirty="0">
                <a:solidFill>
                  <a:schemeClr val="tx1"/>
                </a:solidFill>
              </a:rPr>
              <a:t>git pull origin master</a:t>
            </a:r>
          </a:p>
          <a:p>
            <a:pPr marL="12700" marR="5080">
              <a:lnSpc>
                <a:spcPct val="150100"/>
              </a:lnSpc>
              <a:buClr>
                <a:srgbClr val="56555A"/>
              </a:buClr>
              <a:buSzPts val="1600"/>
            </a:pPr>
            <a:r>
              <a:rPr lang="en-US" sz="1000" dirty="0">
                <a:solidFill>
                  <a:schemeClr val="tx1"/>
                </a:solidFill>
              </a:rPr>
              <a:t>Use Case: Convenient when you want to quickly update your local branch with the latest changes from the remote repository.</a:t>
            </a:r>
          </a:p>
          <a:p>
            <a:pPr marL="12700" marR="5080">
              <a:lnSpc>
                <a:spcPct val="150100"/>
              </a:lnSpc>
              <a:buClr>
                <a:srgbClr val="56555A"/>
              </a:buClr>
              <a:buSzPts val="1600"/>
            </a:pPr>
            <a:r>
              <a:rPr lang="en-US" sz="1000" dirty="0">
                <a:solidFill>
                  <a:schemeClr val="tx1"/>
                </a:solidFill>
              </a:rPr>
              <a:t>Automatically merges changes, saving you an additional step compared to git fetch.</a:t>
            </a:r>
          </a:p>
        </p:txBody>
      </p:sp>
      <p:sp>
        <p:nvSpPr>
          <p:cNvPr id="81" name="Google Shape;81;p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7</a:t>
            </a:fld>
            <a:endParaRPr/>
          </a:p>
        </p:txBody>
      </p:sp>
      <p:sp>
        <p:nvSpPr>
          <p:cNvPr id="82" name="Google Shape;82;p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Git Advanced</a:t>
            </a:r>
            <a:endParaRPr/>
          </a:p>
        </p:txBody>
      </p:sp>
    </p:spTree>
    <p:extLst>
      <p:ext uri="{BB962C8B-B14F-4D97-AF65-F5344CB8AC3E}">
        <p14:creationId xmlns:p14="http://schemas.microsoft.com/office/powerpoint/2010/main" val="2308154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
          <p:cNvSpPr txBox="1"/>
          <p:nvPr/>
        </p:nvSpPr>
        <p:spPr>
          <a:xfrm>
            <a:off x="114400" y="213486"/>
            <a:ext cx="6243473" cy="320601"/>
          </a:xfrm>
          <a:prstGeom prst="rect">
            <a:avLst/>
          </a:prstGeom>
          <a:noFill/>
          <a:ln>
            <a:noFill/>
          </a:ln>
        </p:spPr>
        <p:txBody>
          <a:bodyPr spcFirstLastPara="1" wrap="square" lIns="0" tIns="12700" rIns="0" bIns="0" anchor="t" anchorCtr="0">
            <a:spAutoFit/>
          </a:bodyPr>
          <a:lstStyle/>
          <a:p>
            <a:pPr marL="12700" lvl="0"/>
            <a:r>
              <a:rPr lang="en-US" sz="2000" dirty="0">
                <a:solidFill>
                  <a:schemeClr val="bg1"/>
                </a:solidFill>
              </a:rPr>
              <a:t>Git Branching</a:t>
            </a:r>
          </a:p>
        </p:txBody>
      </p:sp>
      <p:sp>
        <p:nvSpPr>
          <p:cNvPr id="80" name="Google Shape;80;p2"/>
          <p:cNvSpPr txBox="1"/>
          <p:nvPr/>
        </p:nvSpPr>
        <p:spPr>
          <a:xfrm>
            <a:off x="277968" y="807920"/>
            <a:ext cx="7822540" cy="2228815"/>
          </a:xfrm>
          <a:prstGeom prst="rect">
            <a:avLst/>
          </a:prstGeom>
          <a:noFill/>
          <a:ln>
            <a:noFill/>
          </a:ln>
        </p:spPr>
        <p:txBody>
          <a:bodyPr spcFirstLastPara="1" wrap="square" lIns="0" tIns="12700" rIns="0" bIns="0" anchor="t" anchorCtr="0">
            <a:spAutoFit/>
          </a:bodyPr>
          <a:lstStyle/>
          <a:p>
            <a:pPr marL="12700" lvl="0"/>
            <a:r>
              <a:rPr lang="en-US" sz="1600" b="1" dirty="0">
                <a:solidFill>
                  <a:schemeClr val="tx1"/>
                </a:solidFill>
              </a:rPr>
              <a:t>Creating a Branch</a:t>
            </a:r>
          </a:p>
          <a:p>
            <a:pPr marL="298450" lvl="0" indent="-285750">
              <a:buFont typeface="Wingdings" panose="05000000000000000000" pitchFamily="2" charset="2"/>
              <a:buChar char="q"/>
            </a:pPr>
            <a:r>
              <a:rPr lang="en-US" sz="1600" dirty="0">
                <a:solidFill>
                  <a:schemeClr val="tx1"/>
                </a:solidFill>
              </a:rPr>
              <a:t>git branch &lt;branch-name&gt;: Creates a new branch with the specified name, allowing developers to work on separate features or fixes.</a:t>
            </a:r>
          </a:p>
          <a:p>
            <a:pPr marL="298450" lvl="0" indent="-285750">
              <a:buFont typeface="Wingdings" panose="05000000000000000000" pitchFamily="2" charset="2"/>
              <a:buChar char="q"/>
            </a:pPr>
            <a:r>
              <a:rPr lang="en-US" sz="1600" dirty="0">
                <a:solidFill>
                  <a:schemeClr val="tx1"/>
                </a:solidFill>
              </a:rPr>
              <a:t>git checkout &lt;branch-name&gt;: Switches to the newly created branch for further development.</a:t>
            </a:r>
          </a:p>
          <a:p>
            <a:pPr marL="12700" lvl="0"/>
            <a:r>
              <a:rPr lang="en-US" sz="1600" b="1" dirty="0">
                <a:solidFill>
                  <a:schemeClr val="tx1"/>
                </a:solidFill>
              </a:rPr>
              <a:t>Merging</a:t>
            </a:r>
          </a:p>
          <a:p>
            <a:pPr marL="298450" lvl="0" indent="-285750">
              <a:buFont typeface="Wingdings" panose="05000000000000000000" pitchFamily="2" charset="2"/>
              <a:buChar char="q"/>
            </a:pPr>
            <a:r>
              <a:rPr lang="en-US" sz="1600" dirty="0">
                <a:solidFill>
                  <a:schemeClr val="tx1"/>
                </a:solidFill>
              </a:rPr>
              <a:t>git merge &lt;branch&gt;: Integrates changes from one branch into another. It combines the changes made in the specified branch into the current working branch.</a:t>
            </a:r>
          </a:p>
          <a:p>
            <a:pPr marL="298450" lvl="0" indent="-285750">
              <a:buFont typeface="Wingdings" panose="05000000000000000000" pitchFamily="2" charset="2"/>
              <a:buChar char="q"/>
            </a:pPr>
            <a:endParaRPr lang="en-US" sz="1600" dirty="0">
              <a:solidFill>
                <a:schemeClr val="tx1"/>
              </a:solidFill>
            </a:endParaRPr>
          </a:p>
        </p:txBody>
      </p:sp>
      <p:sp>
        <p:nvSpPr>
          <p:cNvPr id="81" name="Google Shape;81;p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8</a:t>
            </a:fld>
            <a:endParaRPr/>
          </a:p>
        </p:txBody>
      </p:sp>
      <p:sp>
        <p:nvSpPr>
          <p:cNvPr id="82" name="Google Shape;82;p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Git Advanced</a:t>
            </a:r>
            <a:endParaRPr/>
          </a:p>
        </p:txBody>
      </p:sp>
    </p:spTree>
    <p:extLst>
      <p:ext uri="{BB962C8B-B14F-4D97-AF65-F5344CB8AC3E}">
        <p14:creationId xmlns:p14="http://schemas.microsoft.com/office/powerpoint/2010/main" val="2565445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
          <p:cNvSpPr txBox="1"/>
          <p:nvPr/>
        </p:nvSpPr>
        <p:spPr>
          <a:xfrm>
            <a:off x="114400" y="213486"/>
            <a:ext cx="6243473" cy="320601"/>
          </a:xfrm>
          <a:prstGeom prst="rect">
            <a:avLst/>
          </a:prstGeom>
          <a:noFill/>
          <a:ln>
            <a:noFill/>
          </a:ln>
        </p:spPr>
        <p:txBody>
          <a:bodyPr spcFirstLastPara="1" wrap="square" lIns="0" tIns="12700" rIns="0" bIns="0" anchor="t" anchorCtr="0">
            <a:spAutoFit/>
          </a:bodyPr>
          <a:lstStyle/>
          <a:p>
            <a:r>
              <a:rPr lang="en-US" sz="2000" dirty="0">
                <a:solidFill>
                  <a:schemeClr val="bg1"/>
                </a:solidFill>
              </a:rPr>
              <a:t>Git Add</a:t>
            </a:r>
          </a:p>
        </p:txBody>
      </p:sp>
      <p:sp>
        <p:nvSpPr>
          <p:cNvPr id="80" name="Google Shape;80;p2"/>
          <p:cNvSpPr txBox="1"/>
          <p:nvPr/>
        </p:nvSpPr>
        <p:spPr>
          <a:xfrm>
            <a:off x="277968" y="807920"/>
            <a:ext cx="7822540" cy="751488"/>
          </a:xfrm>
          <a:prstGeom prst="rect">
            <a:avLst/>
          </a:prstGeom>
          <a:noFill/>
          <a:ln>
            <a:noFill/>
          </a:ln>
        </p:spPr>
        <p:txBody>
          <a:bodyPr spcFirstLastPara="1" wrap="square" lIns="0" tIns="12700" rIns="0" bIns="0" anchor="t" anchorCtr="0">
            <a:spAutoFit/>
          </a:bodyPr>
          <a:lstStyle/>
          <a:p>
            <a:pPr marL="12700" lvl="0"/>
            <a:r>
              <a:rPr lang="en-US" sz="1600" b="1" dirty="0">
                <a:solidFill>
                  <a:schemeClr val="tx1"/>
                </a:solidFill>
              </a:rPr>
              <a:t>Git Add Interactive</a:t>
            </a:r>
          </a:p>
          <a:p>
            <a:pPr marL="298450" lvl="0" indent="-285750">
              <a:buFont typeface="Wingdings" panose="05000000000000000000" pitchFamily="2" charset="2"/>
              <a:buChar char="q"/>
            </a:pPr>
            <a:r>
              <a:rPr lang="en-US" sz="1600" dirty="0">
                <a:solidFill>
                  <a:schemeClr val="tx1"/>
                </a:solidFill>
              </a:rPr>
              <a:t>git add -</a:t>
            </a:r>
            <a:r>
              <a:rPr lang="en-US" sz="1600" dirty="0" err="1">
                <a:solidFill>
                  <a:schemeClr val="tx1"/>
                </a:solidFill>
              </a:rPr>
              <a:t>i</a:t>
            </a:r>
            <a:r>
              <a:rPr lang="en-US" sz="1600" dirty="0">
                <a:solidFill>
                  <a:schemeClr val="tx1"/>
                </a:solidFill>
              </a:rPr>
              <a:t>: Interactively stages changes, providing a user interface to choose which changes to include in the next commit.</a:t>
            </a:r>
          </a:p>
        </p:txBody>
      </p:sp>
      <p:sp>
        <p:nvSpPr>
          <p:cNvPr id="81" name="Google Shape;81;p2"/>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9</a:t>
            </a:fld>
            <a:endParaRPr/>
          </a:p>
        </p:txBody>
      </p:sp>
      <p:sp>
        <p:nvSpPr>
          <p:cNvPr id="82" name="Google Shape;82;p2"/>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en-US"/>
              <a:t>Git Advanced</a:t>
            </a:r>
            <a:endParaRPr/>
          </a:p>
        </p:txBody>
      </p:sp>
      <p:pic>
        <p:nvPicPr>
          <p:cNvPr id="2" name="Picture 1"/>
          <p:cNvPicPr>
            <a:picLocks noChangeAspect="1"/>
          </p:cNvPicPr>
          <p:nvPr/>
        </p:nvPicPr>
        <p:blipFill>
          <a:blip r:embed="rId3"/>
          <a:stretch>
            <a:fillRect/>
          </a:stretch>
        </p:blipFill>
        <p:spPr>
          <a:xfrm>
            <a:off x="1199309" y="1811275"/>
            <a:ext cx="6315075" cy="2543175"/>
          </a:xfrm>
          <a:prstGeom prst="rect">
            <a:avLst/>
          </a:prstGeom>
        </p:spPr>
      </p:pic>
    </p:spTree>
    <p:extLst>
      <p:ext uri="{BB962C8B-B14F-4D97-AF65-F5344CB8AC3E}">
        <p14:creationId xmlns:p14="http://schemas.microsoft.com/office/powerpoint/2010/main" val="150013915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447</TotalTime>
  <Words>1405</Words>
  <Application>Microsoft Office PowerPoint</Application>
  <PresentationFormat>On-screen Show (16:9)</PresentationFormat>
  <Paragraphs>182</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-apple-system</vt:lpstr>
      <vt:lpstr>Arial</vt:lpstr>
      <vt:lpstr>Calibri</vt:lpstr>
      <vt:lpstr>Segoe UI</vt:lpstr>
      <vt:lpstr>Wingdings</vt:lpstr>
      <vt:lpstr>Office Theme</vt:lpstr>
      <vt:lpstr>Understanding Git Basics</vt:lpstr>
      <vt:lpstr>Git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Labs – git tagging</vt:lpstr>
      <vt:lpstr>Labs- git alias</vt:lpstr>
      <vt:lpstr>Labs – git rebase</vt:lpstr>
      <vt:lpstr>Labs – Answers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Version Control</dc:title>
  <dc:creator>Dhruv.varun</dc:creator>
  <cp:lastModifiedBy>lenovo</cp:lastModifiedBy>
  <cp:revision>29</cp:revision>
  <dcterms:created xsi:type="dcterms:W3CDTF">2022-04-13T17:21:28Z</dcterms:created>
  <dcterms:modified xsi:type="dcterms:W3CDTF">2024-01-23T17:08:33Z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2018-12-31T00:00:00Z</vt:filetime>
  </property>
  <property fmtid="{D5CDD505-2E9C-101B-9397-08002B2CF9AE}" pid="3" name="Creator">
    <vt:lpwstr>Microsoft® PowerPoint® 2010</vt:lpwstr>
  </property>
  <property fmtid="{D5CDD505-2E9C-101B-9397-08002B2CF9AE}" pid="4" name="LastSaved">
    <vt:filetime>2022-04-13T00:00:00Z</vt:filetime>
  </property>
</Properties>
</file>