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3" r:id="rId3"/>
    <p:sldId id="346" r:id="rId4"/>
    <p:sldId id="257" r:id="rId5"/>
    <p:sldId id="317" r:id="rId6"/>
    <p:sldId id="318" r:id="rId7"/>
    <p:sldId id="349" r:id="rId8"/>
    <p:sldId id="319" r:id="rId9"/>
    <p:sldId id="347" r:id="rId10"/>
    <p:sldId id="348" r:id="rId11"/>
    <p:sldId id="333" r:id="rId12"/>
    <p:sldId id="334" r:id="rId13"/>
    <p:sldId id="335" r:id="rId14"/>
    <p:sldId id="338" r:id="rId15"/>
    <p:sldId id="350" r:id="rId16"/>
    <p:sldId id="351" r:id="rId17"/>
    <p:sldId id="352" r:id="rId18"/>
    <p:sldId id="316" r:id="rId19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hCtl9RT7ElHIrpvekstcX1dLwg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878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902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7888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120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554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9993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59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614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1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407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83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2962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64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981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778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 txBox="1">
            <a:spLocks noGrp="1"/>
          </p:cNvSpPr>
          <p:nvPr>
            <p:ph type="sldNum" idx="12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294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3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ctrTitle"/>
          </p:nvPr>
        </p:nvSpPr>
        <p:spPr>
          <a:xfrm>
            <a:off x="114401" y="213486"/>
            <a:ext cx="8915196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7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Patter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47231" y="2445529"/>
            <a:ext cx="5849540" cy="115106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976" y="1496600"/>
            <a:ext cx="6856048" cy="461665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1" i="0" kern="1200" cap="none" spc="-3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Insert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B4846-4E60-4E5B-9695-28F923D1D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314825" y="314325"/>
            <a:ext cx="51435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1353" y="0"/>
            <a:ext cx="9141333" cy="51434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2"/>
          <p:cNvSpPr txBox="1">
            <a:spLocks noGrp="1"/>
          </p:cNvSpPr>
          <p:nvPr>
            <p:ph type="title"/>
          </p:nvPr>
        </p:nvSpPr>
        <p:spPr>
          <a:xfrm>
            <a:off x="675233" y="1856358"/>
            <a:ext cx="7793532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62"/>
          <p:cNvSpPr txBox="1">
            <a:spLocks noGrp="1"/>
          </p:cNvSpPr>
          <p:nvPr>
            <p:ph type="body" idx="1"/>
          </p:nvPr>
        </p:nvSpPr>
        <p:spPr>
          <a:xfrm>
            <a:off x="258267" y="2248357"/>
            <a:ext cx="8627465" cy="118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Git Advanced</a:t>
            </a:r>
            <a:endParaRPr/>
          </a:p>
        </p:txBody>
      </p:sp>
      <p:sp>
        <p:nvSpPr>
          <p:cNvPr id="14" name="Google Shape;14;p6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hkumar0042/python/blob/master/git/lab-tag-alias-rebase.m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1165655" y="2369312"/>
            <a:ext cx="5213629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3200" dirty="0" err="1">
                <a:solidFill>
                  <a:srgbClr val="FFFFFF"/>
                </a:solidFill>
              </a:rPr>
              <a:t>Github</a:t>
            </a:r>
            <a:r>
              <a:rPr lang="en-US" sz="3200" dirty="0">
                <a:solidFill>
                  <a:srgbClr val="FFFFFF"/>
                </a:solidFill>
              </a:rPr>
              <a:t> Overview &amp; Tools</a:t>
            </a:r>
            <a:endParaRPr sz="3200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Git</a:t>
            </a:r>
            <a:r>
              <a:rPr lang="en-US" dirty="0"/>
              <a:t> Advanced</a:t>
            </a:r>
            <a:endParaRPr dirty="0"/>
          </a:p>
        </p:txBody>
      </p:sp>
      <p:sp>
        <p:nvSpPr>
          <p:cNvPr id="53" name="Google Shape;53;p1"/>
          <p:cNvSpPr txBox="1">
            <a:spLocks noGrp="1"/>
          </p:cNvSpPr>
          <p:nvPr>
            <p:ph type="sldNum" idx="12"/>
          </p:nvPr>
        </p:nvSpPr>
        <p:spPr>
          <a:xfrm>
            <a:off x="5841180" y="4773443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Implementing Git Ignore Files: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222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: Specify files or patterns to ignore: The 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 file allows users to specify files or patterns that Git should ignore when tracking changes.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Ignore build artifacts, logs, etc.: Common use cases for 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 include ignoring build artifacts, log files, and other files that shouldn't be included in version control.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Example: Ignoring .</a:t>
            </a:r>
            <a:r>
              <a:rPr lang="en-US" sz="1600" dirty="0" err="1">
                <a:solidFill>
                  <a:schemeClr val="tx1"/>
                </a:solidFill>
              </a:rPr>
              <a:t>DS_Store</a:t>
            </a:r>
            <a:r>
              <a:rPr lang="en-US" sz="1600" dirty="0">
                <a:solidFill>
                  <a:schemeClr val="tx1"/>
                </a:solidFill>
              </a:rPr>
              <a:t> files in 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: Add the following line to .</a:t>
            </a:r>
            <a:r>
              <a:rPr lang="en-US" sz="1600" dirty="0" err="1">
                <a:solidFill>
                  <a:schemeClr val="tx1"/>
                </a:solidFill>
              </a:rPr>
              <a:t>gitignore</a:t>
            </a:r>
            <a:r>
              <a:rPr lang="en-US" sz="1600" dirty="0">
                <a:solidFill>
                  <a:schemeClr val="tx1"/>
                </a:solidFill>
              </a:rPr>
              <a:t> to ignore macOS .</a:t>
            </a:r>
            <a:r>
              <a:rPr lang="en-US" sz="1600" dirty="0" err="1">
                <a:solidFill>
                  <a:schemeClr val="tx1"/>
                </a:solidFill>
              </a:rPr>
              <a:t>DS_Store</a:t>
            </a:r>
            <a:r>
              <a:rPr lang="en-US" sz="1600" dirty="0">
                <a:solidFill>
                  <a:schemeClr val="tx1"/>
                </a:solidFill>
              </a:rPr>
              <a:t> files: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734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Git Reverting: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19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dirty="0">
                <a:solidFill>
                  <a:schemeClr val="tx1"/>
                </a:solidFill>
              </a:rPr>
              <a:t>git revert &lt;commit&gt;: Create a new commit to undo changes: The git revert command is used to create a new commit that undoes the changes introduced by a specific commit.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Example: git revert HEAD: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git revert HEAD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This reverts the changes introduced by the last commit.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942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28354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Git Resetting: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2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dirty="0">
                <a:solidFill>
                  <a:schemeClr val="tx1"/>
                </a:solidFill>
              </a:rPr>
              <a:t>git reset &lt;commit&gt;: </a:t>
            </a:r>
            <a:r>
              <a:rPr lang="en-US" sz="1600" dirty="0" err="1">
                <a:solidFill>
                  <a:schemeClr val="tx1"/>
                </a:solidFill>
              </a:rPr>
              <a:t>Unstage</a:t>
            </a:r>
            <a:r>
              <a:rPr lang="en-US" sz="1600" dirty="0">
                <a:solidFill>
                  <a:schemeClr val="tx1"/>
                </a:solidFill>
              </a:rPr>
              <a:t> or move the branch pointer: The git reset command is used to </a:t>
            </a:r>
            <a:r>
              <a:rPr lang="en-US" sz="1600" dirty="0" err="1">
                <a:solidFill>
                  <a:schemeClr val="tx1"/>
                </a:solidFill>
              </a:rPr>
              <a:t>unstage</a:t>
            </a:r>
            <a:r>
              <a:rPr lang="en-US" sz="1600" dirty="0">
                <a:solidFill>
                  <a:schemeClr val="tx1"/>
                </a:solidFill>
              </a:rPr>
              <a:t> changes or move the branch pointer to a specific commit.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Options: --soft, --mixed, --hard: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--soft: Keeps changes in the working directory.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--mixed: Resets the staging area but keeps changes in the working directory.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--hard: Resets the staging area and working directory.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Example: git reset --hard HEAD: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git reset --hard HEAD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This resets the branch to the specified commit, discarding changes.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622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Git GUI Tools: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358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tx1"/>
                </a:solidFill>
              </a:rPr>
              <a:t>Gitk</a:t>
            </a:r>
            <a:r>
              <a:rPr lang="en-US" sz="1200" dirty="0">
                <a:solidFill>
                  <a:schemeClr val="tx1"/>
                </a:solidFill>
              </a:rPr>
              <a:t>: Basic Git GUI tool for visualization: </a:t>
            </a:r>
            <a:r>
              <a:rPr lang="en-US" sz="1200" dirty="0" err="1">
                <a:solidFill>
                  <a:schemeClr val="tx1"/>
                </a:solidFill>
              </a:rPr>
              <a:t>Gitk</a:t>
            </a:r>
            <a:r>
              <a:rPr lang="en-US" sz="1200" dirty="0">
                <a:solidFill>
                  <a:schemeClr val="tx1"/>
                </a:solidFill>
              </a:rPr>
              <a:t> is a basic Git GUI tool that provides a visual representation of the commit history.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Example: </a:t>
            </a:r>
            <a:r>
              <a:rPr lang="en-US" sz="1200" dirty="0" err="1">
                <a:solidFill>
                  <a:schemeClr val="tx1"/>
                </a:solidFill>
              </a:rPr>
              <a:t>gitk</a:t>
            </a:r>
            <a:r>
              <a:rPr lang="en-US" sz="1200" dirty="0">
                <a:solidFill>
                  <a:schemeClr val="tx1"/>
                </a:solidFill>
              </a:rPr>
              <a:t>: Run </a:t>
            </a:r>
            <a:r>
              <a:rPr lang="en-US" sz="1200" dirty="0" err="1">
                <a:solidFill>
                  <a:schemeClr val="tx1"/>
                </a:solidFill>
              </a:rPr>
              <a:t>gitk</a:t>
            </a:r>
            <a:r>
              <a:rPr lang="en-US" sz="1200" dirty="0">
                <a:solidFill>
                  <a:schemeClr val="tx1"/>
                </a:solidFill>
              </a:rPr>
              <a:t> in the terminal to launch </a:t>
            </a:r>
            <a:r>
              <a:rPr lang="en-US" sz="1200" dirty="0" err="1">
                <a:solidFill>
                  <a:schemeClr val="tx1"/>
                </a:solidFill>
              </a:rPr>
              <a:t>Gitk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tx1"/>
                </a:solidFill>
              </a:rPr>
              <a:t>Gitkraken</a:t>
            </a:r>
            <a:r>
              <a:rPr lang="en-US" sz="1200" dirty="0">
                <a:solidFill>
                  <a:schemeClr val="tx1"/>
                </a:solidFill>
              </a:rPr>
              <a:t>: Visual Git GUI with advanced features: </a:t>
            </a:r>
            <a:r>
              <a:rPr lang="en-US" sz="1200" dirty="0" err="1">
                <a:solidFill>
                  <a:schemeClr val="tx1"/>
                </a:solidFill>
              </a:rPr>
              <a:t>Gitkraken</a:t>
            </a:r>
            <a:r>
              <a:rPr lang="en-US" sz="1200" dirty="0">
                <a:solidFill>
                  <a:schemeClr val="tx1"/>
                </a:solidFill>
              </a:rPr>
              <a:t> is a visual Git GUI with advanced features, making it easy to visualize branches, commits, and perform Git operations.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Example: </a:t>
            </a:r>
            <a:r>
              <a:rPr lang="en-US" sz="1200" dirty="0" err="1">
                <a:solidFill>
                  <a:schemeClr val="tx1"/>
                </a:solidFill>
              </a:rPr>
              <a:t>gitkraken</a:t>
            </a:r>
            <a:r>
              <a:rPr lang="en-US" sz="1200" dirty="0">
                <a:solidFill>
                  <a:schemeClr val="tx1"/>
                </a:solidFill>
              </a:rPr>
              <a:t>: Launch </a:t>
            </a:r>
            <a:r>
              <a:rPr lang="en-US" sz="1200" dirty="0" err="1">
                <a:solidFill>
                  <a:schemeClr val="tx1"/>
                </a:solidFill>
              </a:rPr>
              <a:t>Gitkraken</a:t>
            </a:r>
            <a:r>
              <a:rPr lang="en-US" sz="1200" dirty="0">
                <a:solidFill>
                  <a:schemeClr val="tx1"/>
                </a:solidFill>
              </a:rPr>
              <a:t> to use its visual interface for Git.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P4merge: Visual merge and diff tool: P4merge is a visual tool for resolving merge conflicts and visualizing differences between files.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Example: p4merge: Configure P4merge as the </a:t>
            </a:r>
            <a:r>
              <a:rPr lang="en-US" sz="1200" dirty="0" err="1">
                <a:solidFill>
                  <a:schemeClr val="tx1"/>
                </a:solidFill>
              </a:rPr>
              <a:t>difftool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dirty="0" err="1">
                <a:solidFill>
                  <a:schemeClr val="tx1"/>
                </a:solidFill>
              </a:rPr>
              <a:t>mergetool</a:t>
            </a:r>
            <a:r>
              <a:rPr lang="en-US" sz="1200" dirty="0">
                <a:solidFill>
                  <a:schemeClr val="tx1"/>
                </a:solidFill>
              </a:rPr>
              <a:t> in Git settings.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200" dirty="0" err="1">
                <a:solidFill>
                  <a:schemeClr val="tx1"/>
                </a:solidFill>
              </a:rPr>
              <a:t>GitViz</a:t>
            </a:r>
            <a:r>
              <a:rPr lang="en-US" sz="1200" dirty="0">
                <a:solidFill>
                  <a:schemeClr val="tx1"/>
                </a:solidFill>
              </a:rPr>
              <a:t>: Visual representation of Git history: </a:t>
            </a:r>
            <a:r>
              <a:rPr lang="en-US" sz="1200" dirty="0" err="1">
                <a:solidFill>
                  <a:schemeClr val="tx1"/>
                </a:solidFill>
              </a:rPr>
              <a:t>GitViz</a:t>
            </a:r>
            <a:r>
              <a:rPr lang="en-US" sz="1200" dirty="0">
                <a:solidFill>
                  <a:schemeClr val="tx1"/>
                </a:solidFill>
              </a:rPr>
              <a:t> provides a visual representation of Git history, helping users understand the branching and merging of the codebase.</a:t>
            </a:r>
          </a:p>
          <a:p>
            <a:pPr marL="298450" lvl="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chemeClr val="tx1"/>
              </a:solidFill>
            </a:endParaRPr>
          </a:p>
          <a:p>
            <a:pPr marL="298450" lvl="0" indent="-285750"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Example: </a:t>
            </a:r>
            <a:r>
              <a:rPr lang="en-US" sz="1200" dirty="0" err="1">
                <a:solidFill>
                  <a:schemeClr val="tx1"/>
                </a:solidFill>
              </a:rPr>
              <a:t>gitviz</a:t>
            </a:r>
            <a:r>
              <a:rPr lang="en-US" sz="1200" dirty="0">
                <a:solidFill>
                  <a:schemeClr val="tx1"/>
                </a:solidFill>
              </a:rPr>
              <a:t>: Install and run </a:t>
            </a:r>
            <a:r>
              <a:rPr lang="en-US" sz="1200" dirty="0" err="1">
                <a:solidFill>
                  <a:schemeClr val="tx1"/>
                </a:solidFill>
              </a:rPr>
              <a:t>GitViz</a:t>
            </a:r>
            <a:r>
              <a:rPr lang="en-US" sz="1200" dirty="0">
                <a:solidFill>
                  <a:schemeClr val="tx1"/>
                </a:solidFill>
              </a:rPr>
              <a:t> to visualize Git history.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547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2" y="108156"/>
            <a:ext cx="6856048" cy="4616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Labs – git tagging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980" y="943637"/>
            <a:ext cx="5849540" cy="1151068"/>
          </a:xfrm>
        </p:spPr>
        <p:txBody>
          <a:bodyPr/>
          <a:lstStyle/>
          <a:p>
            <a:pPr algn="l"/>
            <a:r>
              <a:rPr lang="en-US" sz="1200" b="1" dirty="0"/>
              <a:t>Lab 1: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Create a Git repository named "</a:t>
            </a:r>
            <a:r>
              <a:rPr lang="en-US" sz="1200" dirty="0" err="1"/>
              <a:t>LabRepo</a:t>
            </a:r>
            <a:r>
              <a:rPr lang="en-US" sz="1200" dirty="0"/>
              <a:t>."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Initialize the repository with some files and make a few commits.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Create a lightweight tag called "v1.0" on the latest commit.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Create an annotated tag called "release-v1.1" with a brief description.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List all tags in the repository.</a:t>
            </a:r>
          </a:p>
        </p:txBody>
      </p:sp>
    </p:spTree>
    <p:extLst>
      <p:ext uri="{BB962C8B-B14F-4D97-AF65-F5344CB8AC3E}">
        <p14:creationId xmlns:p14="http://schemas.microsoft.com/office/powerpoint/2010/main" val="40094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2" y="108156"/>
            <a:ext cx="6856048" cy="4616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Labs- git alias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980" y="943637"/>
            <a:ext cx="5849540" cy="1151068"/>
          </a:xfrm>
        </p:spPr>
        <p:txBody>
          <a:bodyPr/>
          <a:lstStyle/>
          <a:p>
            <a:pPr algn="l"/>
            <a:r>
              <a:rPr lang="en-US" sz="1200" b="1" dirty="0"/>
              <a:t>Lab 2: </a:t>
            </a:r>
            <a:endParaRPr lang="en-US" sz="1200" dirty="0"/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Configure a Git alias named "l" that prints a concise log of the commit history.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Test the alias by running git l in your repository.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Create an alias "s" for "status" and an alias "b" for "branch."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Verify that the aliases work as expected.</a:t>
            </a:r>
          </a:p>
        </p:txBody>
      </p:sp>
    </p:spTree>
    <p:extLst>
      <p:ext uri="{BB962C8B-B14F-4D97-AF65-F5344CB8AC3E}">
        <p14:creationId xmlns:p14="http://schemas.microsoft.com/office/powerpoint/2010/main" val="423525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2" y="108156"/>
            <a:ext cx="6856048" cy="4616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Labs – git rebase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980" y="943637"/>
            <a:ext cx="5849540" cy="1151068"/>
          </a:xfrm>
        </p:spPr>
        <p:txBody>
          <a:bodyPr/>
          <a:lstStyle/>
          <a:p>
            <a:pPr algn="l"/>
            <a:r>
              <a:rPr lang="en-US" sz="1200" b="1" dirty="0"/>
              <a:t>Lab 1: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Create a Git repository with two branches, "feature" and "main."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Make changes in both branches, commit them, and ensure there are conflicts.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Use git rebase to reapply the "feature" branch changes onto "main."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Resolve any conflicts during the rebase.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dirty="0"/>
              <a:t>Verify that the commit history is now a linear progression on the "main" branch.</a:t>
            </a:r>
          </a:p>
        </p:txBody>
      </p:sp>
    </p:spTree>
    <p:extLst>
      <p:ext uri="{BB962C8B-B14F-4D97-AF65-F5344CB8AC3E}">
        <p14:creationId xmlns:p14="http://schemas.microsoft.com/office/powerpoint/2010/main" val="257027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72" y="108156"/>
            <a:ext cx="6856048" cy="4616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Labs –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48980" y="943637"/>
            <a:ext cx="5849540" cy="1151068"/>
          </a:xfrm>
        </p:spPr>
        <p:txBody>
          <a:bodyPr/>
          <a:lstStyle/>
          <a:p>
            <a:pPr algn="l"/>
            <a:r>
              <a:rPr lang="en-US" sz="1200" dirty="0">
                <a:hlinkClick r:id="rId3"/>
              </a:rPr>
              <a:t>https://github.com/yashkumar0042/python/blob/master/git/lab-tag-alias-rebase.md</a:t>
            </a:r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78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1"/>
          <p:cNvSpPr/>
          <p:nvPr/>
        </p:nvSpPr>
        <p:spPr>
          <a:xfrm>
            <a:off x="0" y="0"/>
            <a:ext cx="9143936" cy="5143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1"/>
          <p:cNvSpPr txBox="1">
            <a:spLocks noGrp="1"/>
          </p:cNvSpPr>
          <p:nvPr>
            <p:ph type="title"/>
          </p:nvPr>
        </p:nvSpPr>
        <p:spPr>
          <a:xfrm>
            <a:off x="565936" y="1851228"/>
            <a:ext cx="321096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948" name="Google Shape;948;p6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949" name="Google Shape;949;p61"/>
          <p:cNvSpPr txBox="1">
            <a:spLocks noGrp="1"/>
          </p:cNvSpPr>
          <p:nvPr>
            <p:ph type="ftr" idx="11"/>
          </p:nvPr>
        </p:nvSpPr>
        <p:spPr>
          <a:xfrm>
            <a:off x="1515960" y="4821918"/>
            <a:ext cx="2926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77" y="202993"/>
            <a:ext cx="6856048" cy="46166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GitHub and Tools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977" y="796739"/>
            <a:ext cx="5431636" cy="3499596"/>
          </a:xfrm>
        </p:spPr>
        <p:txBody>
          <a:bodyPr/>
          <a:lstStyle/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GitHub Overview: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SSH Authentication: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GitHub Repository: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Forking: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GitHub Repository Branches: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GitHub Tags and Releases: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Understanding and Resolving Git Merge Conflicts: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Implementing Git Ignore Files: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Reverting: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Resetting:</a:t>
            </a:r>
          </a:p>
          <a:p>
            <a:pPr algn="l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Git GUI Tools:</a:t>
            </a:r>
          </a:p>
          <a:p>
            <a:pPr lvl="1"/>
            <a:r>
              <a:rPr lang="en-US" sz="1850" dirty="0" err="1">
                <a:solidFill>
                  <a:schemeClr val="accent2">
                    <a:lumMod val="50000"/>
                  </a:schemeClr>
                </a:solidFill>
              </a:rPr>
              <a:t>Gitk</a:t>
            </a:r>
            <a:r>
              <a:rPr lang="en-US" sz="1850" dirty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n-US" sz="1850" dirty="0" err="1">
                <a:solidFill>
                  <a:schemeClr val="accent2">
                    <a:lumMod val="50000"/>
                  </a:schemeClr>
                </a:solidFill>
              </a:rPr>
              <a:t>Gitkraken</a:t>
            </a:r>
            <a:r>
              <a:rPr lang="en-US" sz="185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sz="1850" dirty="0">
                <a:solidFill>
                  <a:schemeClr val="accent2">
                    <a:lumMod val="50000"/>
                  </a:schemeClr>
                </a:solidFill>
              </a:rPr>
              <a:t>P4merge: </a:t>
            </a:r>
          </a:p>
          <a:p>
            <a:pPr lvl="1"/>
            <a:r>
              <a:rPr lang="en-US" sz="1850" dirty="0" err="1">
                <a:solidFill>
                  <a:schemeClr val="accent2">
                    <a:lumMod val="50000"/>
                  </a:schemeClr>
                </a:solidFill>
              </a:rPr>
              <a:t>GitViz</a:t>
            </a:r>
            <a:r>
              <a:rPr lang="en-US" sz="1850" dirty="0">
                <a:solidFill>
                  <a:schemeClr val="accent2">
                    <a:lumMod val="50000"/>
                  </a:schemeClr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2773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l"/>
            <a:r>
              <a:rPr lang="en-IN" sz="2400" b="1" i="0" dirty="0">
                <a:solidFill>
                  <a:schemeClr val="bg1"/>
                </a:solidFill>
                <a:effectLst/>
                <a:latin typeface="-apple-system"/>
              </a:rPr>
              <a:t>GitHub Overview: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F50610-4B43-6FE7-D389-474E786AC41E}"/>
              </a:ext>
            </a:extLst>
          </p:cNvPr>
          <p:cNvSpPr txBox="1"/>
          <p:nvPr/>
        </p:nvSpPr>
        <p:spPr>
          <a:xfrm>
            <a:off x="304800" y="706245"/>
            <a:ext cx="83188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Web-based platform for hosting Git repositories: GitHub is a web-based platform that allows users to host and manage Git repositories. It provides a user-friendly interface for collaboration, issue tracking, and pull requests. Developers can use GitHub to share and collaborate on code, making it a popular platform for open-source projects.</a:t>
            </a:r>
          </a:p>
          <a:p>
            <a:endParaRPr lang="en-IN" dirty="0"/>
          </a:p>
          <a:p>
            <a:r>
              <a:rPr lang="en-IN" dirty="0"/>
              <a:t>Facilitates collaboration, issues, and pull requests: GitHub facilitates collaboration by providing tools for issue tracking, where users can report and discuss problems or enhancements. Pull requests allow contributors to propose changes to a repository and collaborate on those changes before merging them into the main codebase.</a:t>
            </a:r>
          </a:p>
        </p:txBody>
      </p:sp>
    </p:spTree>
    <p:extLst>
      <p:ext uri="{BB962C8B-B14F-4D97-AF65-F5344CB8AC3E}">
        <p14:creationId xmlns:p14="http://schemas.microsoft.com/office/powerpoint/2010/main" val="148831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sz="2000" b="1" dirty="0">
                <a:solidFill>
                  <a:schemeClr val="bg1"/>
                </a:solidFill>
              </a:rPr>
              <a:t>SSH Authentication:</a:t>
            </a:r>
          </a:p>
        </p:txBody>
      </p:sp>
      <p:sp>
        <p:nvSpPr>
          <p:cNvPr id="79" name="Google Shape;79;p2"/>
          <p:cNvSpPr txBox="1"/>
          <p:nvPr/>
        </p:nvSpPr>
        <p:spPr>
          <a:xfrm>
            <a:off x="6754114" y="4854194"/>
            <a:ext cx="1771014" cy="27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285402" y="672610"/>
            <a:ext cx="8683152" cy="128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Generate SSH keys: To use SSH authentication with GitHub, users generate SSH keys using the ssh-keygen command. This generates a public and private key pair.</a:t>
            </a: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endParaRPr lang="en-US" sz="1100" dirty="0">
              <a:solidFill>
                <a:schemeClr val="tx1"/>
              </a:solidFill>
            </a:endParaRP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Add SSH key to GitHub in the user's settings: The generated public key needs to be added to the user's GitHub account in the SSH keys settings. This allows secure authentication when interacting with GitHub repositories using SSH.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7000078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GitHub Repository: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8408832" cy="195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Create a repository on GitHub: Users can create a new repository on GitHub by clicking the "New" button on the GitHub website and following the prompts.</a:t>
            </a: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Clone repository locally: To work with a GitHub repository locally, users can clone it using the git clone command. For example: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r>
              <a:rPr lang="en-US" i="1" dirty="0">
                <a:solidFill>
                  <a:schemeClr val="tx1"/>
                </a:solidFill>
              </a:rPr>
              <a:t>git clone https://github.com/user/repo.git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36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l"/>
            <a:r>
              <a:rPr lang="en-IN" sz="2400" b="1" i="0" dirty="0">
                <a:solidFill>
                  <a:schemeClr val="bg1"/>
                </a:solidFill>
                <a:effectLst/>
                <a:latin typeface="-apple-system"/>
              </a:rPr>
              <a:t>Forking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6789806" cy="227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Fork a repository to contribute without direct access: Forking a repository creates a copy of it under the user's GitHub account. This allows contributors to make changes and submit pull requests without direct write access to the original repository.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endParaRPr lang="en-US" dirty="0">
              <a:solidFill>
                <a:schemeClr val="tx1"/>
              </a:solidFill>
            </a:endParaRPr>
          </a:p>
          <a:p>
            <a:pPr marL="298450" marR="5080" indent="-2857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Click "Fork" on GitHub: To fork a repository, users can click the "Fork" button on the GitHub repository's page.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417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l"/>
            <a:r>
              <a:rPr lang="en-IN" sz="2400" b="1" i="0" dirty="0">
                <a:solidFill>
                  <a:schemeClr val="bg1"/>
                </a:solidFill>
                <a:effectLst/>
                <a:latin typeface="-apple-system"/>
              </a:rPr>
              <a:t>GitHub Repository Branches: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307704" y="659237"/>
            <a:ext cx="8122618" cy="280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Manage branches on GitHub: GitHub provides tools for managing branches, including creating new branches, deleting branches, and merging branches.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endParaRPr lang="en-US" sz="1100" dirty="0">
              <a:solidFill>
                <a:schemeClr val="tx1"/>
              </a:solidFill>
            </a:endParaRP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Create, delete, and merge branches: Users can create branches using the GitHub interface. Branches can be deleted, and changes from one branch can be merged into another.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endParaRPr lang="en-US" sz="1100" dirty="0">
              <a:solidFill>
                <a:schemeClr val="tx1"/>
              </a:solidFill>
            </a:endParaRP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Example: Creating a branch on GitHub:</a:t>
            </a:r>
          </a:p>
          <a:p>
            <a:pPr marL="12700" marR="5080">
              <a:lnSpc>
                <a:spcPct val="150100"/>
              </a:lnSpc>
              <a:buClr>
                <a:srgbClr val="56555A"/>
              </a:buClr>
              <a:buSzPts val="1600"/>
            </a:pPr>
            <a:endParaRPr lang="en-US" sz="1100" dirty="0">
              <a:solidFill>
                <a:schemeClr val="tx1"/>
              </a:solidFill>
            </a:endParaRP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Go to the "Branches" tab on GitHub.</a:t>
            </a: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Click on the "New branch" button.</a:t>
            </a:r>
          </a:p>
          <a:p>
            <a:pPr marL="184150" marR="5080" indent="-171450">
              <a:lnSpc>
                <a:spcPct val="150100"/>
              </a:lnSpc>
              <a:buClr>
                <a:srgbClr val="56555A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chemeClr val="tx1"/>
                </a:solidFill>
              </a:rPr>
              <a:t>Enter a branch name and create the branch.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815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2000" dirty="0">
                <a:solidFill>
                  <a:schemeClr val="bg1"/>
                </a:solidFill>
              </a:rPr>
              <a:t>GitHub Tags and Releases:</a:t>
            </a:r>
          </a:p>
        </p:txBody>
      </p:sp>
      <p:sp>
        <p:nvSpPr>
          <p:cNvPr id="80" name="Google Shape;80;p2"/>
          <p:cNvSpPr txBox="1"/>
          <p:nvPr/>
        </p:nvSpPr>
        <p:spPr>
          <a:xfrm>
            <a:off x="277968" y="807920"/>
            <a:ext cx="7822540" cy="2721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Tagging versions for releases</a:t>
            </a:r>
            <a:r>
              <a:rPr lang="en-US" sz="1600" dirty="0">
                <a:solidFill>
                  <a:schemeClr val="tx1"/>
                </a:solidFill>
              </a:rPr>
              <a:t>: GitHub allows users to tag specific commits to mark them as releases, making it easy to identify and access specific versions of the code.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b="1" dirty="0">
                <a:solidFill>
                  <a:schemeClr val="tx1"/>
                </a:solidFill>
              </a:rPr>
              <a:t>Create releases with changelog</a:t>
            </a:r>
            <a:r>
              <a:rPr lang="en-US" sz="1600" dirty="0">
                <a:solidFill>
                  <a:schemeClr val="tx1"/>
                </a:solidFill>
              </a:rPr>
              <a:t>: When creating a release on GitHub, users can add release notes or a changelog to provide information about the changes in that release.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Example: Creating a release on GitHub:</a:t>
            </a:r>
          </a:p>
          <a:p>
            <a:pPr marL="12700" lvl="0"/>
            <a:endParaRPr lang="en-US" sz="1600" dirty="0">
              <a:solidFill>
                <a:schemeClr val="tx1"/>
              </a:solidFill>
            </a:endParaRP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Go to the "Releases" tab on GitHub.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Click on the "Draft a new release" button.</a:t>
            </a:r>
          </a:p>
          <a:p>
            <a:pPr marL="12700" lvl="0"/>
            <a:r>
              <a:rPr lang="en-US" sz="1600" dirty="0">
                <a:solidFill>
                  <a:schemeClr val="tx1"/>
                </a:solidFill>
              </a:rPr>
              <a:t>Enter release details and publish the release.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544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114400" y="213486"/>
            <a:ext cx="6243473" cy="3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Understanding and Resolving Git Merge Conflicts:</a:t>
            </a:r>
          </a:p>
        </p:txBody>
      </p:sp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Advanced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788B7-D88B-C19F-395F-B2B87A296EB9}"/>
              </a:ext>
            </a:extLst>
          </p:cNvPr>
          <p:cNvSpPr txBox="1"/>
          <p:nvPr/>
        </p:nvSpPr>
        <p:spPr>
          <a:xfrm>
            <a:off x="277967" y="735980"/>
            <a:ext cx="84943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Conflicts occur when changes overlap: Git merge conflicts happen when changes in different branches overlap and cannot be automatically merged.</a:t>
            </a:r>
          </a:p>
          <a:p>
            <a:endParaRPr lang="en-IN" dirty="0"/>
          </a:p>
          <a:p>
            <a:r>
              <a:rPr lang="en-IN" dirty="0"/>
              <a:t>Resolve conflicts manually or using tools: Conflicts can be resolved manually by editing the conflicting files or by using Git's built-in conflict resolution tools.</a:t>
            </a:r>
          </a:p>
          <a:p>
            <a:endParaRPr lang="en-IN" dirty="0"/>
          </a:p>
          <a:p>
            <a:r>
              <a:rPr lang="en-IN" dirty="0"/>
              <a:t>Example: Manual conflict resolution in a text editor:</a:t>
            </a:r>
          </a:p>
          <a:p>
            <a:endParaRPr lang="en-IN" dirty="0"/>
          </a:p>
          <a:p>
            <a:r>
              <a:rPr lang="en-IN" dirty="0"/>
              <a:t>Identify conflicted files.</a:t>
            </a:r>
          </a:p>
          <a:p>
            <a:r>
              <a:rPr lang="en-IN" dirty="0"/>
              <a:t>Open the files in a text editor.</a:t>
            </a:r>
          </a:p>
          <a:p>
            <a:r>
              <a:rPr lang="en-IN" dirty="0"/>
              <a:t>Manually resolve conflicts and save the changes.</a:t>
            </a:r>
          </a:p>
          <a:p>
            <a:r>
              <a:rPr lang="en-IN" dirty="0"/>
              <a:t>Commit the changes to complete the merge.</a:t>
            </a:r>
          </a:p>
        </p:txBody>
      </p:sp>
    </p:spTree>
    <p:extLst>
      <p:ext uri="{BB962C8B-B14F-4D97-AF65-F5344CB8AC3E}">
        <p14:creationId xmlns:p14="http://schemas.microsoft.com/office/powerpoint/2010/main" val="150013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1380</Words>
  <Application>Microsoft Office PowerPoint</Application>
  <PresentationFormat>On-screen Show (16:9)</PresentationFormat>
  <Paragraphs>172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Wingdings</vt:lpstr>
      <vt:lpstr>Office Theme</vt:lpstr>
      <vt:lpstr>Github Overview &amp; Tools</vt:lpstr>
      <vt:lpstr>GitHub and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Labs – git tagging</vt:lpstr>
      <vt:lpstr>Labs- git alias</vt:lpstr>
      <vt:lpstr>Labs – git rebase</vt:lpstr>
      <vt:lpstr>Labs – Answers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Dhruv.varun</dc:creator>
  <cp:lastModifiedBy>Yaswant Singh</cp:lastModifiedBy>
  <cp:revision>30</cp:revision>
  <dcterms:created xsi:type="dcterms:W3CDTF">2022-04-13T17:21:28Z</dcterms:created>
  <dcterms:modified xsi:type="dcterms:W3CDTF">2024-01-22T15:58:52Z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2018-12-31T00:00:00Z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2022-04-13T00:00:00Z</vt:filetime>
  </property>
</Properties>
</file>