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23" r:id="rId3"/>
    <p:sldId id="346" r:id="rId4"/>
    <p:sldId id="257" r:id="rId5"/>
    <p:sldId id="317" r:id="rId6"/>
    <p:sldId id="318" r:id="rId7"/>
    <p:sldId id="319" r:id="rId8"/>
    <p:sldId id="347" r:id="rId9"/>
    <p:sldId id="348" r:id="rId10"/>
    <p:sldId id="333" r:id="rId11"/>
    <p:sldId id="334" r:id="rId12"/>
    <p:sldId id="335" r:id="rId13"/>
    <p:sldId id="336" r:id="rId14"/>
    <p:sldId id="337" r:id="rId15"/>
    <p:sldId id="338" r:id="rId16"/>
    <p:sldId id="331" r:id="rId17"/>
    <p:sldId id="316" r:id="rId18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hCtl9RT7ElHIrpvekstcX1dLw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3902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7888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120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8825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554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5138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407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83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962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64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786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294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878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3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Advanced</a:t>
            </a:r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Advanced</a:t>
            </a:r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6"/>
          <p:cNvSpPr txBox="1">
            <a:spLocks noGrp="1"/>
          </p:cNvSpPr>
          <p:nvPr>
            <p:ph type="ctrTitle"/>
          </p:nvPr>
        </p:nvSpPr>
        <p:spPr>
          <a:xfrm>
            <a:off x="114401" y="213486"/>
            <a:ext cx="8915196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Advanced</a:t>
            </a:r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7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Advanced</a:t>
            </a:r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7231" y="2445529"/>
            <a:ext cx="5849540" cy="115106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976" y="1496600"/>
            <a:ext cx="6856048" cy="46166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1" i="0" kern="1200" cap="none" spc="-3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314825" y="314325"/>
            <a:ext cx="51435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/>
          <p:nvPr/>
        </p:nvSpPr>
        <p:spPr>
          <a:xfrm>
            <a:off x="1353" y="0"/>
            <a:ext cx="9141333" cy="51434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2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2"/>
          <p:cNvSpPr txBox="1">
            <a:spLocks noGrp="1"/>
          </p:cNvSpPr>
          <p:nvPr>
            <p:ph type="body" idx="1"/>
          </p:nvPr>
        </p:nvSpPr>
        <p:spPr>
          <a:xfrm>
            <a:off x="258267" y="2248357"/>
            <a:ext cx="8627465" cy="118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Git Advanced</a:t>
            </a:r>
            <a:endParaRPr/>
          </a:p>
        </p:txBody>
      </p:sp>
      <p:sp>
        <p:nvSpPr>
          <p:cNvPr id="14" name="Google Shape;14;p6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kumar0042/python/blob/master/git/labs/lab4.m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kumar0042/python/blob/master/git/labs/lab4.m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1165655" y="2369312"/>
            <a:ext cx="5213629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3200" dirty="0">
                <a:solidFill>
                  <a:srgbClr val="FFFFFF"/>
                </a:solidFill>
              </a:rPr>
              <a:t>Understanding Git Basics</a:t>
            </a:r>
            <a:endParaRPr sz="3200" dirty="0"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Git</a:t>
            </a:r>
            <a:r>
              <a:rPr lang="en-US" dirty="0"/>
              <a:t> Advanced</a:t>
            </a:r>
            <a:endParaRPr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sldNum" idx="12"/>
          </p:nvPr>
        </p:nvSpPr>
        <p:spPr>
          <a:xfrm>
            <a:off x="5841180" y="4773443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Git Merge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Git Merging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git merge &lt;branch&gt;: Combines changes from different branches, bringing them together into a unified codebase.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942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28354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Git Rebase, Pull Requests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2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Git Rebase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git rebase &lt;branch&gt;: Rewrites commit history by moving or combining commits. It helps create a linear and cleaner history.</a:t>
            </a:r>
          </a:p>
          <a:p>
            <a:pPr marL="12700" lvl="0"/>
            <a:endParaRPr lang="en-US" sz="1600" b="1" dirty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Working With Multiple Repositories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git remote add &lt;name&gt; &lt;repository URL&gt;: Links a local repository to a remote repository, allowing collaboration between different copies of the codebase.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Pull Requests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A feature in platforms like GitHub, pull requests allow developers to propose changes, discuss modifications, and merge code into the main branch.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622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Git Log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git log: Displays the commit history of the repository, providing details such as commit messages, authors, and timestamps.</a:t>
            </a:r>
          </a:p>
          <a:p>
            <a:pPr marL="298450" lvl="4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Options: --</a:t>
            </a:r>
            <a:r>
              <a:rPr lang="en-US" sz="1600" dirty="0" err="1">
                <a:solidFill>
                  <a:schemeClr val="tx1"/>
                </a:solidFill>
              </a:rPr>
              <a:t>oneline</a:t>
            </a:r>
            <a:r>
              <a:rPr lang="en-US" sz="1600" dirty="0">
                <a:solidFill>
                  <a:schemeClr val="tx1"/>
                </a:solidFill>
              </a:rPr>
              <a:t>, --graph, --since.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547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Git Hooks - </a:t>
            </a:r>
            <a:r>
              <a:rPr lang="en-US" sz="2000" dirty="0" err="1">
                <a:solidFill>
                  <a:schemeClr val="bg1"/>
                </a:solidFill>
              </a:rPr>
              <a:t>Precommit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222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dirty="0">
                <a:solidFill>
                  <a:schemeClr val="tx1"/>
                </a:solidFill>
              </a:rPr>
              <a:t>Custom scripts triggered by Git events. Examples include pre-commit and post-commit hooks.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Example of a pre-commit hook: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i="1" dirty="0">
                <a:solidFill>
                  <a:schemeClr val="tx1"/>
                </a:solidFill>
              </a:rPr>
              <a:t>#!/bin/bash</a:t>
            </a:r>
          </a:p>
          <a:p>
            <a:pPr marL="12700" lvl="0"/>
            <a:r>
              <a:rPr lang="en-US" sz="1600" i="1" dirty="0">
                <a:solidFill>
                  <a:schemeClr val="tx1"/>
                </a:solidFill>
              </a:rPr>
              <a:t>echo "Running pre-commit checks..."</a:t>
            </a:r>
          </a:p>
          <a:p>
            <a:pPr marL="12700" lvl="0"/>
            <a:r>
              <a:rPr lang="en-US" sz="1600" i="1" dirty="0">
                <a:solidFill>
                  <a:schemeClr val="tx1"/>
                </a:solidFill>
              </a:rPr>
              <a:t># Add custom checks here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440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Git Hooks – Post Commit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4121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dirty="0">
                <a:solidFill>
                  <a:schemeClr val="tx1"/>
                </a:solidFill>
              </a:rPr>
              <a:t>A post-commit hook is a custom script that runs automatically after a commit has been made in a Git repository. It can be used to perform additional actions or tasks based on the successful completion of a commit. Here's an example of a post-commit hook: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100" i="1" dirty="0">
                <a:solidFill>
                  <a:schemeClr val="tx1"/>
                </a:solidFill>
              </a:rPr>
              <a:t>#!/bin/bash</a:t>
            </a:r>
          </a:p>
          <a:p>
            <a:pPr marL="12700" lvl="0"/>
            <a:r>
              <a:rPr lang="en-US" sz="1100" i="1" dirty="0">
                <a:solidFill>
                  <a:schemeClr val="tx1"/>
                </a:solidFill>
              </a:rPr>
              <a:t># post-commit hook example</a:t>
            </a:r>
          </a:p>
          <a:p>
            <a:pPr marL="12700" lvl="0"/>
            <a:endParaRPr lang="en-US" sz="1100" i="1" dirty="0">
              <a:solidFill>
                <a:schemeClr val="tx1"/>
              </a:solidFill>
            </a:endParaRPr>
          </a:p>
          <a:p>
            <a:pPr marL="12700" lvl="0"/>
            <a:r>
              <a:rPr lang="en-US" sz="1100" i="1" dirty="0">
                <a:solidFill>
                  <a:schemeClr val="tx1"/>
                </a:solidFill>
              </a:rPr>
              <a:t>echo "Executing post-commit hook..."</a:t>
            </a:r>
          </a:p>
          <a:p>
            <a:pPr marL="12700" lvl="0"/>
            <a:endParaRPr lang="en-US" sz="1100" i="1" dirty="0">
              <a:solidFill>
                <a:schemeClr val="tx1"/>
              </a:solidFill>
            </a:endParaRPr>
          </a:p>
          <a:p>
            <a:pPr marL="12700" lvl="0"/>
            <a:r>
              <a:rPr lang="en-US" sz="1100" i="1" dirty="0">
                <a:solidFill>
                  <a:schemeClr val="tx1"/>
                </a:solidFill>
              </a:rPr>
              <a:t># Notify developers or team members about the commit</a:t>
            </a:r>
          </a:p>
          <a:p>
            <a:pPr marL="12700" lvl="0"/>
            <a:r>
              <a:rPr lang="en-US" sz="1100" i="1" dirty="0">
                <a:solidFill>
                  <a:schemeClr val="tx1"/>
                </a:solidFill>
              </a:rPr>
              <a:t># This could be done via email, messaging, or any other communication method</a:t>
            </a:r>
          </a:p>
          <a:p>
            <a:pPr marL="12700" lvl="0"/>
            <a:r>
              <a:rPr lang="en-US" sz="1100" i="1" dirty="0">
                <a:solidFill>
                  <a:schemeClr val="tx1"/>
                </a:solidFill>
              </a:rPr>
              <a:t>echo "Commit successfully made. Notify relevant team members."</a:t>
            </a:r>
          </a:p>
          <a:p>
            <a:pPr marL="12700" lvl="0"/>
            <a:endParaRPr lang="en-US" sz="1100" i="1" dirty="0">
              <a:solidFill>
                <a:schemeClr val="tx1"/>
              </a:solidFill>
            </a:endParaRPr>
          </a:p>
          <a:p>
            <a:pPr marL="12700" lvl="0"/>
            <a:r>
              <a:rPr lang="en-US" sz="1100" i="1" dirty="0">
                <a:solidFill>
                  <a:schemeClr val="tx1"/>
                </a:solidFill>
              </a:rPr>
              <a:t># Trigger an automated build or deployment process</a:t>
            </a:r>
          </a:p>
          <a:p>
            <a:pPr marL="12700" lvl="0"/>
            <a:r>
              <a:rPr lang="en-US" sz="1100" i="1" dirty="0">
                <a:solidFill>
                  <a:schemeClr val="tx1"/>
                </a:solidFill>
              </a:rPr>
              <a:t># This example assumes the presence of a build script or deployment process</a:t>
            </a:r>
          </a:p>
          <a:p>
            <a:pPr marL="12700" lvl="0"/>
            <a:r>
              <a:rPr lang="en-US" sz="1100" i="1" dirty="0">
                <a:solidFill>
                  <a:schemeClr val="tx1"/>
                </a:solidFill>
              </a:rPr>
              <a:t>./build_script.sh</a:t>
            </a:r>
          </a:p>
          <a:p>
            <a:pPr marL="12700" lvl="0"/>
            <a:endParaRPr lang="en-US" sz="1100" i="1" dirty="0">
              <a:solidFill>
                <a:schemeClr val="tx1"/>
              </a:solidFill>
            </a:endParaRPr>
          </a:p>
          <a:p>
            <a:pPr marL="12700" lvl="0"/>
            <a:r>
              <a:rPr lang="en-US" sz="1100" i="1" dirty="0">
                <a:solidFill>
                  <a:schemeClr val="tx1"/>
                </a:solidFill>
              </a:rPr>
              <a:t># Additional actions or notifications based on your project's requirements</a:t>
            </a:r>
          </a:p>
          <a:p>
            <a:pPr marL="12700" lvl="0"/>
            <a:endParaRPr lang="en-US" sz="1100" i="1" dirty="0">
              <a:solidFill>
                <a:schemeClr val="tx1"/>
              </a:solidFill>
            </a:endParaRPr>
          </a:p>
          <a:p>
            <a:pPr marL="12700" lvl="0"/>
            <a:r>
              <a:rPr lang="en-US" sz="1100" i="1" dirty="0">
                <a:solidFill>
                  <a:schemeClr val="tx1"/>
                </a:solidFill>
              </a:rPr>
              <a:t>echo "Post-commit hook executed successfully."</a:t>
            </a:r>
          </a:p>
          <a:p>
            <a:pPr marL="12700" lvl="0"/>
            <a:r>
              <a:rPr lang="en-US" sz="1100" i="1" dirty="0">
                <a:solidFill>
                  <a:schemeClr val="tx1"/>
                </a:solidFill>
              </a:rPr>
              <a:t>In this example, the post-commit hook performs the following actions: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478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72" y="108156"/>
            <a:ext cx="6856048" cy="4616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8980" y="943637"/>
            <a:ext cx="5849540" cy="1151068"/>
          </a:xfrm>
        </p:spPr>
        <p:txBody>
          <a:bodyPr/>
          <a:lstStyle/>
          <a:p>
            <a:pPr algn="l"/>
            <a:r>
              <a:rPr lang="en-US" sz="2400" b="1" dirty="0"/>
              <a:t>Lab 4: Remote Repositories</a:t>
            </a:r>
          </a:p>
          <a:p>
            <a:pPr algn="l"/>
            <a:r>
              <a:rPr lang="en-US" sz="2400" b="1" dirty="0"/>
              <a:t>Objective:</a:t>
            </a:r>
            <a:r>
              <a:rPr lang="en-US" sz="2400" dirty="0"/>
              <a:t> Work with remote repositories.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8980" y="2272182"/>
            <a:ext cx="52107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https://github.com/yashkumar0042/python/blob/master/git/labs/lab4.md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947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72" y="108156"/>
            <a:ext cx="6856048" cy="4616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8980" y="943637"/>
            <a:ext cx="5849540" cy="1151068"/>
          </a:xfrm>
        </p:spPr>
        <p:txBody>
          <a:bodyPr/>
          <a:lstStyle/>
          <a:p>
            <a:pPr algn="l"/>
            <a:r>
              <a:rPr lang="en-US" sz="2400" b="1" dirty="0"/>
              <a:t>Lab 4: Remote Repositories</a:t>
            </a:r>
          </a:p>
          <a:p>
            <a:pPr algn="l"/>
            <a:r>
              <a:rPr lang="en-US" sz="2400" b="1" dirty="0"/>
              <a:t>Objective:</a:t>
            </a:r>
            <a:r>
              <a:rPr lang="en-US" sz="2400" dirty="0"/>
              <a:t> Work with remote repositories.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8980" y="2272182"/>
            <a:ext cx="52107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https://github.com/yashkumar0042/python/blob/master/git/labs/lab4.md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27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1"/>
          <p:cNvSpPr/>
          <p:nvPr/>
        </p:nvSpPr>
        <p:spPr>
          <a:xfrm>
            <a:off x="0" y="0"/>
            <a:ext cx="9143936" cy="5143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61"/>
          <p:cNvSpPr txBox="1">
            <a:spLocks noGrp="1"/>
          </p:cNvSpPr>
          <p:nvPr>
            <p:ph type="title"/>
          </p:nvPr>
        </p:nvSpPr>
        <p:spPr>
          <a:xfrm>
            <a:off x="565936" y="1851228"/>
            <a:ext cx="3210967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948" name="Google Shape;948;p6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949" name="Google Shape;949;p61"/>
          <p:cNvSpPr txBox="1">
            <a:spLocks noGrp="1"/>
          </p:cNvSpPr>
          <p:nvPr>
            <p:ph type="ftr" idx="11"/>
          </p:nvPr>
        </p:nvSpPr>
        <p:spPr>
          <a:xfrm>
            <a:off x="1515960" y="4821918"/>
            <a:ext cx="2926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77" y="202993"/>
            <a:ext cx="6856048" cy="46166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Git basics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977" y="796739"/>
            <a:ext cx="5431636" cy="3499596"/>
          </a:xfrm>
        </p:spPr>
        <p:txBody>
          <a:bodyPr/>
          <a:lstStyle/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Cloning a Repository and Performing Basic Operations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Fetching and Pulling Content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Pushing Code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 Branching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 Merging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 Stash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 Add Interactive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 Rebase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Working With Multiple Repositories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Pull Requests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 Log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 Hooks</a:t>
            </a:r>
          </a:p>
        </p:txBody>
      </p:sp>
    </p:spTree>
    <p:extLst>
      <p:ext uri="{BB962C8B-B14F-4D97-AF65-F5344CB8AC3E}">
        <p14:creationId xmlns:p14="http://schemas.microsoft.com/office/powerpoint/2010/main" val="22773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l"/>
            <a:r>
              <a:rPr lang="en-IN" sz="2400" b="1" i="0" dirty="0">
                <a:solidFill>
                  <a:schemeClr val="bg1"/>
                </a:solidFill>
                <a:effectLst/>
                <a:latin typeface="-apple-system"/>
              </a:rPr>
              <a:t>Understanding Git Basics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  <p:pic>
        <p:nvPicPr>
          <p:cNvPr id="1026" name="Picture 2" descr="A Practical Guide on how to work with Git Basic Commands and workflows |  GyanBlog">
            <a:extLst>
              <a:ext uri="{FF2B5EF4-FFF2-40B4-BE49-F238E27FC236}">
                <a16:creationId xmlns:a16="http://schemas.microsoft.com/office/drawing/2014/main" id="{FD6FC63B-FCCF-7640-3F12-E95FC2908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26597"/>
            <a:ext cx="57150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1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9" name="Google Shape;79;p2"/>
          <p:cNvSpPr txBox="1"/>
          <p:nvPr/>
        </p:nvSpPr>
        <p:spPr>
          <a:xfrm>
            <a:off x="6754114" y="4854194"/>
            <a:ext cx="1771014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85402" y="672610"/>
            <a:ext cx="8683152" cy="331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100" b="1" dirty="0">
                <a:solidFill>
                  <a:schemeClr val="tx1"/>
                </a:solidFill>
              </a:rPr>
              <a:t>Introduction</a:t>
            </a:r>
          </a:p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/>
                </a:solidFill>
              </a:rPr>
              <a:t>Version Control: It is a collaborative system that manages changes to source code over time. It enables tracking modifications, coordinating work among multiple contributors, and maintaining a historical record of project development.</a:t>
            </a:r>
          </a:p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/>
                </a:solidFill>
              </a:rPr>
              <a:t>Git: A distributed version control system that allows multiple developers to work on a project simultaneously. It tracks changes in a decentralized manner, providing flexibility and efficiency in collaboration.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endParaRPr lang="en-US" sz="1100" b="1" dirty="0">
              <a:solidFill>
                <a:schemeClr val="tx1"/>
              </a:solidFill>
            </a:endParaRP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100" b="1" dirty="0">
                <a:solidFill>
                  <a:schemeClr val="tx1"/>
                </a:solidFill>
              </a:rPr>
              <a:t>Core Concepts</a:t>
            </a:r>
          </a:p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/>
                </a:solidFill>
              </a:rPr>
              <a:t>Repository: A repository is a central storage location for project files and their complete version history. It serves as a collaborative space where developers can contribute and access the latest codebase.</a:t>
            </a:r>
          </a:p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/>
                </a:solidFill>
              </a:rPr>
              <a:t>Commit: A commit is a snapshot of the project at a specific point in time. It represents a set of changes made to the code, allowing developers to track and manage the development progress.</a:t>
            </a:r>
          </a:p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/>
                </a:solidFill>
              </a:rPr>
              <a:t>Branch: A branch is an independent line of development that diverges from the main codebase. It enables developers to work on features or bug fixes separately, promoting parallel development.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700007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Cloning a Repository and Performing Basic Operations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8408832" cy="32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Cloning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git clone &lt;repository URL&gt;: Cloning is the process of copying a repository from a remote source to a local machine. It establishes a connection between the local and remote repositories for collaborative development.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Basic Operations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git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: Initializes a new Git repository in the current directory, creating the necessary data structures for version control.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git add &lt;file&gt;: Adds changes to the staging area, preparing them for the next commit.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git commit -m "Commit message": Records changes in the repository with a descriptive commit message.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36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l"/>
            <a: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  <a:t>Fetching and Pulling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6789806" cy="32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Fetch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git fetch: Retrieves changes from a remote repository without merging them into the local branch. It updates the local repository with the latest changes.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Pull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git pull origin &lt;branch&gt;: Fetches changes from a remote branch and automatically integrates them into the local branch. It combines the fetch and merge operations.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Pushing Code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git push origin &lt;branch&gt;: Pushes local changes to a remote repository, making them accessible to other collaborators. It updates the remote repository with the latest changes.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417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Git Branching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222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Creating a Branch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git branch &lt;branch-name&gt;: Creates a new branch with the specified name, allowing developers to work on separate features or fixes.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git checkout &lt;branch-name&gt;: Switches to the newly created branch for further development.</a:t>
            </a:r>
          </a:p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Merging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git merge &lt;branch&gt;: Integrates changes from one branch into another. It combines the changes made in the specified branch into the current working branch.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544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Git Add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Git Add Interactive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git add -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: Interactively stages changes, providing a user interface to choose which changes to include in the next commit.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013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Git Stash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Git Stash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git stash: Temporarily saves changes that are not ready for commit. It allows developers to switch branches without committing incomplete work.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734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1027</Words>
  <Application>Microsoft Office PowerPoint</Application>
  <PresentationFormat>On-screen Show (16:9)</PresentationFormat>
  <Paragraphs>147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Wingdings</vt:lpstr>
      <vt:lpstr>Office Theme</vt:lpstr>
      <vt:lpstr>Understanding Git Basics</vt:lpstr>
      <vt:lpstr>Git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Lab4</vt:lpstr>
      <vt:lpstr>Lab4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Dhruv.varun</dc:creator>
  <cp:lastModifiedBy>Yaswant Singh</cp:lastModifiedBy>
  <cp:revision>26</cp:revision>
  <dcterms:created xsi:type="dcterms:W3CDTF">2022-04-13T17:21:28Z</dcterms:created>
  <dcterms:modified xsi:type="dcterms:W3CDTF">2024-01-22T12:44:52Z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2022-04-13T00:00:00Z</vt:filetime>
  </property>
</Properties>
</file>