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50C74-92A6-4109-8D02-D6ADE1FC49A5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C8FD6-4153-4794-B86C-7C288F3DD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619E68E-5B3B-4CB6-824A-6C949032F47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277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277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19951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7248AC7-E679-4EBC-9AE3-EFFBEA60C689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0608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0213CA02-FE10-4576-BF9C-A93C2A6225C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30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301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543317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387CC06-3E2E-4C4A-874A-C83D92383AF9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403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403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24890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3EE0CC3-11E8-441B-9DD5-81943F03BB77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09780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F8FC31-CEAD-4D77-A479-838CA9B09114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4909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CA08F25B-1E5A-4A11-B7CE-EAD9EE2A864A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379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47900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C2DCF3BF-5F64-4DA8-9ED7-599D009534DD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482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682861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985C87E-EDEE-4A25-8F44-55416234CCD1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369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D9724FE-FAC8-43F2-9F21-7F3032A2854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686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86002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F43AB42-21E5-48E8-A720-93FA3C0D606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789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5674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6B9443FF-7FD1-40B8-B371-D6014FB441EE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18411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9F1637EF-7EA3-4D76-B485-67321D8B6B20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99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3994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64009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1200" smtClean="0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A521764-F66F-44AF-AE6C-6C414BDB990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875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2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5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2" y="163286"/>
            <a:ext cx="10362259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871" y="1796143"/>
            <a:ext cx="5068240" cy="4299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890" y="1796143"/>
            <a:ext cx="5068241" cy="4299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slides for Engineering Economy,                        7th ed., Blank and Tarquin</a:t>
            </a:r>
            <a:endParaRPr lang="en-US" sz="1393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3E83061-7D82-4A0A-A2E5-4412862B8FD6}" type="slidenum">
              <a:rPr lang="en-US" altLang="en-US"/>
              <a:pPr/>
              <a:t>‹#›</a:t>
            </a:fld>
            <a:endParaRPr lang="en-US" altLang="en-US" sz="1393"/>
          </a:p>
        </p:txBody>
      </p:sp>
    </p:spTree>
    <p:extLst>
      <p:ext uri="{BB962C8B-B14F-4D97-AF65-F5344CB8AC3E}">
        <p14:creationId xmlns:p14="http://schemas.microsoft.com/office/powerpoint/2010/main" val="370368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1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7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6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1BEFB-7744-4487-92ED-C3E735AE4A7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0C0B6-A3FE-4F20-8CA8-389B496A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2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97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Interest Rates, Cash Flow and Equivalence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429" y="163286"/>
            <a:ext cx="7494134" cy="65314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Cash Flow Diagram Example</a:t>
            </a:r>
            <a:endParaRPr lang="en-US" dirty="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9F0B9360-27EF-438B-BECD-8FDA25E1A7B0}" type="slidenum">
              <a:rPr lang="en-US" altLang="en-US" sz="1714"/>
              <a:pPr/>
              <a:t>10</a:t>
            </a:fld>
            <a:endParaRPr lang="en-US" altLang="en-US" sz="1393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3" t="12245" r="23878" b="33107"/>
          <a:stretch>
            <a:fillRect/>
          </a:stretch>
        </p:blipFill>
        <p:spPr bwMode="auto">
          <a:xfrm>
            <a:off x="3238500" y="1877786"/>
            <a:ext cx="5715000" cy="43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2503714" y="898071"/>
            <a:ext cx="7429500" cy="8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2357"/>
              <a:t>Plot observed cash flows over last 8 years and estimated sale next year for $150. Show present worth (P) arrow at present time, t = 0 </a:t>
            </a:r>
          </a:p>
        </p:txBody>
      </p:sp>
    </p:spTree>
    <p:extLst>
      <p:ext uri="{BB962C8B-B14F-4D97-AF65-F5344CB8AC3E}">
        <p14:creationId xmlns:p14="http://schemas.microsoft.com/office/powerpoint/2010/main" val="25404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429" y="163286"/>
            <a:ext cx="7494134" cy="89807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Economic Equivalence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340429" y="1143000"/>
            <a:ext cx="7494134" cy="481692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3333CC"/>
                </a:solidFill>
              </a:rPr>
              <a:t>Definition: </a:t>
            </a:r>
            <a:r>
              <a:rPr lang="en-US" altLang="en-US" smtClean="0"/>
              <a:t>Combination of </a:t>
            </a:r>
            <a:r>
              <a:rPr lang="en-US" altLang="en-US" smtClean="0">
                <a:solidFill>
                  <a:srgbClr val="FF0000"/>
                </a:solidFill>
              </a:rPr>
              <a:t>interest rate </a:t>
            </a:r>
            <a:r>
              <a:rPr lang="en-US" altLang="en-US" smtClean="0"/>
              <a:t>(rate of return) and </a:t>
            </a:r>
            <a:r>
              <a:rPr lang="en-US" altLang="en-US" smtClean="0">
                <a:solidFill>
                  <a:srgbClr val="FF0000"/>
                </a:solidFill>
              </a:rPr>
              <a:t>time value of money </a:t>
            </a:r>
            <a:r>
              <a:rPr lang="en-US" altLang="en-US" smtClean="0"/>
              <a:t>to determine different amounts of money at different points in time that are economically equivalent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3333CC"/>
                </a:solidFill>
              </a:rPr>
              <a:t>How it works: </a:t>
            </a:r>
            <a:r>
              <a:rPr lang="en-US" altLang="en-US" smtClean="0"/>
              <a:t>Use rate</a:t>
            </a:r>
            <a:r>
              <a:rPr lang="en-US" altLang="en-US" i="1" smtClean="0"/>
              <a:t> i </a:t>
            </a:r>
            <a:r>
              <a:rPr lang="en-US" altLang="en-US" smtClean="0"/>
              <a:t>and time </a:t>
            </a:r>
            <a:r>
              <a:rPr lang="en-US" altLang="en-US" i="1" smtClean="0"/>
              <a:t>t</a:t>
            </a:r>
            <a:r>
              <a:rPr lang="en-US" altLang="en-US" smtClean="0"/>
              <a:t> in upcoming relations to move money (values of P, F and A) between time points </a:t>
            </a:r>
            <a:r>
              <a:rPr lang="en-US" altLang="en-US" i="1" smtClean="0"/>
              <a:t>t</a:t>
            </a:r>
            <a:r>
              <a:rPr lang="en-US" altLang="en-US" smtClean="0"/>
              <a:t> = 0, 1, …, n to make them equivalent (not equal) at the rate </a:t>
            </a:r>
            <a:r>
              <a:rPr lang="en-US" altLang="en-US" i="1" smtClean="0"/>
              <a:t>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B6F759BA-853B-4361-8ABF-89D97D9F341B}" type="slidenum">
              <a:rPr lang="en-US" altLang="en-US" sz="1714"/>
              <a:pPr/>
              <a:t>11</a:t>
            </a:fld>
            <a:endParaRPr lang="en-US" altLang="en-US" sz="1393"/>
          </a:p>
        </p:txBody>
      </p:sp>
    </p:spTree>
    <p:extLst>
      <p:ext uri="{BB962C8B-B14F-4D97-AF65-F5344CB8AC3E}">
        <p14:creationId xmlns:p14="http://schemas.microsoft.com/office/powerpoint/2010/main" val="256181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7C7FCCF6-96A0-4946-AD39-DEA34AD54921}" type="slidenum">
              <a:rPr lang="en-US" altLang="en-US" sz="1714"/>
              <a:pPr/>
              <a:t>12</a:t>
            </a:fld>
            <a:endParaRPr lang="en-US" altLang="en-US" sz="1393"/>
          </a:p>
        </p:txBody>
      </p:sp>
      <p:sp>
        <p:nvSpPr>
          <p:cNvPr id="5038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340429" y="163286"/>
            <a:ext cx="7494134" cy="7347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of Equivalence</a:t>
            </a:r>
            <a:endParaRPr lang="en-US" dirty="0"/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22072" y="898072"/>
            <a:ext cx="7494134" cy="979714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Different sums of money at different times may be equal in economic value at a given rate</a:t>
            </a:r>
          </a:p>
        </p:txBody>
      </p:sp>
      <p:grpSp>
        <p:nvGrpSpPr>
          <p:cNvPr id="17414" name="Group 1032"/>
          <p:cNvGrpSpPr>
            <a:grpSpLocks/>
          </p:cNvGrpSpPr>
          <p:nvPr/>
        </p:nvGrpSpPr>
        <p:grpSpPr bwMode="auto">
          <a:xfrm>
            <a:off x="3483429" y="2204357"/>
            <a:ext cx="5470071" cy="1877786"/>
            <a:chOff x="816" y="1104"/>
            <a:chExt cx="3216" cy="1104"/>
          </a:xfrm>
        </p:grpSpPr>
        <p:sp>
          <p:nvSpPr>
            <p:cNvPr id="17421" name="Line 1028"/>
            <p:cNvSpPr>
              <a:spLocks noChangeShapeType="1"/>
            </p:cNvSpPr>
            <p:nvPr/>
          </p:nvSpPr>
          <p:spPr bwMode="auto">
            <a:xfrm>
              <a:off x="912" y="1680"/>
              <a:ext cx="312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7422" name="Line 1029"/>
            <p:cNvSpPr>
              <a:spLocks noChangeShapeType="1"/>
            </p:cNvSpPr>
            <p:nvPr/>
          </p:nvSpPr>
          <p:spPr bwMode="auto">
            <a:xfrm>
              <a:off x="912" y="168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7423" name="Line 1030"/>
            <p:cNvSpPr>
              <a:spLocks noChangeShapeType="1"/>
            </p:cNvSpPr>
            <p:nvPr/>
          </p:nvSpPr>
          <p:spPr bwMode="auto">
            <a:xfrm flipV="1">
              <a:off x="3552" y="1104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7424" name="Text Box 1031"/>
            <p:cNvSpPr txBox="1">
              <a:spLocks noChangeArrowheads="1"/>
            </p:cNvSpPr>
            <p:nvPr/>
          </p:nvSpPr>
          <p:spPr bwMode="auto">
            <a:xfrm>
              <a:off x="816" y="1728"/>
              <a:ext cx="297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714" b="1"/>
                <a:t>   0                                                                                      1</a:t>
              </a:r>
            </a:p>
          </p:txBody>
        </p:sp>
      </p:grpSp>
      <p:sp>
        <p:nvSpPr>
          <p:cNvPr id="17415" name="Text Box 1033"/>
          <p:cNvSpPr txBox="1">
            <a:spLocks noChangeArrowheads="1"/>
          </p:cNvSpPr>
          <p:nvPr/>
        </p:nvSpPr>
        <p:spPr bwMode="auto">
          <a:xfrm>
            <a:off x="2993571" y="4000500"/>
            <a:ext cx="1714500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71"/>
              <a:t>$100 now</a:t>
            </a:r>
          </a:p>
        </p:txBody>
      </p:sp>
      <p:sp>
        <p:nvSpPr>
          <p:cNvPr id="17416" name="Text Box 1034"/>
          <p:cNvSpPr txBox="1">
            <a:spLocks noChangeArrowheads="1"/>
          </p:cNvSpPr>
          <p:nvPr/>
        </p:nvSpPr>
        <p:spPr bwMode="auto">
          <a:xfrm>
            <a:off x="7810500" y="1796143"/>
            <a:ext cx="816429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71"/>
              <a:t>$110</a:t>
            </a:r>
            <a:endParaRPr lang="en-US" altLang="en-US" sz="1929" b="1"/>
          </a:p>
        </p:txBody>
      </p:sp>
      <p:sp>
        <p:nvSpPr>
          <p:cNvPr id="17417" name="Text Box 1035"/>
          <p:cNvSpPr txBox="1">
            <a:spLocks noChangeArrowheads="1"/>
          </p:cNvSpPr>
          <p:nvPr/>
        </p:nvSpPr>
        <p:spPr bwMode="auto">
          <a:xfrm>
            <a:off x="4789714" y="3429000"/>
            <a:ext cx="3265714" cy="4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143"/>
              <a:t>Rate of return = 10% per year</a:t>
            </a:r>
          </a:p>
        </p:txBody>
      </p:sp>
      <p:sp>
        <p:nvSpPr>
          <p:cNvPr id="17418" name="Text Box 1037"/>
          <p:cNvSpPr txBox="1">
            <a:spLocks noChangeArrowheads="1"/>
          </p:cNvSpPr>
          <p:nvPr/>
        </p:nvSpPr>
        <p:spPr bwMode="auto">
          <a:xfrm>
            <a:off x="2013857" y="4653643"/>
            <a:ext cx="8082643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571"/>
          </a:p>
        </p:txBody>
      </p:sp>
      <p:sp>
        <p:nvSpPr>
          <p:cNvPr id="17419" name="Text Box 1038"/>
          <p:cNvSpPr txBox="1">
            <a:spLocks noChangeArrowheads="1"/>
          </p:cNvSpPr>
          <p:nvPr/>
        </p:nvSpPr>
        <p:spPr bwMode="auto">
          <a:xfrm>
            <a:off x="2013857" y="4816929"/>
            <a:ext cx="8327571" cy="88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71" b="1">
                <a:solidFill>
                  <a:srgbClr val="3333CC"/>
                </a:solidFill>
              </a:rPr>
              <a:t>$100 now is economically equivalent to $110 one year from now, if the $100 is invested at a rate of 10% per year.</a:t>
            </a:r>
          </a:p>
        </p:txBody>
      </p:sp>
      <p:sp>
        <p:nvSpPr>
          <p:cNvPr id="17420" name="TextBox 16"/>
          <p:cNvSpPr txBox="1">
            <a:spLocks noChangeArrowheads="1"/>
          </p:cNvSpPr>
          <p:nvPr/>
        </p:nvSpPr>
        <p:spPr bwMode="auto">
          <a:xfrm>
            <a:off x="8300357" y="2857500"/>
            <a:ext cx="653143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286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6547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476D089E-E722-4DD6-BC2B-7A9F99198FDF}" type="slidenum">
              <a:rPr lang="en-US" altLang="en-US" sz="1714"/>
              <a:pPr/>
              <a:t>13</a:t>
            </a:fld>
            <a:endParaRPr lang="en-US" altLang="en-US" sz="1393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0429" y="163286"/>
            <a:ext cx="7494134" cy="979714"/>
          </a:xfrm>
        </p:spPr>
        <p:txBody>
          <a:bodyPr/>
          <a:lstStyle/>
          <a:p>
            <a:pPr>
              <a:defRPr/>
            </a:pPr>
            <a:r>
              <a:rPr lang="en-US" sz="3428" dirty="0"/>
              <a:t>Simple and Compound Interest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3857" y="1306286"/>
            <a:ext cx="8001000" cy="4572000"/>
          </a:xfrm>
        </p:spPr>
        <p:txBody>
          <a:bodyPr/>
          <a:lstStyle/>
          <a:p>
            <a:r>
              <a:rPr lang="en-US" altLang="en-US" smtClean="0"/>
              <a:t> Simple Interest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mtClean="0"/>
              <a:t>Interest is calculated using principal only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Interest = (principal)(number of periods)(interest rate)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		      </a:t>
            </a:r>
            <a:r>
              <a:rPr lang="en-US" altLang="en-US" i="1" smtClean="0">
                <a:solidFill>
                  <a:srgbClr val="C00000"/>
                </a:solidFill>
              </a:rPr>
              <a:t>I </a:t>
            </a:r>
            <a:r>
              <a:rPr lang="en-US" altLang="en-US" smtClean="0">
                <a:solidFill>
                  <a:srgbClr val="C00000"/>
                </a:solidFill>
              </a:rPr>
              <a:t>=</a:t>
            </a:r>
            <a:r>
              <a:rPr lang="en-US" altLang="en-US" i="1" smtClean="0">
                <a:solidFill>
                  <a:srgbClr val="C00000"/>
                </a:solidFill>
              </a:rPr>
              <a:t> Pni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071">
              <a:solidFill>
                <a:srgbClr val="3333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3333CC"/>
                </a:solidFill>
              </a:rPr>
              <a:t>Example: </a:t>
            </a:r>
            <a:r>
              <a:rPr lang="en-US" altLang="en-US" smtClean="0"/>
              <a:t>$100,000 lent for 3 years at simple </a:t>
            </a:r>
            <a:r>
              <a:rPr lang="en-US" altLang="en-US" i="1" smtClean="0"/>
              <a:t>i </a:t>
            </a:r>
            <a:r>
              <a:rPr lang="en-US" altLang="en-US" smtClean="0"/>
              <a:t>= 10% per year. What is repayment after 3 years?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286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43"/>
              <a:t>			</a:t>
            </a:r>
            <a:r>
              <a:rPr lang="en-US" altLang="en-US" sz="2143">
                <a:solidFill>
                  <a:srgbClr val="C00000"/>
                </a:solidFill>
              </a:rPr>
              <a:t>Interest = 100,000(3)(0.10) = $30,000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071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43">
                <a:solidFill>
                  <a:srgbClr val="C00000"/>
                </a:solidFill>
              </a:rPr>
              <a:t>		            Total due = 100,000 + 30,000 = $130,000</a:t>
            </a:r>
          </a:p>
        </p:txBody>
      </p:sp>
    </p:spTree>
    <p:extLst>
      <p:ext uri="{BB962C8B-B14F-4D97-AF65-F5344CB8AC3E}">
        <p14:creationId xmlns:p14="http://schemas.microsoft.com/office/powerpoint/2010/main" val="28432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429" y="163286"/>
            <a:ext cx="7494134" cy="65314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Simple and Compound Interest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013858" y="979714"/>
            <a:ext cx="7829210" cy="5116286"/>
          </a:xfrm>
        </p:spPr>
        <p:txBody>
          <a:bodyPr/>
          <a:lstStyle/>
          <a:p>
            <a:r>
              <a:rPr lang="en-US" altLang="en-US" smtClean="0"/>
              <a:t> Compound Interest</a:t>
            </a:r>
            <a:endParaRPr lang="en-US" altLang="en-US" smtClean="0">
              <a:solidFill>
                <a:srgbClr val="3333CC"/>
              </a:solidFill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mtClean="0"/>
              <a:t>Interest is based on principal plus all accrued interest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mtClean="0"/>
              <a:t>That is, interest compounds over time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071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00000"/>
                </a:solidFill>
              </a:rPr>
              <a:t>Interest = (principal + all accrued interest) (interest rate)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929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   Interest for time period</a:t>
            </a:r>
            <a:r>
              <a:rPr lang="en-US" altLang="en-US" i="1" smtClean="0"/>
              <a:t> t </a:t>
            </a:r>
            <a:r>
              <a:rPr lang="en-US" altLang="en-US" smtClean="0"/>
              <a:t>is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825A71B3-9851-4480-A2DC-9122C2E20F58}" type="slidenum">
              <a:rPr lang="en-US" altLang="en-US" sz="1714"/>
              <a:pPr/>
              <a:t>14</a:t>
            </a:fld>
            <a:endParaRPr lang="en-US" altLang="en-US" sz="1393"/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1" t="58957" r="36378" b="32652"/>
          <a:stretch>
            <a:fillRect/>
          </a:stretch>
        </p:blipFill>
        <p:spPr bwMode="auto">
          <a:xfrm>
            <a:off x="4218214" y="4408714"/>
            <a:ext cx="3510643" cy="122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47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429" y="163286"/>
            <a:ext cx="7494134" cy="7347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Compound Interest Example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340429" y="979714"/>
            <a:ext cx="7494134" cy="530678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3333CC"/>
                </a:solidFill>
              </a:rPr>
              <a:t>Example: </a:t>
            </a:r>
            <a:r>
              <a:rPr lang="en-US" altLang="en-US" smtClean="0"/>
              <a:t>$100,000 lent for 3 years at </a:t>
            </a:r>
            <a:r>
              <a:rPr lang="en-US" altLang="en-US" i="1" smtClean="0"/>
              <a:t>i </a:t>
            </a:r>
            <a:r>
              <a:rPr lang="en-US" altLang="en-US" smtClean="0"/>
              <a:t>= 10% per year compounded. What is repayment after 3 years?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43"/>
              <a:t>	</a:t>
            </a:r>
            <a:r>
              <a:rPr lang="en-US" altLang="en-US" sz="2571">
                <a:solidFill>
                  <a:srgbClr val="C00000"/>
                </a:solidFill>
              </a:rPr>
              <a:t>Interest, year 1:	 I</a:t>
            </a:r>
            <a:r>
              <a:rPr lang="en-US" altLang="en-US" sz="2571" baseline="-25000">
                <a:solidFill>
                  <a:srgbClr val="C00000"/>
                </a:solidFill>
              </a:rPr>
              <a:t>1</a:t>
            </a:r>
            <a:r>
              <a:rPr lang="en-US" altLang="en-US" sz="2571">
                <a:solidFill>
                  <a:srgbClr val="C00000"/>
                </a:solidFill>
              </a:rPr>
              <a:t> = 100,000(0.10) = $10,000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571"/>
              <a:t>  Total due, year 1: 	 T</a:t>
            </a:r>
            <a:r>
              <a:rPr lang="en-US" altLang="en-US" sz="2571" baseline="-25000"/>
              <a:t>1</a:t>
            </a:r>
            <a:r>
              <a:rPr lang="en-US" altLang="en-US" sz="2571"/>
              <a:t> = 100,000 + 10,000 = $110,000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57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571">
                <a:solidFill>
                  <a:srgbClr val="C00000"/>
                </a:solidFill>
              </a:rPr>
              <a:t>    Interest, year 2:	 I</a:t>
            </a:r>
            <a:r>
              <a:rPr lang="en-US" altLang="en-US" sz="2571" baseline="-25000">
                <a:solidFill>
                  <a:srgbClr val="C00000"/>
                </a:solidFill>
              </a:rPr>
              <a:t>2</a:t>
            </a:r>
            <a:r>
              <a:rPr lang="en-US" altLang="en-US" sz="2571">
                <a:solidFill>
                  <a:srgbClr val="C00000"/>
                </a:solidFill>
              </a:rPr>
              <a:t> = 110,000(0.10) = $11,000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571"/>
              <a:t>  Total due, year 2: 	 T</a:t>
            </a:r>
            <a:r>
              <a:rPr lang="en-US" altLang="en-US" sz="2571" baseline="-25000"/>
              <a:t>2</a:t>
            </a:r>
            <a:r>
              <a:rPr lang="en-US" altLang="en-US" sz="2571"/>
              <a:t> = 110,000 + 11,000 = $121,000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57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571">
                <a:solidFill>
                  <a:srgbClr val="C00000"/>
                </a:solidFill>
              </a:rPr>
              <a:t>    Interest, year 3:	 I</a:t>
            </a:r>
            <a:r>
              <a:rPr lang="en-US" altLang="en-US" sz="2571" baseline="-25000">
                <a:solidFill>
                  <a:srgbClr val="C00000"/>
                </a:solidFill>
              </a:rPr>
              <a:t>3</a:t>
            </a:r>
            <a:r>
              <a:rPr lang="en-US" altLang="en-US" sz="2571">
                <a:solidFill>
                  <a:srgbClr val="C00000"/>
                </a:solidFill>
              </a:rPr>
              <a:t> = 121,000(0.10) = $12,100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571"/>
              <a:t>  Total due, year 3: 	 T</a:t>
            </a:r>
            <a:r>
              <a:rPr lang="en-US" altLang="en-US" sz="2571" baseline="-25000"/>
              <a:t>3</a:t>
            </a:r>
            <a:r>
              <a:rPr lang="en-US" altLang="en-US" sz="2571"/>
              <a:t> = 121,000 + 12,100 = $133,100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1179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143"/>
              <a:t>Compounded: $133,100	 Simple: $130,000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571"/>
          </a:p>
          <a:p>
            <a:pPr>
              <a:buFont typeface="Wingdings" panose="05000000000000000000" pitchFamily="2" charset="2"/>
              <a:buNone/>
            </a:pPr>
            <a:endParaRPr lang="en-US" altLang="en-US" sz="2571"/>
          </a:p>
          <a:p>
            <a:pPr>
              <a:buFont typeface="Wingdings" panose="05000000000000000000" pitchFamily="2" charset="2"/>
              <a:buNone/>
            </a:pPr>
            <a:endParaRPr lang="en-US" altLang="en-US" sz="2571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5834EAFA-125D-4432-89A3-98E1EFDB9713}" type="slidenum">
              <a:rPr lang="en-US" altLang="en-US" sz="1714"/>
              <a:pPr/>
              <a:t>15</a:t>
            </a:fld>
            <a:endParaRPr lang="en-US" altLang="en-US" sz="1393"/>
          </a:p>
        </p:txBody>
      </p:sp>
      <p:cxnSp>
        <p:nvCxnSpPr>
          <p:cNvPr id="20486" name="Straight Connector 6"/>
          <p:cNvCxnSpPr>
            <a:cxnSpLocks noChangeShapeType="1"/>
          </p:cNvCxnSpPr>
          <p:nvPr/>
        </p:nvCxnSpPr>
        <p:spPr bwMode="auto">
          <a:xfrm>
            <a:off x="2585357" y="3154400"/>
            <a:ext cx="6858000" cy="0"/>
          </a:xfrm>
          <a:prstGeom prst="lin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Straight Connector 7"/>
          <p:cNvCxnSpPr>
            <a:cxnSpLocks noChangeShapeType="1"/>
          </p:cNvCxnSpPr>
          <p:nvPr/>
        </p:nvCxnSpPr>
        <p:spPr bwMode="auto">
          <a:xfrm>
            <a:off x="2585357" y="4190006"/>
            <a:ext cx="6858000" cy="0"/>
          </a:xfrm>
          <a:prstGeom prst="line">
            <a:avLst/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919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CF777F79-22EF-4773-9544-36AA0F63DD99}" type="slidenum">
              <a:rPr lang="en-US" altLang="en-US" sz="1714"/>
              <a:pPr/>
              <a:t>2</a:t>
            </a:fld>
            <a:endParaRPr lang="en-US" altLang="en-US" sz="1393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Time Value of </a:t>
            </a:r>
            <a:r>
              <a:rPr lang="en-US" dirty="0" smtClean="0"/>
              <a:t>Money (TVM)</a:t>
            </a:r>
            <a:endParaRPr lang="en-US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0429" y="1469571"/>
            <a:ext cx="7494134" cy="302078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Description: TVM explains the change in the amount of money over time for funds owed by or owned by a corporation (or individual)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143"/>
          </a:p>
          <a:p>
            <a:pPr lvl="1"/>
            <a:r>
              <a:rPr lang="en-US" altLang="en-US" sz="2143">
                <a:solidFill>
                  <a:srgbClr val="00B050"/>
                </a:solidFill>
              </a:rPr>
              <a:t> Corporate investments are expected to earn a return</a:t>
            </a:r>
          </a:p>
          <a:p>
            <a:pPr lvl="1"/>
            <a:r>
              <a:rPr lang="en-US" altLang="en-US" sz="2143">
                <a:solidFill>
                  <a:srgbClr val="00B050"/>
                </a:solidFill>
              </a:rPr>
              <a:t> Investment involves money</a:t>
            </a:r>
          </a:p>
          <a:p>
            <a:pPr lvl="1"/>
            <a:r>
              <a:rPr lang="en-US" altLang="en-US" sz="2143">
                <a:solidFill>
                  <a:srgbClr val="00B050"/>
                </a:solidFill>
              </a:rPr>
              <a:t> Money has a ‘time value’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4980215"/>
            <a:ext cx="6858000" cy="68608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929" b="1" dirty="0">
                <a:latin typeface="Albertus Extra Bold (W1)" pitchFamily="34" charset="0"/>
              </a:rPr>
              <a:t>The  time value of money is the most important concept in engineering economy</a:t>
            </a:r>
          </a:p>
        </p:txBody>
      </p:sp>
    </p:spTree>
    <p:extLst>
      <p:ext uri="{BB962C8B-B14F-4D97-AF65-F5344CB8AC3E}">
        <p14:creationId xmlns:p14="http://schemas.microsoft.com/office/powerpoint/2010/main" val="737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2EA0590C-6A84-41F7-A977-B13C6199621B}" type="slidenum">
              <a:rPr lang="en-US" altLang="en-US" sz="1714"/>
              <a:pPr/>
              <a:t>3</a:t>
            </a:fld>
            <a:endParaRPr lang="en-US" altLang="en-US" sz="1393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0429" y="163286"/>
            <a:ext cx="7494134" cy="816429"/>
          </a:xfrm>
        </p:spPr>
        <p:txBody>
          <a:bodyPr/>
          <a:lstStyle/>
          <a:p>
            <a:pPr>
              <a:defRPr/>
            </a:pPr>
            <a:r>
              <a:rPr lang="en-US" sz="3428" dirty="0"/>
              <a:t>Interest  and Interest Rate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58786" y="1061357"/>
            <a:ext cx="7829210" cy="5061857"/>
          </a:xfrm>
        </p:spPr>
        <p:txBody>
          <a:bodyPr/>
          <a:lstStyle/>
          <a:p>
            <a:r>
              <a:rPr lang="en-US" altLang="en-US" sz="2679">
                <a:solidFill>
                  <a:srgbClr val="FF0000"/>
                </a:solidFill>
              </a:rPr>
              <a:t> Interest </a:t>
            </a:r>
            <a:r>
              <a:rPr lang="en-US" altLang="en-US" sz="2679"/>
              <a:t>– the manifestation of the time value of money</a:t>
            </a:r>
          </a:p>
          <a:p>
            <a:pPr lvl="1">
              <a:buClr>
                <a:srgbClr val="009900"/>
              </a:buClr>
              <a:buFont typeface="Arial" panose="020B0604020202020204" pitchFamily="34" charset="0"/>
              <a:buChar char="•"/>
            </a:pPr>
            <a:r>
              <a:rPr lang="en-US" altLang="en-US" smtClean="0"/>
              <a:t> Fee that one pays to use someone else’s money</a:t>
            </a:r>
          </a:p>
          <a:p>
            <a:pPr lvl="1">
              <a:buClr>
                <a:srgbClr val="009900"/>
              </a:buClr>
              <a:buFont typeface="Arial" panose="020B0604020202020204" pitchFamily="34" charset="0"/>
              <a:buChar char="•"/>
            </a:pPr>
            <a:r>
              <a:rPr lang="en-US" altLang="en-US" smtClean="0"/>
              <a:t> Difference between an ending amount of money and a beginning amount of money</a:t>
            </a:r>
          </a:p>
          <a:p>
            <a:pPr lvl="1" algn="ctr">
              <a:buClr>
                <a:srgbClr val="009900"/>
              </a:buClr>
              <a:buFont typeface="Wingdings" panose="05000000000000000000" pitchFamily="2" charset="2"/>
              <a:buNone/>
            </a:pPr>
            <a:endParaRPr lang="en-US" altLang="en-US" sz="1714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2571"/>
              <a:t> </a:t>
            </a:r>
            <a:r>
              <a:rPr lang="en-US" altLang="en-US" sz="2571">
                <a:solidFill>
                  <a:srgbClr val="3333CC"/>
                </a:solidFill>
              </a:rPr>
              <a:t>Interest = amount owed now – principal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en-US" sz="1286">
              <a:solidFill>
                <a:srgbClr val="3333CC"/>
              </a:solidFill>
            </a:endParaRPr>
          </a:p>
          <a:p>
            <a:r>
              <a:rPr lang="en-US" altLang="en-US" sz="2571"/>
              <a:t> </a:t>
            </a:r>
            <a:r>
              <a:rPr lang="en-US" altLang="en-US" sz="2571">
                <a:solidFill>
                  <a:srgbClr val="FF0000"/>
                </a:solidFill>
              </a:rPr>
              <a:t>Interest rate </a:t>
            </a:r>
            <a:r>
              <a:rPr lang="en-US" altLang="en-US" sz="2571"/>
              <a:t>– Interest paid over a time period expressed as a percentage of principal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964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en-US" sz="1286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sz="3000"/>
              <a:t> 		</a:t>
            </a:r>
          </a:p>
        </p:txBody>
      </p:sp>
      <p:pic>
        <p:nvPicPr>
          <p:cNvPr id="819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2" t="39401" r="25801" b="54655"/>
          <a:stretch>
            <a:fillRect/>
          </a:stretch>
        </p:blipFill>
        <p:spPr bwMode="auto">
          <a:xfrm>
            <a:off x="3728357" y="5061857"/>
            <a:ext cx="4653643" cy="7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66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1084BBC1-F4E4-4D0A-B409-DAA9E5DBBDF4}" type="slidenum">
              <a:rPr lang="en-US" altLang="en-US" sz="1714"/>
              <a:pPr/>
              <a:t>4</a:t>
            </a:fld>
            <a:endParaRPr lang="en-US" altLang="en-US" sz="1393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Rate of Return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13857" y="1796143"/>
            <a:ext cx="8082643" cy="4299857"/>
          </a:xfrm>
          <a:solidFill>
            <a:schemeClr val="accent3">
              <a:lumMod val="9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2679" dirty="0"/>
              <a:t> Interest earned over a period of time is expressed as a percentage of the original amount (principal)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2679" dirty="0"/>
          </a:p>
        </p:txBody>
      </p:sp>
      <p:pic>
        <p:nvPicPr>
          <p:cNvPr id="922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5500" y="2939143"/>
            <a:ext cx="8001000" cy="911679"/>
          </a:xfrm>
        </p:spPr>
      </p:pic>
      <p:sp>
        <p:nvSpPr>
          <p:cNvPr id="502790" name="Text Box 6"/>
          <p:cNvSpPr txBox="1">
            <a:spLocks noChangeArrowheads="1"/>
          </p:cNvSpPr>
          <p:nvPr/>
        </p:nvSpPr>
        <p:spPr bwMode="auto">
          <a:xfrm>
            <a:off x="2177143" y="4245429"/>
            <a:ext cx="8001000" cy="83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v"/>
              <a:defRPr/>
            </a:pPr>
            <a:r>
              <a:rPr lang="en-US" sz="1929" dirty="0"/>
              <a:t> Borrower’s perspective – interest rate paid</a:t>
            </a:r>
          </a:p>
          <a:p>
            <a:pPr eaLnBrk="0" hangingPunct="0">
              <a:spcBef>
                <a:spcPct val="5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v"/>
              <a:defRPr/>
            </a:pPr>
            <a:r>
              <a:rPr lang="en-US" sz="1929" dirty="0"/>
              <a:t> Lender’s  or investor’s perspective – rate of return earned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258786" y="4000500"/>
            <a:ext cx="751114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0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387929"/>
            <a:ext cx="7266214" cy="1143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dirty="0" smtClean="0"/>
              <a:t> Interest paid		 Interest earned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FAF41AF5-2B7F-4E8A-91E4-D562ED5842F9}" type="slidenum">
              <a:rPr lang="en-US" altLang="en-US" sz="1714"/>
              <a:pPr/>
              <a:t>5</a:t>
            </a:fld>
            <a:endParaRPr lang="en-US" altLang="en-US" sz="1393"/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67" t="57164" r="18315" b="22577"/>
          <a:stretch>
            <a:fillRect/>
          </a:stretch>
        </p:blipFill>
        <p:spPr bwMode="auto">
          <a:xfrm>
            <a:off x="2095500" y="2612571"/>
            <a:ext cx="7674429" cy="253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6" name="Straight Connector 8"/>
          <p:cNvCxnSpPr>
            <a:cxnSpLocks noChangeShapeType="1"/>
          </p:cNvCxnSpPr>
          <p:nvPr/>
        </p:nvCxnSpPr>
        <p:spPr bwMode="auto">
          <a:xfrm rot="5400000">
            <a:off x="4136571" y="3429000"/>
            <a:ext cx="342900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TextBox 10"/>
          <p:cNvSpPr txBox="1">
            <a:spLocks noChangeArrowheads="1"/>
          </p:cNvSpPr>
          <p:nvPr/>
        </p:nvSpPr>
        <p:spPr bwMode="auto">
          <a:xfrm>
            <a:off x="2340429" y="5388429"/>
            <a:ext cx="32657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3000">
                <a:solidFill>
                  <a:srgbClr val="3333CC"/>
                </a:solidFill>
                <a:latin typeface="Antique Olive (W1)"/>
              </a:rPr>
              <a:t>Interest rate</a:t>
            </a:r>
          </a:p>
        </p:txBody>
      </p:sp>
      <p:sp>
        <p:nvSpPr>
          <p:cNvPr id="10248" name="TextBox 11"/>
          <p:cNvSpPr txBox="1">
            <a:spLocks noChangeArrowheads="1"/>
          </p:cNvSpPr>
          <p:nvPr/>
        </p:nvSpPr>
        <p:spPr bwMode="auto">
          <a:xfrm>
            <a:off x="6259286" y="5388429"/>
            <a:ext cx="32657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3000">
                <a:solidFill>
                  <a:srgbClr val="3333CC"/>
                </a:solidFill>
                <a:latin typeface="Antique Olive (W1)"/>
              </a:rPr>
              <a:t>Rate of return</a:t>
            </a:r>
          </a:p>
        </p:txBody>
      </p:sp>
    </p:spTree>
    <p:extLst>
      <p:ext uri="{BB962C8B-B14F-4D97-AF65-F5344CB8AC3E}">
        <p14:creationId xmlns:p14="http://schemas.microsoft.com/office/powerpoint/2010/main" val="3325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17C6A745-C028-44A5-A3DC-E08BDCFEA345}" type="slidenum">
              <a:rPr lang="en-US" altLang="en-US" sz="1714"/>
              <a:pPr/>
              <a:t>6</a:t>
            </a:fld>
            <a:endParaRPr lang="en-US" altLang="en-US" sz="1393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30286" y="244928"/>
            <a:ext cx="6531429" cy="81642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Commonly used Symbols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3714" y="1306286"/>
            <a:ext cx="7266214" cy="4735286"/>
          </a:xfrm>
          <a:ln w="38100"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679" dirty="0"/>
              <a:t>  </a:t>
            </a:r>
            <a:r>
              <a:rPr lang="en-US" sz="2679" dirty="0">
                <a:solidFill>
                  <a:srgbClr val="FF0000"/>
                </a:solidFill>
              </a:rPr>
              <a:t>t</a:t>
            </a:r>
            <a:r>
              <a:rPr lang="en-US" sz="2679" dirty="0"/>
              <a:t> = time, usually in periods such as years or months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679" dirty="0"/>
              <a:t> </a:t>
            </a:r>
            <a:r>
              <a:rPr lang="en-US" sz="2679" dirty="0">
                <a:solidFill>
                  <a:srgbClr val="FF0000"/>
                </a:solidFill>
              </a:rPr>
              <a:t>P</a:t>
            </a:r>
            <a:r>
              <a:rPr lang="en-US" sz="2679" dirty="0"/>
              <a:t> = value or amount of money at a time</a:t>
            </a:r>
            <a:r>
              <a:rPr lang="en-US" sz="2679" i="1" dirty="0"/>
              <a:t> t</a:t>
            </a:r>
            <a:r>
              <a:rPr lang="en-US" sz="2679" dirty="0"/>
              <a:t>	  	 	designated as present or time 0</a:t>
            </a:r>
            <a:endParaRPr lang="en-US" sz="2679" i="1" dirty="0"/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679" dirty="0"/>
              <a:t> </a:t>
            </a:r>
            <a:r>
              <a:rPr lang="en-US" sz="2679" dirty="0">
                <a:solidFill>
                  <a:srgbClr val="FF0000"/>
                </a:solidFill>
              </a:rPr>
              <a:t>F</a:t>
            </a:r>
            <a:r>
              <a:rPr lang="en-US" sz="2679" dirty="0"/>
              <a:t> = value or amount of money at some future 	  	time, such as at </a:t>
            </a:r>
            <a:r>
              <a:rPr lang="en-US" sz="2679" i="1" dirty="0"/>
              <a:t>t = n </a:t>
            </a:r>
            <a:r>
              <a:rPr lang="en-US" sz="2679" dirty="0"/>
              <a:t>periods in the future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679" dirty="0"/>
              <a:t> </a:t>
            </a:r>
            <a:r>
              <a:rPr lang="en-US" sz="2679" dirty="0">
                <a:solidFill>
                  <a:srgbClr val="FF0000"/>
                </a:solidFill>
              </a:rPr>
              <a:t>A</a:t>
            </a:r>
            <a:r>
              <a:rPr lang="en-US" sz="2679" dirty="0"/>
              <a:t> = series of consecutive, equal, end-of-period 	amounts of money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679" dirty="0"/>
              <a:t> </a:t>
            </a:r>
            <a:r>
              <a:rPr lang="en-US" sz="2679" dirty="0">
                <a:solidFill>
                  <a:srgbClr val="FF0000"/>
                </a:solidFill>
              </a:rPr>
              <a:t>n</a:t>
            </a:r>
            <a:r>
              <a:rPr lang="en-US" sz="2679" dirty="0"/>
              <a:t> = number of interest periods; years, months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679" dirty="0"/>
              <a:t>  </a:t>
            </a:r>
            <a:r>
              <a:rPr lang="en-US" sz="2679" dirty="0" err="1">
                <a:solidFill>
                  <a:srgbClr val="FF0000"/>
                </a:solidFill>
              </a:rPr>
              <a:t>i</a:t>
            </a:r>
            <a:r>
              <a:rPr lang="en-US" sz="2679" dirty="0"/>
              <a:t> = interest rate or rate of return per time period; 	percent per year or month</a:t>
            </a:r>
          </a:p>
        </p:txBody>
      </p:sp>
    </p:spTree>
    <p:extLst>
      <p:ext uri="{BB962C8B-B14F-4D97-AF65-F5344CB8AC3E}">
        <p14:creationId xmlns:p14="http://schemas.microsoft.com/office/powerpoint/2010/main" val="4689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0F5B595A-7E30-4868-9103-EF2DED4C148D}" type="slidenum">
              <a:rPr lang="en-US" altLang="en-US" sz="1714"/>
              <a:pPr/>
              <a:t>7</a:t>
            </a:fld>
            <a:endParaRPr lang="en-US" altLang="en-US" sz="1393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0429" y="163286"/>
            <a:ext cx="7494134" cy="898071"/>
          </a:xfrm>
        </p:spPr>
        <p:txBody>
          <a:bodyPr/>
          <a:lstStyle/>
          <a:p>
            <a:pPr>
              <a:defRPr/>
            </a:pPr>
            <a:r>
              <a:rPr lang="en-US" sz="3428" dirty="0"/>
              <a:t>Cash Flows: Terms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0429" y="1143000"/>
            <a:ext cx="7494134" cy="4980214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 </a:t>
            </a:r>
            <a:r>
              <a:rPr lang="en-US" dirty="0" smtClean="0">
                <a:solidFill>
                  <a:srgbClr val="3333CC"/>
                </a:solidFill>
              </a:rPr>
              <a:t>Cash </a:t>
            </a:r>
            <a:r>
              <a:rPr lang="en-US" dirty="0">
                <a:solidFill>
                  <a:srgbClr val="3333CC"/>
                </a:solidFill>
              </a:rPr>
              <a:t>Inflows </a:t>
            </a:r>
            <a:r>
              <a:rPr lang="en-US" dirty="0" smtClean="0">
                <a:solidFill>
                  <a:srgbClr val="3333CC"/>
                </a:solidFill>
              </a:rPr>
              <a:t>– </a:t>
            </a:r>
            <a:r>
              <a:rPr lang="en-US" dirty="0" smtClean="0"/>
              <a:t>Revenues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dirty="0" smtClean="0"/>
              <a:t>), receipts,  incomes, savings generated by projects and activities that </a:t>
            </a:r>
            <a:r>
              <a:rPr lang="en-US" dirty="0" smtClean="0">
                <a:solidFill>
                  <a:srgbClr val="FF0000"/>
                </a:solidFill>
              </a:rPr>
              <a:t>flow in. </a:t>
            </a:r>
            <a:r>
              <a:rPr lang="en-US" dirty="0" smtClean="0">
                <a:solidFill>
                  <a:srgbClr val="0070C0"/>
                </a:solidFill>
              </a:rPr>
              <a:t>Plus sign used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3333CC"/>
                </a:solidFill>
              </a:rPr>
              <a:t>Cash </a:t>
            </a:r>
            <a:r>
              <a:rPr lang="en-US" dirty="0">
                <a:solidFill>
                  <a:srgbClr val="3333CC"/>
                </a:solidFill>
              </a:rPr>
              <a:t>Outflows</a:t>
            </a:r>
            <a:r>
              <a:rPr lang="en-US" dirty="0"/>
              <a:t> – </a:t>
            </a:r>
            <a:r>
              <a:rPr lang="en-US" dirty="0" smtClean="0"/>
              <a:t>Disbursements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dirty="0" smtClean="0"/>
              <a:t>), costs, expenses, taxes caused by projects and activities that </a:t>
            </a:r>
            <a:r>
              <a:rPr lang="en-US" dirty="0" smtClean="0">
                <a:solidFill>
                  <a:srgbClr val="FF0000"/>
                </a:solidFill>
              </a:rPr>
              <a:t>flow out. </a:t>
            </a:r>
            <a:r>
              <a:rPr lang="en-US" dirty="0" smtClean="0">
                <a:solidFill>
                  <a:srgbClr val="0070C0"/>
                </a:solidFill>
              </a:rPr>
              <a:t>Minus sign used</a:t>
            </a:r>
            <a:endParaRPr 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071" dirty="0"/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 </a:t>
            </a:r>
            <a:r>
              <a:rPr lang="en-US" dirty="0"/>
              <a:t>Net Cash Flow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NCF</a:t>
            </a:r>
            <a:r>
              <a:rPr lang="en-US" dirty="0" smtClean="0"/>
              <a:t>) for each time period:</a:t>
            </a:r>
            <a:endParaRPr lang="en-US" dirty="0"/>
          </a:p>
          <a:p>
            <a:pPr lvl="1" algn="ctr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 </a:t>
            </a:r>
            <a:r>
              <a:rPr lang="en-US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NCF = </a:t>
            </a:r>
            <a:r>
              <a:rPr lang="en-US" sz="3000" dirty="0">
                <a:solidFill>
                  <a:srgbClr val="3333CC"/>
                </a:solidFill>
              </a:rPr>
              <a:t>cash inflows – cash outflows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= R –</a:t>
            </a:r>
            <a:r>
              <a:rPr lang="en-US" sz="3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07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2"/>
                </a:solidFill>
              </a:rPr>
              <a:t> End-of-period assumption: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3333CC"/>
                </a:solidFill>
              </a:rPr>
              <a:t>Funds flow at the end of a given </a:t>
            </a:r>
            <a:r>
              <a:rPr lang="en-US" dirty="0" smtClean="0">
                <a:solidFill>
                  <a:srgbClr val="3333CC"/>
                </a:solidFill>
              </a:rPr>
              <a:t>interest </a:t>
            </a:r>
            <a:r>
              <a:rPr lang="en-US" dirty="0">
                <a:solidFill>
                  <a:srgbClr val="3333CC"/>
                </a:solidFill>
              </a:rPr>
              <a:t>period</a:t>
            </a:r>
          </a:p>
        </p:txBody>
      </p:sp>
    </p:spTree>
    <p:extLst>
      <p:ext uri="{BB962C8B-B14F-4D97-AF65-F5344CB8AC3E}">
        <p14:creationId xmlns:p14="http://schemas.microsoft.com/office/powerpoint/2010/main" val="36643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429" y="163286"/>
            <a:ext cx="7494134" cy="7347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Cash Flows: Estimating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934" y="1143000"/>
            <a:ext cx="7494134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 Point estimate – A single-value estimate of a cash flow element of an alternative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Cash inflow: Income = $150,000 per month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dirty="0" smtClean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solidFill>
                  <a:srgbClr val="3333CC"/>
                </a:solidFill>
              </a:rPr>
              <a:t> </a:t>
            </a:r>
            <a:r>
              <a:rPr lang="en-US" dirty="0" smtClean="0"/>
              <a:t>Range estimate – Min and max values that estimate the cash flow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	</a:t>
            </a:r>
            <a:r>
              <a:rPr lang="en-US" sz="2571" dirty="0">
                <a:solidFill>
                  <a:schemeClr val="accent6"/>
                </a:solidFill>
              </a:rPr>
              <a:t>Cash outflow: Cost is between $2.5 M and $3.2 M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071" dirty="0">
              <a:solidFill>
                <a:schemeClr val="accent6"/>
              </a:solidFill>
            </a:endParaRPr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sz="2143" dirty="0">
                <a:solidFill>
                  <a:schemeClr val="accent6"/>
                </a:solidFill>
              </a:rPr>
              <a:t>      Point estimates are commonly used; however, range estimates with probabilities attached provide a better understanding of variability of economic parameters used to make decisions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723E54CC-C3AF-42C0-BAB1-12966D3674D4}" type="slidenum">
              <a:rPr lang="en-US" altLang="en-US" sz="1714"/>
              <a:pPr/>
              <a:t>8</a:t>
            </a:fld>
            <a:endParaRPr lang="en-US" altLang="en-US" sz="1393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585357" y="4816929"/>
            <a:ext cx="7347857" cy="1143000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</p:spTree>
    <p:extLst>
      <p:ext uri="{BB962C8B-B14F-4D97-AF65-F5344CB8AC3E}">
        <p14:creationId xmlns:p14="http://schemas.microsoft.com/office/powerpoint/2010/main" val="105054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95997" indent="-306153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224610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714454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204298" indent="-244922" defTabSz="896347" eaLnBrk="0" hangingPunct="0"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694142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3183987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673831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4163675" indent="-244922" defTabSz="896347" eaLnBrk="0" fontAlgn="base" hangingPunct="0">
              <a:spcBef>
                <a:spcPct val="0"/>
              </a:spcBef>
              <a:spcAft>
                <a:spcPct val="0"/>
              </a:spcAft>
              <a:defRPr sz="257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1-</a:t>
            </a:r>
            <a:fld id="{63A5DEAF-B2FC-4B96-8A96-DADE0710A4B7}" type="slidenum">
              <a:rPr lang="en-US" altLang="en-US" sz="1714"/>
              <a:pPr/>
              <a:t>9</a:t>
            </a:fld>
            <a:endParaRPr lang="en-US" altLang="en-US" sz="1393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428" dirty="0"/>
              <a:t>Cash Flow Diagrams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0429" y="1143000"/>
            <a:ext cx="7494134" cy="5061857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mtClean="0"/>
              <a:t>What a typical cash flow diagram might look like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  <p:grpSp>
        <p:nvGrpSpPr>
          <p:cNvPr id="14342" name="Group 15"/>
          <p:cNvGrpSpPr>
            <a:grpSpLocks/>
          </p:cNvGrpSpPr>
          <p:nvPr/>
        </p:nvGrpSpPr>
        <p:grpSpPr bwMode="auto">
          <a:xfrm>
            <a:off x="2667000" y="2530928"/>
            <a:ext cx="6858000" cy="716076"/>
            <a:chOff x="576" y="2016"/>
            <a:chExt cx="4032" cy="421"/>
          </a:xfrm>
        </p:grpSpPr>
        <p:sp>
          <p:nvSpPr>
            <p:cNvPr id="14364" name="Line 4"/>
            <p:cNvSpPr>
              <a:spLocks noChangeShapeType="1"/>
            </p:cNvSpPr>
            <p:nvPr/>
          </p:nvSpPr>
          <p:spPr bwMode="auto">
            <a:xfrm>
              <a:off x="672" y="2064"/>
              <a:ext cx="37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65" name="Line 5"/>
            <p:cNvSpPr>
              <a:spLocks noChangeShapeType="1"/>
            </p:cNvSpPr>
            <p:nvPr/>
          </p:nvSpPr>
          <p:spPr bwMode="auto">
            <a:xfrm>
              <a:off x="1248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66" name="Line 6"/>
            <p:cNvSpPr>
              <a:spLocks noChangeShapeType="1"/>
            </p:cNvSpPr>
            <p:nvPr/>
          </p:nvSpPr>
          <p:spPr bwMode="auto">
            <a:xfrm>
              <a:off x="1824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67" name="Line 7"/>
            <p:cNvSpPr>
              <a:spLocks noChangeShapeType="1"/>
            </p:cNvSpPr>
            <p:nvPr/>
          </p:nvSpPr>
          <p:spPr bwMode="auto">
            <a:xfrm>
              <a:off x="672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68" name="Line 8"/>
            <p:cNvSpPr>
              <a:spLocks noChangeShapeType="1"/>
            </p:cNvSpPr>
            <p:nvPr/>
          </p:nvSpPr>
          <p:spPr bwMode="auto">
            <a:xfrm>
              <a:off x="3840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69" name="Line 9"/>
            <p:cNvSpPr>
              <a:spLocks noChangeShapeType="1"/>
            </p:cNvSpPr>
            <p:nvPr/>
          </p:nvSpPr>
          <p:spPr bwMode="auto">
            <a:xfrm>
              <a:off x="4368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70" name="Text Box 10"/>
            <p:cNvSpPr txBox="1">
              <a:spLocks noChangeArrowheads="1"/>
            </p:cNvSpPr>
            <p:nvPr/>
          </p:nvSpPr>
          <p:spPr bwMode="auto">
            <a:xfrm>
              <a:off x="576" y="2208"/>
              <a:ext cx="403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929" b="1"/>
                <a:t> 0               1                2                     …   …    …                 n - 1           n</a:t>
              </a:r>
            </a:p>
          </p:txBody>
        </p:sp>
      </p:grp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1932214" y="1877786"/>
            <a:ext cx="4082143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71" b="1"/>
              <a:t>   Draw a time line</a:t>
            </a:r>
          </a:p>
        </p:txBody>
      </p:sp>
      <p:sp>
        <p:nvSpPr>
          <p:cNvPr id="14344" name="Rectangle 12"/>
          <p:cNvSpPr>
            <a:spLocks noChangeArrowheads="1"/>
          </p:cNvSpPr>
          <p:nvPr/>
        </p:nvSpPr>
        <p:spPr bwMode="auto">
          <a:xfrm>
            <a:off x="2911928" y="2694214"/>
            <a:ext cx="816429" cy="24492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en-US" altLang="en-US" sz="2571"/>
          </a:p>
        </p:txBody>
      </p:sp>
      <p:sp>
        <p:nvSpPr>
          <p:cNvPr id="14345" name="AutoShape 13"/>
          <p:cNvSpPr>
            <a:spLocks/>
          </p:cNvSpPr>
          <p:nvPr/>
        </p:nvSpPr>
        <p:spPr bwMode="auto">
          <a:xfrm>
            <a:off x="3483428" y="3184071"/>
            <a:ext cx="1306286" cy="571500"/>
          </a:xfrm>
          <a:prstGeom prst="borderCallout2">
            <a:avLst>
              <a:gd name="adj1" fmla="val 52380"/>
              <a:gd name="adj2" fmla="val 1681"/>
              <a:gd name="adj3" fmla="val 52380"/>
              <a:gd name="adj4" fmla="val 1921"/>
              <a:gd name="adj5" fmla="val -52644"/>
              <a:gd name="adj6" fmla="val -16588"/>
            </a:avLst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714" b="1"/>
              <a:t>One time period</a:t>
            </a:r>
          </a:p>
        </p:txBody>
      </p:sp>
      <p:grpSp>
        <p:nvGrpSpPr>
          <p:cNvPr id="14346" name="Group 16"/>
          <p:cNvGrpSpPr>
            <a:grpSpLocks/>
          </p:cNvGrpSpPr>
          <p:nvPr/>
        </p:nvGrpSpPr>
        <p:grpSpPr bwMode="auto">
          <a:xfrm>
            <a:off x="2585357" y="4816928"/>
            <a:ext cx="6858000" cy="716076"/>
            <a:chOff x="576" y="2016"/>
            <a:chExt cx="4032" cy="421"/>
          </a:xfrm>
        </p:grpSpPr>
        <p:sp>
          <p:nvSpPr>
            <p:cNvPr id="14357" name="Line 17"/>
            <p:cNvSpPr>
              <a:spLocks noChangeShapeType="1"/>
            </p:cNvSpPr>
            <p:nvPr/>
          </p:nvSpPr>
          <p:spPr bwMode="auto">
            <a:xfrm>
              <a:off x="672" y="2064"/>
              <a:ext cx="37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58" name="Line 18"/>
            <p:cNvSpPr>
              <a:spLocks noChangeShapeType="1"/>
            </p:cNvSpPr>
            <p:nvPr/>
          </p:nvSpPr>
          <p:spPr bwMode="auto">
            <a:xfrm>
              <a:off x="1248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59" name="Line 19"/>
            <p:cNvSpPr>
              <a:spLocks noChangeShapeType="1"/>
            </p:cNvSpPr>
            <p:nvPr/>
          </p:nvSpPr>
          <p:spPr bwMode="auto">
            <a:xfrm>
              <a:off x="1824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60" name="Line 20"/>
            <p:cNvSpPr>
              <a:spLocks noChangeShapeType="1"/>
            </p:cNvSpPr>
            <p:nvPr/>
          </p:nvSpPr>
          <p:spPr bwMode="auto">
            <a:xfrm>
              <a:off x="672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61" name="Line 21"/>
            <p:cNvSpPr>
              <a:spLocks noChangeShapeType="1"/>
            </p:cNvSpPr>
            <p:nvPr/>
          </p:nvSpPr>
          <p:spPr bwMode="auto">
            <a:xfrm>
              <a:off x="3840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62" name="Line 22"/>
            <p:cNvSpPr>
              <a:spLocks noChangeShapeType="1"/>
            </p:cNvSpPr>
            <p:nvPr/>
          </p:nvSpPr>
          <p:spPr bwMode="auto">
            <a:xfrm>
              <a:off x="4368" y="20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929"/>
            </a:p>
          </p:txBody>
        </p:sp>
        <p:sp>
          <p:nvSpPr>
            <p:cNvPr id="14363" name="Text Box 23"/>
            <p:cNvSpPr txBox="1">
              <a:spLocks noChangeArrowheads="1"/>
            </p:cNvSpPr>
            <p:nvPr/>
          </p:nvSpPr>
          <p:spPr bwMode="auto">
            <a:xfrm>
              <a:off x="576" y="2208"/>
              <a:ext cx="403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929" b="1"/>
                <a:t>   0             1               2                     …   …    …                   n-1               n</a:t>
              </a:r>
            </a:p>
          </p:txBody>
        </p:sp>
      </p:grpSp>
      <p:sp>
        <p:nvSpPr>
          <p:cNvPr id="14347" name="Text Box 24"/>
          <p:cNvSpPr txBox="1">
            <a:spLocks noChangeArrowheads="1"/>
          </p:cNvSpPr>
          <p:nvPr/>
        </p:nvSpPr>
        <p:spPr bwMode="auto">
          <a:xfrm>
            <a:off x="2013857" y="3837215"/>
            <a:ext cx="6123214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71" b="1"/>
              <a:t>  Show the cash flows (to approximate scale)</a:t>
            </a:r>
          </a:p>
        </p:txBody>
      </p:sp>
      <p:sp>
        <p:nvSpPr>
          <p:cNvPr id="14348" name="Line 25"/>
          <p:cNvSpPr>
            <a:spLocks noChangeShapeType="1"/>
          </p:cNvSpPr>
          <p:nvPr/>
        </p:nvSpPr>
        <p:spPr bwMode="auto">
          <a:xfrm>
            <a:off x="2748643" y="4898571"/>
            <a:ext cx="0" cy="8164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14349" name="Line 26"/>
          <p:cNvSpPr>
            <a:spLocks noChangeShapeType="1"/>
          </p:cNvSpPr>
          <p:nvPr/>
        </p:nvSpPr>
        <p:spPr bwMode="auto">
          <a:xfrm flipV="1">
            <a:off x="4708071" y="4490357"/>
            <a:ext cx="0" cy="4082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14350" name="Line 27"/>
          <p:cNvSpPr>
            <a:spLocks noChangeShapeType="1"/>
          </p:cNvSpPr>
          <p:nvPr/>
        </p:nvSpPr>
        <p:spPr bwMode="auto">
          <a:xfrm flipV="1">
            <a:off x="8137071" y="4082143"/>
            <a:ext cx="0" cy="8164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14351" name="Line 28"/>
          <p:cNvSpPr>
            <a:spLocks noChangeShapeType="1"/>
          </p:cNvSpPr>
          <p:nvPr/>
        </p:nvSpPr>
        <p:spPr bwMode="auto">
          <a:xfrm>
            <a:off x="9035143" y="5143500"/>
            <a:ext cx="0" cy="9797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929"/>
          </a:p>
        </p:txBody>
      </p:sp>
      <p:sp>
        <p:nvSpPr>
          <p:cNvPr id="14352" name="Text Box 29"/>
          <p:cNvSpPr txBox="1">
            <a:spLocks noChangeArrowheads="1"/>
          </p:cNvSpPr>
          <p:nvPr/>
        </p:nvSpPr>
        <p:spPr bwMode="auto">
          <a:xfrm>
            <a:off x="2911928" y="5551715"/>
            <a:ext cx="5959929" cy="75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14" b="1">
                <a:solidFill>
                  <a:srgbClr val="3333CC"/>
                </a:solidFill>
              </a:rPr>
              <a:t>Cash flows are shown as directed arrows: + (up) for inflow </a:t>
            </a:r>
          </a:p>
          <a:p>
            <a:pPr algn="ctr">
              <a:spcBef>
                <a:spcPct val="50000"/>
              </a:spcBef>
            </a:pPr>
            <a:r>
              <a:rPr lang="en-US" altLang="en-US" sz="1714" b="1">
                <a:solidFill>
                  <a:srgbClr val="3333CC"/>
                </a:solidFill>
              </a:rPr>
              <a:t>                                                                                - (down) for outflow</a:t>
            </a:r>
          </a:p>
        </p:txBody>
      </p:sp>
      <p:sp>
        <p:nvSpPr>
          <p:cNvPr id="14353" name="Text Box 30"/>
          <p:cNvSpPr txBox="1">
            <a:spLocks noChangeArrowheads="1"/>
          </p:cNvSpPr>
          <p:nvPr/>
        </p:nvSpPr>
        <p:spPr bwMode="auto">
          <a:xfrm>
            <a:off x="5279572" y="2122715"/>
            <a:ext cx="440871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 b="1" i="1">
                <a:solidFill>
                  <a:srgbClr val="3333CC"/>
                </a:solidFill>
              </a:rPr>
              <a:t>Always assume end-of-period cash flows</a:t>
            </a:r>
          </a:p>
        </p:txBody>
      </p:sp>
      <p:sp>
        <p:nvSpPr>
          <p:cNvPr id="14354" name="TextBox 32"/>
          <p:cNvSpPr txBox="1">
            <a:spLocks noChangeArrowheads="1"/>
          </p:cNvSpPr>
          <p:nvPr/>
        </p:nvSpPr>
        <p:spPr bwMode="auto">
          <a:xfrm>
            <a:off x="5932714" y="2694215"/>
            <a:ext cx="816429" cy="38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en-US" sz="1929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14355" name="TextBox 33"/>
          <p:cNvSpPr txBox="1">
            <a:spLocks noChangeArrowheads="1"/>
          </p:cNvSpPr>
          <p:nvPr/>
        </p:nvSpPr>
        <p:spPr bwMode="auto">
          <a:xfrm>
            <a:off x="7647214" y="3592286"/>
            <a:ext cx="979714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F = $100</a:t>
            </a:r>
          </a:p>
        </p:txBody>
      </p:sp>
      <p:sp>
        <p:nvSpPr>
          <p:cNvPr id="14356" name="TextBox 34"/>
          <p:cNvSpPr txBox="1">
            <a:spLocks noChangeArrowheads="1"/>
          </p:cNvSpPr>
          <p:nvPr/>
        </p:nvSpPr>
        <p:spPr bwMode="auto">
          <a:xfrm>
            <a:off x="2258786" y="5715001"/>
            <a:ext cx="979714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en-US" sz="1714"/>
              <a:t>P = $-80</a:t>
            </a:r>
          </a:p>
        </p:txBody>
      </p:sp>
    </p:spTree>
    <p:extLst>
      <p:ext uri="{BB962C8B-B14F-4D97-AF65-F5344CB8AC3E}">
        <p14:creationId xmlns:p14="http://schemas.microsoft.com/office/powerpoint/2010/main" val="20480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Widescreen</PresentationFormat>
  <Paragraphs>138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Albertus Extra Bold (W1)</vt:lpstr>
      <vt:lpstr>Antique Olive (W1)</vt:lpstr>
      <vt:lpstr>Arial</vt:lpstr>
      <vt:lpstr>Arial Narrow</vt:lpstr>
      <vt:lpstr>Calibri</vt:lpstr>
      <vt:lpstr>Calibri Light</vt:lpstr>
      <vt:lpstr>Wingdings</vt:lpstr>
      <vt:lpstr>Office Theme</vt:lpstr>
      <vt:lpstr>Interest Rates, Cash Flow and Equivalence</vt:lpstr>
      <vt:lpstr>Time Value of Money (TVM)</vt:lpstr>
      <vt:lpstr>Interest  and Interest Rate</vt:lpstr>
      <vt:lpstr>Rate of Return</vt:lpstr>
      <vt:lpstr> Interest paid   Interest earned</vt:lpstr>
      <vt:lpstr>Commonly used Symbols</vt:lpstr>
      <vt:lpstr>Cash Flows: Terms</vt:lpstr>
      <vt:lpstr>Cash Flows: Estimating</vt:lpstr>
      <vt:lpstr>Cash Flow Diagrams</vt:lpstr>
      <vt:lpstr>Cash Flow Diagram Example</vt:lpstr>
      <vt:lpstr>Economic Equivalence</vt:lpstr>
      <vt:lpstr>Example of Equivalence</vt:lpstr>
      <vt:lpstr>Simple and Compound Interest</vt:lpstr>
      <vt:lpstr>Simple and Compound Interest</vt:lpstr>
      <vt:lpstr>Compound Interest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Rates, Cash Flow and Equivalence</dc:title>
  <dc:creator>HP</dc:creator>
  <cp:lastModifiedBy>800 ELITE</cp:lastModifiedBy>
  <cp:revision>1</cp:revision>
  <dcterms:created xsi:type="dcterms:W3CDTF">2015-09-15T11:37:51Z</dcterms:created>
  <dcterms:modified xsi:type="dcterms:W3CDTF">2016-09-23T05:09:23Z</dcterms:modified>
</cp:coreProperties>
</file>