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A53C-7EAE-4C59-8ACD-1D5827888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PROOF OF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18F82-4417-473C-9670-BB8779389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</a:t>
            </a:r>
            <a:r>
              <a:rPr lang="en-IN" dirty="0" err="1"/>
              <a:t>prakirti</a:t>
            </a:r>
            <a:r>
              <a:rPr lang="en-IN" dirty="0"/>
              <a:t> </a:t>
            </a:r>
            <a:r>
              <a:rPr lang="en-IN" dirty="0" err="1"/>
              <a:t>lakhotiya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83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85B0-5395-4A61-80A2-B097FB96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count vs left employees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49135DA-D923-4BC5-9158-2B7EA4833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431" y="1796995"/>
            <a:ext cx="7712765" cy="465151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7332F9-F664-436D-B94D-61FFB67AA7D3}"/>
              </a:ext>
            </a:extLst>
          </p:cNvPr>
          <p:cNvSpPr/>
          <p:nvPr/>
        </p:nvSpPr>
        <p:spPr>
          <a:xfrm>
            <a:off x="964758" y="1976016"/>
            <a:ext cx="25020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-&gt; More than half of the employees with 2,6, and 7 projects are leaving the company.</a:t>
            </a:r>
          </a:p>
          <a:p>
            <a:r>
              <a:rPr lang="en-US" dirty="0"/>
              <a:t>-&gt; Majority of the employees who did not leave the company had 3,4, and 5 projects</a:t>
            </a:r>
          </a:p>
          <a:p>
            <a:r>
              <a:rPr lang="en-US" dirty="0"/>
              <a:t>-&gt; All of the employees with 7 projects left the company</a:t>
            </a:r>
          </a:p>
          <a:p>
            <a:r>
              <a:rPr lang="en-US" dirty="0"/>
              <a:t>-&gt; There is an increase in employee turnover rate as project count increases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57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70F1-79AB-456A-8CA2-D75094DE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years vs left 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B7D3D-ECC7-4651-B8EC-16FFAB339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879" y="2183586"/>
            <a:ext cx="7210481" cy="405589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231037-0E76-410F-AD21-F850325996B5}"/>
              </a:ext>
            </a:extLst>
          </p:cNvPr>
          <p:cNvSpPr/>
          <p:nvPr/>
        </p:nvSpPr>
        <p:spPr>
          <a:xfrm>
            <a:off x="1141413" y="2457208"/>
            <a:ext cx="26053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-&gt; More than half of the employees with 4 and 5 years are leaving the company</a:t>
            </a:r>
          </a:p>
          <a:p>
            <a:r>
              <a:rPr lang="en-US" dirty="0"/>
              <a:t>-&gt; Employees with 5 years should highly be looked into. They are very likely to leave the company.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3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A402-3F69-446F-A7C1-596636F2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Analysing the plots (conclusion)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7B6D4-B109-4CF9-93D0-945ED841E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Employees generally leave the company when they are either underworked or overworked.( &lt; 6hr per day or &gt; 10 </a:t>
            </a:r>
            <a:r>
              <a:rPr lang="en-US" dirty="0" err="1"/>
              <a:t>hr</a:t>
            </a:r>
            <a:r>
              <a:rPr lang="en-US" dirty="0"/>
              <a:t> per day).</a:t>
            </a:r>
          </a:p>
          <a:p>
            <a:r>
              <a:rPr lang="en-US" dirty="0"/>
              <a:t>Employees who have either very low or very high evaluations should be taken into consideration for high leaving rate</a:t>
            </a:r>
          </a:p>
          <a:p>
            <a:r>
              <a:rPr lang="en-US" dirty="0"/>
              <a:t>Employees having low and medium salary are the bulk of leaving employee.</a:t>
            </a:r>
          </a:p>
          <a:p>
            <a:r>
              <a:rPr lang="en-US" dirty="0"/>
              <a:t>Employees that had 2,6, or 7 project count was at risk of leaving the company meaning the employee should not have very less or very high workload.</a:t>
            </a:r>
          </a:p>
          <a:p>
            <a:r>
              <a:rPr lang="en-US" dirty="0"/>
              <a:t>Employee leaving is majorly affected by their satisfaction levels.</a:t>
            </a:r>
          </a:p>
          <a:p>
            <a:r>
              <a:rPr lang="en-US" dirty="0"/>
              <a:t>Employee that had 4 and 5 years At Company should be taken into consideration for high turnover rate</a:t>
            </a:r>
          </a:p>
          <a:p>
            <a:r>
              <a:rPr lang="en-US" dirty="0"/>
              <a:t>Employee satisfaction, years At Company, and evaluation were the three biggest factors in determining number of employees leaving the company.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71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FE24-7B0F-4D0B-8BA8-F10A125F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Employees who may leave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947D-D5B1-485A-9EF6-DA7C9D65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Employees with 5 years of work should highly be looked into.</a:t>
            </a:r>
          </a:p>
          <a:p>
            <a:r>
              <a:rPr lang="en-US" dirty="0"/>
              <a:t>Employees with number of projects = 6.</a:t>
            </a:r>
          </a:p>
          <a:p>
            <a:r>
              <a:rPr lang="en-US" dirty="0"/>
              <a:t>The major attributes which are responsible for an employee to </a:t>
            </a:r>
            <a:r>
              <a:rPr lang="en-US" dirty="0" err="1"/>
              <a:t>leve</a:t>
            </a:r>
            <a:r>
              <a:rPr lang="en-US" dirty="0"/>
              <a:t> are satisfaction level, evaluation and their working years in the company.</a:t>
            </a:r>
          </a:p>
          <a:p>
            <a:r>
              <a:rPr lang="en-US" dirty="0"/>
              <a:t>So if an employee is not satisfied or has less satisfaction level , or not evaluated up to the mark, are more likely to leave the company next.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31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E139-143D-4CBE-8A92-D043C770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7C7AF-B571-4F4E-AC84-7701BE12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48" y="1876508"/>
            <a:ext cx="10085303" cy="4595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The data is for company X which is trying to control attrition. There are two sets of data: "Existing employees" and "Employees who have left". Following attributes are available for every employee.</a:t>
            </a:r>
          </a:p>
          <a:p>
            <a:r>
              <a:rPr lang="en-US" sz="1000" dirty="0"/>
              <a:t>Satisfaction Level</a:t>
            </a:r>
          </a:p>
          <a:p>
            <a:r>
              <a:rPr lang="en-US" sz="1000" dirty="0"/>
              <a:t>Last evaluation</a:t>
            </a:r>
          </a:p>
          <a:p>
            <a:r>
              <a:rPr lang="en-US" sz="1000" dirty="0"/>
              <a:t>Number of projects</a:t>
            </a:r>
          </a:p>
          <a:p>
            <a:r>
              <a:rPr lang="en-US" sz="1000" dirty="0"/>
              <a:t>Average monthly hours</a:t>
            </a:r>
          </a:p>
          <a:p>
            <a:r>
              <a:rPr lang="en-US" sz="1000" dirty="0"/>
              <a:t>Time spent at the company</a:t>
            </a:r>
          </a:p>
          <a:p>
            <a:r>
              <a:rPr lang="en-US" sz="1000" dirty="0"/>
              <a:t>Whether they have had a work accident</a:t>
            </a:r>
          </a:p>
          <a:p>
            <a:r>
              <a:rPr lang="en-US" sz="1000" dirty="0"/>
              <a:t>Whether they have had a promotion in the last 5 years</a:t>
            </a:r>
          </a:p>
          <a:p>
            <a:r>
              <a:rPr lang="en-US" sz="1000" dirty="0"/>
              <a:t>Departments (column sales)</a:t>
            </a:r>
          </a:p>
          <a:p>
            <a:r>
              <a:rPr lang="en-US" sz="1000" dirty="0"/>
              <a:t>Salary</a:t>
            </a:r>
          </a:p>
          <a:p>
            <a:r>
              <a:rPr lang="en-US" sz="1000" dirty="0"/>
              <a:t>Whether the employee has left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1000" dirty="0"/>
              <a:t>Objective</a:t>
            </a:r>
          </a:p>
          <a:p>
            <a:r>
              <a:rPr lang="en-US" sz="1000" dirty="0"/>
              <a:t>What type of employees are leaving? Determine which employees are prone to leave next. Present your results in the presentation sheet's presentation area.</a:t>
            </a: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79253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5A77CF-0F22-426D-AE55-1F6F6C86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REFORMATTING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A36C-9072-41BC-B946-0D8386FB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At first, the data is </a:t>
            </a:r>
            <a:r>
              <a:rPr lang="en-IN" dirty="0" err="1"/>
              <a:t>splitted</a:t>
            </a:r>
            <a:r>
              <a:rPr lang="en-IN" dirty="0"/>
              <a:t> into two different sheets.</a:t>
            </a:r>
          </a:p>
          <a:p>
            <a:r>
              <a:rPr lang="en-IN" dirty="0"/>
              <a:t>They have Emp ID as one of the attribute.</a:t>
            </a:r>
          </a:p>
          <a:p>
            <a:r>
              <a:rPr lang="en-IN" dirty="0"/>
              <a:t>For analysing things, this column is not at all required.</a:t>
            </a:r>
          </a:p>
          <a:p>
            <a:r>
              <a:rPr lang="en-IN" dirty="0"/>
              <a:t>So we drop the column Emp ID .</a:t>
            </a:r>
          </a:p>
          <a:p>
            <a:r>
              <a:rPr lang="en-IN" dirty="0"/>
              <a:t>Also, we add a left column to both sheets with left value 1 in ‘existing employee sheet’ and left value 0 in ‘employees who left’ sheet.</a:t>
            </a:r>
          </a:p>
          <a:p>
            <a:r>
              <a:rPr lang="en-IN" dirty="0"/>
              <a:t>After that we merge both the sheets and make them a single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396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8753-73AF-4A52-B1D1-D722946B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3EF6-9508-4BA4-8C5A-F17D964F0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Now, we will check to see if any null values are present in the dataset.</a:t>
            </a:r>
          </a:p>
          <a:p>
            <a:r>
              <a:rPr lang="en-IN" dirty="0"/>
              <a:t>We will use </a:t>
            </a:r>
            <a:r>
              <a:rPr lang="en-IN" dirty="0" err="1"/>
              <a:t>dataframe.isnull</a:t>
            </a:r>
            <a:r>
              <a:rPr lang="en-IN" dirty="0"/>
              <a:t>().any() functions which will return true in front of their column name if null value is present in that column.</a:t>
            </a:r>
          </a:p>
        </p:txBody>
      </p:sp>
    </p:spTree>
    <p:extLst>
      <p:ext uri="{BB962C8B-B14F-4D97-AF65-F5344CB8AC3E}">
        <p14:creationId xmlns:p14="http://schemas.microsoft.com/office/powerpoint/2010/main" val="114625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917E-6CFB-4BB6-9850-8BECDCB6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98E4-8D7F-451C-BFC0-0C18327D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2167"/>
            <a:ext cx="3987178" cy="3859034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At first, we will get a correlation matrix using </a:t>
            </a:r>
            <a:r>
              <a:rPr lang="en-IN" dirty="0" err="1"/>
              <a:t>dataframe.corr</a:t>
            </a:r>
            <a:r>
              <a:rPr lang="en-IN" dirty="0"/>
              <a:t>()</a:t>
            </a:r>
          </a:p>
          <a:p>
            <a:r>
              <a:rPr lang="en-US" dirty="0"/>
              <a:t>This will give positive correlation between </a:t>
            </a:r>
            <a:r>
              <a:rPr lang="en-US" dirty="0" err="1"/>
              <a:t>projectCount</a:t>
            </a:r>
            <a:r>
              <a:rPr lang="en-US" dirty="0"/>
              <a:t>, </a:t>
            </a:r>
            <a:r>
              <a:rPr lang="en-US" dirty="0" err="1"/>
              <a:t>averageMonthlyHours</a:t>
            </a:r>
            <a:r>
              <a:rPr lang="en-US" dirty="0"/>
              <a:t>, and evaluation. Which could mean that the employees who spent more hours and did more projects were evaluated highly.</a:t>
            </a:r>
          </a:p>
          <a:p>
            <a:r>
              <a:rPr lang="en-US" dirty="0"/>
              <a:t>This also gives negative correlation between turnover and satisfaction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73972-4475-4E45-B73F-0ADBB88E0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209" y="302150"/>
            <a:ext cx="4850516" cy="3260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E4F1F9-29C8-41D8-9A32-D13A14321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209" y="3697357"/>
            <a:ext cx="4794857" cy="298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CA81-7509-4D07-9333-3A9B69F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heatmap of correlation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75FBC-4D5E-4FD0-BF07-94B63FA00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3978" y="2305148"/>
            <a:ext cx="4722282" cy="35417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2F9B58-1A0E-42A1-AF8F-65DECD41F116}"/>
              </a:ext>
            </a:extLst>
          </p:cNvPr>
          <p:cNvSpPr txBox="1"/>
          <p:nvPr/>
        </p:nvSpPr>
        <p:spPr>
          <a:xfrm>
            <a:off x="962902" y="2464904"/>
            <a:ext cx="4722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correlation:</a:t>
            </a:r>
          </a:p>
          <a:p>
            <a:r>
              <a:rPr lang="en-US" dirty="0" err="1"/>
              <a:t>projectCount</a:t>
            </a:r>
            <a:r>
              <a:rPr lang="en-US" dirty="0"/>
              <a:t> vs evaluation: 0.349333</a:t>
            </a:r>
          </a:p>
          <a:p>
            <a:r>
              <a:rPr lang="en-US" dirty="0" err="1"/>
              <a:t>projectCount</a:t>
            </a:r>
            <a:r>
              <a:rPr lang="en-US" dirty="0"/>
              <a:t> vs </a:t>
            </a:r>
            <a:r>
              <a:rPr lang="en-US" dirty="0" err="1"/>
              <a:t>averageMonthlyHours</a:t>
            </a:r>
            <a:r>
              <a:rPr lang="en-US" dirty="0"/>
              <a:t>: 0.417211</a:t>
            </a:r>
          </a:p>
          <a:p>
            <a:r>
              <a:rPr lang="en-US" dirty="0" err="1"/>
              <a:t>averageMonthlyHours</a:t>
            </a:r>
            <a:r>
              <a:rPr lang="en-US" dirty="0"/>
              <a:t> vs evaluation: 0.339742</a:t>
            </a:r>
          </a:p>
          <a:p>
            <a:endParaRPr lang="en-IN" dirty="0"/>
          </a:p>
          <a:p>
            <a:r>
              <a:rPr lang="en-IN" dirty="0"/>
              <a:t>Negative correlation:</a:t>
            </a:r>
          </a:p>
          <a:p>
            <a:r>
              <a:rPr lang="en-IN" dirty="0"/>
              <a:t>satisfaction vs turnover: -0.388375</a:t>
            </a:r>
          </a:p>
        </p:txBody>
      </p:sp>
    </p:spTree>
    <p:extLst>
      <p:ext uri="{BB962C8B-B14F-4D97-AF65-F5344CB8AC3E}">
        <p14:creationId xmlns:p14="http://schemas.microsoft.com/office/powerpoint/2010/main" val="294324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19B7-B164-493A-8BD1-DD7C3811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Examining distribution on some features</a:t>
            </a:r>
            <a:br>
              <a:rPr lang="en-IN" dirty="0"/>
            </a:br>
            <a:r>
              <a:rPr lang="en-IN" dirty="0"/>
              <a:t>plotting </a:t>
            </a:r>
            <a:r>
              <a:rPr lang="en-IN" dirty="0" err="1"/>
              <a:t>distplots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CC5B9-FA79-4187-85F1-9606CF62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351" y="2365512"/>
            <a:ext cx="4277802" cy="405914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Satisfaction – A large number of employees are in low and high satisfaction.</a:t>
            </a:r>
          </a:p>
          <a:p>
            <a:r>
              <a:rPr lang="en-US" dirty="0"/>
              <a:t>Evaluation - There is a bimodal distribution of employees for low evaluations (less than 0.6) and high evaluations (more than 0.8)</a:t>
            </a:r>
          </a:p>
          <a:p>
            <a:r>
              <a:rPr lang="en-US" dirty="0"/>
              <a:t>Average Monthly Hours - There is another bimodal distribution of employees with lower and higher average monthly hours (less than 150 hours &amp; more than 250 hours)</a:t>
            </a:r>
          </a:p>
          <a:p>
            <a:r>
              <a:rPr lang="en-US" dirty="0"/>
              <a:t>The evaluation and average monthly hour graphs both share a similar distribution.</a:t>
            </a:r>
          </a:p>
          <a:p>
            <a:r>
              <a:rPr lang="en-US" dirty="0"/>
              <a:t>Employees with lower average monthly hours were evaluated less and vice versa.</a:t>
            </a:r>
          </a:p>
          <a:p>
            <a:r>
              <a:rPr lang="en-US" dirty="0"/>
              <a:t>If you look back at the correlation matrix, the high correlation between evaluation and average Monthly Hours does support this finding.</a:t>
            </a:r>
            <a:endParaRPr lang="en-IN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29D725E-1850-454F-B244-D974DB03D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471" y="2274073"/>
            <a:ext cx="6636688" cy="382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717E-8FBE-4268-8A37-1703E5FE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Salary vs left employees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7383F9B-393F-4943-B182-788E5E9B8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493" y="1836019"/>
            <a:ext cx="6296376" cy="427853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201968-AF95-4D81-937D-62AD9A6E2E18}"/>
              </a:ext>
            </a:extLst>
          </p:cNvPr>
          <p:cNvSpPr/>
          <p:nvPr/>
        </p:nvSpPr>
        <p:spPr>
          <a:xfrm>
            <a:off x="1141413" y="2351494"/>
            <a:ext cx="36770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-&gt; Majority of employees who left either had low or medium salary.</a:t>
            </a:r>
          </a:p>
          <a:p>
            <a:r>
              <a:rPr lang="en-US" dirty="0"/>
              <a:t>Barely any employees left with high salary</a:t>
            </a:r>
          </a:p>
          <a:p>
            <a:r>
              <a:rPr lang="en-US" dirty="0"/>
              <a:t>-&gt; Employees with low to average salaries tend to leave the company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98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2505-2B4A-44B5-9978-38E9203E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Department vs left employees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D8BA38-8683-4EF7-B6F0-339C709CEB77}"/>
              </a:ext>
            </a:extLst>
          </p:cNvPr>
          <p:cNvSpPr/>
          <p:nvPr/>
        </p:nvSpPr>
        <p:spPr>
          <a:xfrm>
            <a:off x="1141413" y="2357715"/>
            <a:ext cx="30330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-&gt; The sales, technical, and support department were the top 3 departments to have employee turnover</a:t>
            </a:r>
          </a:p>
          <a:p>
            <a:r>
              <a:rPr lang="en-US" dirty="0"/>
              <a:t>-&gt; The management department had the smallest amount of turnover</a:t>
            </a:r>
            <a:endParaRPr lang="en-IN" dirty="0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C2274A7-9798-4149-B3E1-AE6CF63C4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5883" y="2127825"/>
            <a:ext cx="7054987" cy="3968431"/>
          </a:xfrm>
        </p:spPr>
      </p:pic>
    </p:spTree>
    <p:extLst>
      <p:ext uri="{BB962C8B-B14F-4D97-AF65-F5344CB8AC3E}">
        <p14:creationId xmlns:p14="http://schemas.microsoft.com/office/powerpoint/2010/main" val="3212004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826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PROOF OF CONCEPT</vt:lpstr>
      <vt:lpstr>PROBLEM STATEMENT</vt:lpstr>
      <vt:lpstr>BASIC REFORMATTING</vt:lpstr>
      <vt:lpstr>Checking null values</vt:lpstr>
      <vt:lpstr>Correlation table</vt:lpstr>
      <vt:lpstr>Plotting heatmap of correlation matrix</vt:lpstr>
      <vt:lpstr>Examining distribution on some features plotting distplots</vt:lpstr>
      <vt:lpstr>Salary vs left employees</vt:lpstr>
      <vt:lpstr>Department vs left employees</vt:lpstr>
      <vt:lpstr>Project count vs left employees</vt:lpstr>
      <vt:lpstr>Working years vs left employee</vt:lpstr>
      <vt:lpstr>Analysing the plots (conclusion)</vt:lpstr>
      <vt:lpstr>Employees who may leave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</dc:title>
  <dc:creator>Prakirti Lakhotiya</dc:creator>
  <cp:lastModifiedBy>Prakirti Lakhotiya</cp:lastModifiedBy>
  <cp:revision>21</cp:revision>
  <dcterms:created xsi:type="dcterms:W3CDTF">2019-05-22T14:24:41Z</dcterms:created>
  <dcterms:modified xsi:type="dcterms:W3CDTF">2019-05-25T01:27:00Z</dcterms:modified>
</cp:coreProperties>
</file>