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1" r:id="rId5"/>
    <p:sldId id="270" r:id="rId6"/>
    <p:sldId id="269" r:id="rId7"/>
    <p:sldId id="263" r:id="rId8"/>
    <p:sldId id="264" r:id="rId9"/>
    <p:sldId id="257" r:id="rId10"/>
    <p:sldId id="258" r:id="rId11"/>
    <p:sldId id="260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5C7-2E90-435F-9B60-7DBD51B7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10E8D-05D7-47F7-9AC8-EB3569391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1DAB-D684-4AB1-AC56-2D51DDEF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06AB-EF66-4E8A-B369-3021ED93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9D21-6413-4668-8341-669FED53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DD0E-114F-4406-BBF8-03932315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7DFBC-3DD9-40B3-8FE7-4E6F1A61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A2F2-E5FC-4274-9AFB-1DC5369D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150F-C36E-47F0-951A-38EE7642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D6BE-FF5E-4A1E-A114-EB66288B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2425B-270F-43D4-B5BF-A54ABF5B4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16BF4-CAB6-4280-9400-6013C3B8B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84DEF-CE04-4752-9468-81A4326A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21D7-E38E-436B-8AC0-313208A3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6C4E-8DCF-4628-BCB7-7882C901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850-0D98-422F-A2C9-9284A389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92FE-E678-4430-8116-9B5438FB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3EF0-4C1A-414B-AB7E-1A349B62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A0D8-BC00-409D-9ABA-42B66365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15D2-1CD5-40C4-84DB-D63C789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18E5-AA5A-4C5A-A19F-40868219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88556-75FA-4A0C-946D-C13D7C2E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C9CF1-2A4B-4B22-9B6E-72290D2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4229-2E38-4345-B05D-53CA9D50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93CD-136C-4284-AE35-EC54088E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5322-DA2D-450A-A1F6-338E09FF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5E7D-6863-492E-A7CC-7F3207257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38EAE-01AF-4089-BFAA-6472081C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5F5B-F966-44AA-812A-D215BD57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C860-73B0-4A2A-A5BD-BC822531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1B9C8-EAB1-477F-B73C-E757FF7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3602-5F57-4384-9FD4-BCDB94CD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22448-0AB0-4227-B4CB-80F2CA78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7DB22-2D25-47A6-8FB0-388DF1974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66E66-C263-4B96-8EEA-FB4A6FDF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6145B-034D-4338-BB67-5447216C1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C0CF4-C462-4943-876A-ED7AAE3F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1BD78-CE22-42BD-8F0E-7219904F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21D7A-C6C4-436A-9426-44C3AA9E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E760-466B-44E7-921C-F85AD3A9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3BDAB-C8EA-44D2-9CC1-DE683D74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20D3D-21BA-4A90-9690-0C66312E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CEC0F-CD91-450E-928C-4A4EEE66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E8BC5-E358-4F70-8272-A835882D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66514-CDCB-4060-A416-24B86A4D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38654-CB3D-4B2E-9A37-20CF1B85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FFE8-3262-4110-910E-13CF9C34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D950-EA39-4DAF-80D3-445335BB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5E582-B0E0-46E1-9B75-E8B4C1AA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BA4B1-B472-4BA1-9B1C-E5BE0F30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81154-74FD-4612-8C23-D1640B28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581DD-36D1-475E-9DD4-8447DEE3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C0E5-2EE8-418A-B62D-5E314BEC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14E52-474D-4D8C-9172-D9E07B172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5DD9-0276-4039-82F7-05319D41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7162-FB89-4108-AAFE-2C2140E4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C794F-4EBA-4370-B0E5-0914A097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DFF5F-1C6D-4251-AE57-D3A205E5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84A84-9042-478E-B87B-2C79F8DC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F443-1A47-44A6-9BF5-C6F602E8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A9E4-2F89-4FAD-BD8F-C8ED29C1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52E2-33E5-4F1D-9B1E-FAAA0E7415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1F44-B4AC-45C1-98C8-D51FA5F29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75BD-4FA3-411F-9A0B-312AD5040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1335-02AB-4517-AE46-3F0B6E0F3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6B33-EE24-40E0-AB07-7701718DE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Coevolution Sites in 16S RNA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8536-5518-4E66-99C1-A39579CAF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Literature Review and Original Results</a:t>
            </a:r>
          </a:p>
        </p:txBody>
      </p:sp>
    </p:spTree>
    <p:extLst>
      <p:ext uri="{BB962C8B-B14F-4D97-AF65-F5344CB8AC3E}">
        <p14:creationId xmlns:p14="http://schemas.microsoft.com/office/powerpoint/2010/main" val="11684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29DF-307A-40F2-8A73-AC4262A6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Cyanobacteria and </a:t>
            </a:r>
            <a:r>
              <a:rPr lang="en-US" dirty="0" err="1"/>
              <a:t>Fusobacteriota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98369ED-A60E-4948-A640-2CF8944B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8" y="1929259"/>
            <a:ext cx="5801784" cy="4351338"/>
          </a:xfr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6DD623F-8FAE-46A5-B829-DD6692E4B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4" y="1929259"/>
            <a:ext cx="5801784" cy="435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72602B-BABF-4FBD-950A-F2A61727FCB7}"/>
              </a:ext>
            </a:extLst>
          </p:cNvPr>
          <p:cNvSpPr txBox="1"/>
          <p:nvPr/>
        </p:nvSpPr>
        <p:spPr>
          <a:xfrm>
            <a:off x="5488103" y="6280597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342C5-0132-44CA-A2DE-E59DC2F58A89}"/>
              </a:ext>
            </a:extLst>
          </p:cNvPr>
          <p:cNvSpPr txBox="1"/>
          <p:nvPr/>
        </p:nvSpPr>
        <p:spPr>
          <a:xfrm rot="16200000">
            <a:off x="-421999" y="3920262"/>
            <a:ext cx="18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MI</a:t>
            </a:r>
          </a:p>
        </p:txBody>
      </p:sp>
    </p:spTree>
    <p:extLst>
      <p:ext uri="{BB962C8B-B14F-4D97-AF65-F5344CB8AC3E}">
        <p14:creationId xmlns:p14="http://schemas.microsoft.com/office/powerpoint/2010/main" val="29175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22B9-062A-4D30-A4BA-CE058014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MFE: Cyanobacteria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1268C96C-606B-42E3-85D1-3AB7A165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421001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0CEC-FDC6-47FA-8ED3-18E2B6B2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MFE: </a:t>
            </a:r>
            <a:r>
              <a:rPr lang="en-US" dirty="0" err="1"/>
              <a:t>Fusobacteriota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019D179-55B2-4FCF-8B39-7A315AC2A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196225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F679-DF9C-4BEF-9554-20C5EFDD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093D-FB8A-4B93-A777-9EA976B7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we do tertiary structure validation?</a:t>
            </a:r>
          </a:p>
          <a:p>
            <a:pPr lvl="1"/>
            <a:r>
              <a:rPr lang="en-US" dirty="0"/>
              <a:t>3d distance</a:t>
            </a:r>
          </a:p>
          <a:p>
            <a:pPr lvl="1"/>
            <a:r>
              <a:rPr lang="en-US" dirty="0"/>
              <a:t>Do they align with known tertiary interactions?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do distance and MFE correlate?</a:t>
            </a:r>
          </a:p>
          <a:p>
            <a:endParaRPr lang="en-US" dirty="0"/>
          </a:p>
          <a:p>
            <a:r>
              <a:rPr lang="en-US" dirty="0"/>
              <a:t>How do we interpret the larger sites that our algorithm builds?</a:t>
            </a:r>
          </a:p>
          <a:p>
            <a:pPr lvl="1"/>
            <a:r>
              <a:rPr lang="en-US" dirty="0"/>
              <a:t>Superadditive correlation</a:t>
            </a:r>
          </a:p>
          <a:p>
            <a:endParaRPr lang="en-US" dirty="0"/>
          </a:p>
          <a:p>
            <a:r>
              <a:rPr lang="en-US" dirty="0"/>
              <a:t>Can we quantify some information gains?</a:t>
            </a:r>
          </a:p>
          <a:p>
            <a:pPr lvl="1"/>
            <a:r>
              <a:rPr lang="en-US" dirty="0"/>
              <a:t>IE using sites over triplets</a:t>
            </a:r>
          </a:p>
        </p:txBody>
      </p:sp>
    </p:spTree>
    <p:extLst>
      <p:ext uri="{BB962C8B-B14F-4D97-AF65-F5344CB8AC3E}">
        <p14:creationId xmlns:p14="http://schemas.microsoft.com/office/powerpoint/2010/main" val="4123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08E4-3A81-45BC-B04A-CD8844EF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2B5F-CD42-4F3E-9ABF-4DA87667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day genomics has created a data explosion</a:t>
            </a:r>
          </a:p>
          <a:p>
            <a:pPr lvl="1"/>
            <a:r>
              <a:rPr lang="en-US" dirty="0"/>
              <a:t>Large multiple sequence alignments</a:t>
            </a:r>
          </a:p>
          <a:p>
            <a:pPr lvl="1"/>
            <a:endParaRPr lang="en-US" dirty="0"/>
          </a:p>
          <a:p>
            <a:r>
              <a:rPr lang="en-US" dirty="0"/>
              <a:t>Structure determines function</a:t>
            </a:r>
          </a:p>
          <a:p>
            <a:pPr lvl="1"/>
            <a:r>
              <a:rPr lang="en-US" dirty="0"/>
              <a:t>Identification of probabilistic relations</a:t>
            </a:r>
          </a:p>
          <a:p>
            <a:pPr lvl="1"/>
            <a:r>
              <a:rPr lang="en-US" dirty="0"/>
              <a:t>Correspond to functional 2d/3d relations</a:t>
            </a:r>
          </a:p>
          <a:p>
            <a:pPr lvl="1"/>
            <a:endParaRPr lang="en-US" dirty="0"/>
          </a:p>
          <a:p>
            <a:r>
              <a:rPr lang="en-US" dirty="0"/>
              <a:t> Mathematical models to extract relationships</a:t>
            </a:r>
          </a:p>
          <a:p>
            <a:pPr lvl="1"/>
            <a:r>
              <a:rPr lang="en-US" dirty="0"/>
              <a:t>Many hierarchical levels of central dogma</a:t>
            </a:r>
          </a:p>
        </p:txBody>
      </p:sp>
      <p:pic>
        <p:nvPicPr>
          <p:cNvPr id="1026" name="Picture 2" descr="Multiple sequence alignment - Wikipedia">
            <a:extLst>
              <a:ext uri="{FF2B5EF4-FFF2-40B4-BE49-F238E27FC236}">
                <a16:creationId xmlns:a16="http://schemas.microsoft.com/office/drawing/2014/main" id="{A1A326FA-9705-4B9B-BC64-0BB5E67D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260" y="2412869"/>
            <a:ext cx="3595540" cy="20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tein folding discovery a major breakthrough from DeepMind">
            <a:extLst>
              <a:ext uri="{FF2B5EF4-FFF2-40B4-BE49-F238E27FC236}">
                <a16:creationId xmlns:a16="http://schemas.microsoft.com/office/drawing/2014/main" id="{F6C6D3CD-CB09-4C2A-AA8F-57A1BF6E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94" y="5192196"/>
            <a:ext cx="2540672" cy="142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9217-AA24-4FBD-AF98-DE24919A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AA06-030A-4EDD-8966-B327F4F2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Mutual Information</a:t>
            </a:r>
          </a:p>
          <a:p>
            <a:pPr lvl="1"/>
            <a:r>
              <a:rPr lang="en-US" dirty="0"/>
              <a:t>Often with correction terms</a:t>
            </a:r>
          </a:p>
          <a:p>
            <a:pPr lvl="2"/>
            <a:r>
              <a:rPr lang="en-US" dirty="0"/>
              <a:t>Parametric bootstrapping</a:t>
            </a:r>
          </a:p>
          <a:p>
            <a:endParaRPr lang="en-US" dirty="0"/>
          </a:p>
          <a:p>
            <a:r>
              <a:rPr lang="en-US" dirty="0"/>
              <a:t>Physical Models</a:t>
            </a:r>
          </a:p>
          <a:p>
            <a:pPr lvl="1"/>
            <a:r>
              <a:rPr lang="en-US" dirty="0"/>
              <a:t>Generalized </a:t>
            </a:r>
            <a:r>
              <a:rPr lang="en-US" dirty="0" err="1"/>
              <a:t>Ising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Transition State Theory</a:t>
            </a:r>
          </a:p>
          <a:p>
            <a:pPr lvl="1"/>
            <a:endParaRPr lang="en-US" dirty="0"/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Rare, one paper</a:t>
            </a:r>
          </a:p>
          <a:p>
            <a:endParaRPr lang="en-US" dirty="0"/>
          </a:p>
          <a:p>
            <a:r>
              <a:rPr lang="en-US" dirty="0"/>
              <a:t>Markov Models</a:t>
            </a:r>
          </a:p>
          <a:p>
            <a:pPr lvl="1"/>
            <a:r>
              <a:rPr lang="en-US"/>
              <a:t>Probability vectors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5D504-6FCA-4E94-8124-AA078223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57" y="3467266"/>
            <a:ext cx="3990075" cy="823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BA6838-F6CC-4765-A159-6C198229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078" y="3429000"/>
            <a:ext cx="17526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34975F-DDF5-4B3C-B130-73BFC1EFC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7" y="5074385"/>
            <a:ext cx="2977388" cy="12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0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DF7-BA9B-4CBA-8CD6-E74D163B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4F6C-4E7B-4762-8160-78F1C0AE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Studies have been often constrained to protein sequences</a:t>
            </a:r>
          </a:p>
          <a:p>
            <a:endParaRPr lang="en-US" dirty="0"/>
          </a:p>
          <a:p>
            <a:pPr lvl="1"/>
            <a:r>
              <a:rPr lang="en-US" dirty="0"/>
              <a:t>Both DNA and RNA</a:t>
            </a:r>
          </a:p>
          <a:p>
            <a:pPr lvl="1"/>
            <a:r>
              <a:rPr lang="en-US" dirty="0"/>
              <a:t>Almost always using amino acid alphabet for probabilistic</a:t>
            </a:r>
          </a:p>
          <a:p>
            <a:pPr lvl="1"/>
            <a:endParaRPr lang="en-US" dirty="0"/>
          </a:p>
          <a:p>
            <a:r>
              <a:rPr lang="en-US" dirty="0"/>
              <a:t>Size of interacting sites</a:t>
            </a:r>
          </a:p>
          <a:p>
            <a:pPr lvl="1"/>
            <a:r>
              <a:rPr lang="en-US" dirty="0"/>
              <a:t>Almost always limited solely to pairwise</a:t>
            </a:r>
          </a:p>
          <a:p>
            <a:pPr lvl="1"/>
            <a:r>
              <a:rPr lang="en-US" dirty="0"/>
              <a:t>Even </a:t>
            </a:r>
            <a:r>
              <a:rPr lang="en-US" dirty="0" err="1"/>
              <a:t>Ising</a:t>
            </a:r>
            <a:r>
              <a:rPr lang="en-US" dirty="0"/>
              <a:t> and other models are pairwise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9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B0DB-4B10-496B-B7FA-5B95EB7A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DF92-3F28-4F6E-B1B4-276E4511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Levels</a:t>
            </a:r>
          </a:p>
          <a:p>
            <a:endParaRPr lang="en-US" dirty="0"/>
          </a:p>
          <a:p>
            <a:pPr lvl="1"/>
            <a:r>
              <a:rPr lang="en-US" dirty="0"/>
              <a:t>Majority: pairwise contact prediction </a:t>
            </a:r>
          </a:p>
          <a:p>
            <a:pPr lvl="1"/>
            <a:r>
              <a:rPr lang="en-US" dirty="0"/>
              <a:t>Studies of protein domains such as </a:t>
            </a:r>
            <a:r>
              <a:rPr lang="en-US" dirty="0" err="1"/>
              <a:t>bHLH</a:t>
            </a:r>
            <a:endParaRPr lang="en-US" dirty="0"/>
          </a:p>
          <a:p>
            <a:pPr lvl="1"/>
            <a:r>
              <a:rPr lang="en-US" dirty="0"/>
              <a:t>Mutation effects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Information gain of amino acid characteristics</a:t>
            </a:r>
          </a:p>
          <a:p>
            <a:pPr lvl="2"/>
            <a:r>
              <a:rPr lang="en-US" dirty="0"/>
              <a:t>Hydropathy</a:t>
            </a:r>
          </a:p>
          <a:p>
            <a:pPr lvl="2"/>
            <a:r>
              <a:rPr lang="en-US" dirty="0"/>
              <a:t>Disulfide bridges</a:t>
            </a:r>
          </a:p>
          <a:p>
            <a:pPr lvl="2"/>
            <a:r>
              <a:rPr lang="en-US" dirty="0"/>
              <a:t>Polarity</a:t>
            </a:r>
          </a:p>
        </p:txBody>
      </p:sp>
    </p:spTree>
    <p:extLst>
      <p:ext uri="{BB962C8B-B14F-4D97-AF65-F5344CB8AC3E}">
        <p14:creationId xmlns:p14="http://schemas.microsoft.com/office/powerpoint/2010/main" val="42416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888B-793F-465D-8777-EBB96A8C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D0FA-C8FD-409E-9C6C-D473994D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Combat sampling bias</a:t>
            </a:r>
          </a:p>
          <a:p>
            <a:endParaRPr lang="en-US" dirty="0"/>
          </a:p>
          <a:p>
            <a:r>
              <a:rPr lang="en-US" dirty="0"/>
              <a:t>Extract information gain from solely structure/function relations</a:t>
            </a:r>
          </a:p>
          <a:p>
            <a:pPr lvl="1"/>
            <a:r>
              <a:rPr lang="en-US" dirty="0"/>
              <a:t>Get rid of phylogenetic information gains</a:t>
            </a:r>
          </a:p>
          <a:p>
            <a:pPr lvl="1"/>
            <a:endParaRPr lang="en-US" dirty="0"/>
          </a:p>
          <a:p>
            <a:r>
              <a:rPr lang="en-US" dirty="0"/>
              <a:t>Encompassing epistasis</a:t>
            </a:r>
          </a:p>
          <a:p>
            <a:pPr lvl="1"/>
            <a:r>
              <a:rPr lang="en-US" dirty="0"/>
              <a:t>Spatial proximity can fail</a:t>
            </a:r>
          </a:p>
        </p:txBody>
      </p:sp>
    </p:spTree>
    <p:extLst>
      <p:ext uri="{BB962C8B-B14F-4D97-AF65-F5344CB8AC3E}">
        <p14:creationId xmlns:p14="http://schemas.microsoft.com/office/powerpoint/2010/main" val="325619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1AB7-6B0F-46DC-809A-BA4143B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Application in 16S 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C059-DD85-410A-9471-C933F53C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Yeang</a:t>
            </a:r>
            <a:r>
              <a:rPr lang="en-US" dirty="0"/>
              <a:t> et al: 16S with Markov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Used to predict pairwise interaction partners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Good secondary and tertiary structure validation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focuses on binary pairs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Claims to outperform MI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4D5BA-6337-4773-90EA-31427F89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837" y="1825625"/>
            <a:ext cx="2977388" cy="12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317B-3475-40B7-9BC0-099C2BF4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and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B066-4B39-418E-A70E-D0E36D2A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Proteins have been explored extensively</a:t>
            </a:r>
          </a:p>
          <a:p>
            <a:endParaRPr lang="en-US" dirty="0"/>
          </a:p>
          <a:p>
            <a:r>
              <a:rPr lang="en-US" dirty="0"/>
              <a:t>RNA is untouched</a:t>
            </a:r>
          </a:p>
          <a:p>
            <a:endParaRPr lang="en-US" dirty="0"/>
          </a:p>
          <a:p>
            <a:r>
              <a:rPr lang="en-US" dirty="0"/>
              <a:t>MI seems to have some potential statistical problems</a:t>
            </a:r>
          </a:p>
          <a:p>
            <a:pPr lvl="1"/>
            <a:r>
              <a:rPr lang="en-US" dirty="0"/>
              <a:t>Sampling bias from small alphabet</a:t>
            </a:r>
          </a:p>
          <a:p>
            <a:pPr lvl="2"/>
            <a:r>
              <a:rPr lang="en-US" dirty="0"/>
              <a:t>Overcome by data size</a:t>
            </a:r>
          </a:p>
          <a:p>
            <a:pPr lvl="1"/>
            <a:r>
              <a:rPr lang="en-US" dirty="0"/>
              <a:t>Isolating information gain from structure/function </a:t>
            </a:r>
            <a:r>
              <a:rPr lang="en-US"/>
              <a:t>over phylogeny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6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74E9-E3F9-4769-B731-B9D85728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0CAE-A6A0-4CAE-9038-2746EA25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Calculate nC2 (normalized) MI terms between sites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Rank these sites and join the terms with the maximum MI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Treat the joined term as a new variable</a:t>
            </a:r>
          </a:p>
          <a:p>
            <a:pPr marL="971550" lvl="1" indent="-514350">
              <a:buAutoNum type="arabicPeriod"/>
            </a:pPr>
            <a:r>
              <a:rPr lang="en-US" dirty="0"/>
              <a:t>Using join probabilities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Loop until the max MI term reaches a preestablished cutoff</a:t>
            </a:r>
          </a:p>
        </p:txBody>
      </p:sp>
    </p:spTree>
    <p:extLst>
      <p:ext uri="{BB962C8B-B14F-4D97-AF65-F5344CB8AC3E}">
        <p14:creationId xmlns:p14="http://schemas.microsoft.com/office/powerpoint/2010/main" val="15086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359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Building Coevolution Sites in 16S RNA</vt:lpstr>
      <vt:lpstr>Introduction</vt:lpstr>
      <vt:lpstr>Varying Mathematical Models</vt:lpstr>
      <vt:lpstr>Data Types</vt:lpstr>
      <vt:lpstr>Protein Predictions</vt:lpstr>
      <vt:lpstr>Common Problems</vt:lpstr>
      <vt:lpstr>Prior Application in 16S RNA</vt:lpstr>
      <vt:lpstr>Successes and Failures</vt:lpstr>
      <vt:lpstr>Our Algorithm</vt:lpstr>
      <vt:lpstr>Results: Cyanobacteria and Fusobacteriota</vt:lpstr>
      <vt:lpstr>Validation with MFE: Cyanobacteria</vt:lpstr>
      <vt:lpstr>Validation with MFE: Fusobacteriota</vt:lpstr>
      <vt:lpstr>Questions and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Coevolution Sites in 16S RNA</dc:title>
  <dc:creator>Amit Lal</dc:creator>
  <cp:lastModifiedBy>Amit Lal</cp:lastModifiedBy>
  <cp:revision>33</cp:revision>
  <dcterms:created xsi:type="dcterms:W3CDTF">2021-09-14T14:51:58Z</dcterms:created>
  <dcterms:modified xsi:type="dcterms:W3CDTF">2021-09-14T20:22:26Z</dcterms:modified>
</cp:coreProperties>
</file>