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7" r:id="rId9"/>
    <p:sldId id="272" r:id="rId10"/>
    <p:sldId id="261" r:id="rId11"/>
    <p:sldId id="263" r:id="rId12"/>
    <p:sldId id="271" r:id="rId13"/>
    <p:sldId id="275" r:id="rId14"/>
    <p:sldId id="264" r:id="rId15"/>
    <p:sldId id="270" r:id="rId16"/>
    <p:sldId id="269" r:id="rId17"/>
    <p:sldId id="276" r:id="rId18"/>
    <p:sldId id="274" r:id="rId19"/>
    <p:sldId id="268" r:id="rId20"/>
  </p:sldIdLst>
  <p:sldSz cx="9144000" cy="5143500" type="screen16x9"/>
  <p:notesSz cx="6858000" cy="9144000"/>
  <p:embeddedFontLst>
    <p:embeddedFont>
      <p:font typeface="Alfa Slab One" panose="020B0604020202020204" charset="0"/>
      <p:regular r:id="rId22"/>
    </p:embeddedFont>
    <p:embeddedFont>
      <p:font typeface="Comfortaa" panose="020B0604020202020204" charset="0"/>
      <p:regular r:id="rId23"/>
      <p:bold r:id="rId24"/>
    </p:embeddedFont>
    <p:embeddedFont>
      <p:font typeface="Georgia" panose="02040502050405020303" pitchFamily="18" charset="0"/>
      <p:regular r:id="rId25"/>
      <p:bold r:id="rId26"/>
      <p:italic r:id="rId27"/>
      <p:boldItalic r:id="rId28"/>
    </p:embeddedFont>
    <p:embeddedFont>
      <p:font typeface="Proxima Nova" panose="020B0604020202020204" charset="0"/>
      <p:regular r:id="rId29"/>
      <p:bold r:id="rId30"/>
      <p:italic r:id="rId31"/>
      <p:boldItalic r:id="rId32"/>
    </p:embeddedFont>
    <p:embeddedFont>
      <p:font typeface="Source Code Pro" panose="020B0509030403020204" pitchFamily="49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501D69-2C2C-469F-94F1-8FD48C2EE925}" v="2" dt="2023-12-14T02:27:16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322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heme" Target="theme/them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ay Saoji" userId="S::saoji.a@northeastern.edu::b46e4368-d6ef-4864-8530-15c7caaba6f1" providerId="AD" clId="Web-{82501D69-2C2C-469F-94F1-8FD48C2EE925}"/>
    <pc:docChg chg="modSld">
      <pc:chgData name="Ashay Saoji" userId="S::saoji.a@northeastern.edu::b46e4368-d6ef-4864-8530-15c7caaba6f1" providerId="AD" clId="Web-{82501D69-2C2C-469F-94F1-8FD48C2EE925}" dt="2023-12-14T02:27:16.265" v="1" actId="1076"/>
      <pc:docMkLst>
        <pc:docMk/>
      </pc:docMkLst>
      <pc:sldChg chg="modSp">
        <pc:chgData name="Ashay Saoji" userId="S::saoji.a@northeastern.edu::b46e4368-d6ef-4864-8530-15c7caaba6f1" providerId="AD" clId="Web-{82501D69-2C2C-469F-94F1-8FD48C2EE925}" dt="2023-12-14T02:27:16.265" v="1" actId="1076"/>
        <pc:sldMkLst>
          <pc:docMk/>
          <pc:sldMk cId="0" sldId="266"/>
        </pc:sldMkLst>
        <pc:picChg chg="mod">
          <ac:chgData name="Ashay Saoji" userId="S::saoji.a@northeastern.edu::b46e4368-d6ef-4864-8530-15c7caaba6f1" providerId="AD" clId="Web-{82501D69-2C2C-469F-94F1-8FD48C2EE925}" dt="2023-12-14T02:27:16.265" v="1" actId="1076"/>
          <ac:picMkLst>
            <pc:docMk/>
            <pc:sldMk cId="0" sldId="266"/>
            <ac:picMk id="15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6b108fd4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6b108fd4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6b108fd4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6b108fd4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6b108fd4e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6b108fd4e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6b108fd4e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6b108fd4e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677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6b108fd4e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6b108fd4e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6b108fd4e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6b108fd4e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6b108fd4e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6b108fd4e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6b108fd4e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6b108fd4e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615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6b108fd4e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6b108fd4e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482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6b108fd4e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6b108fd4e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698e717d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698e717d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698e717df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698e717df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698e717df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698e717df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698e717df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698e717df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6b108fd4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6b108fd4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6b108fd4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6b108fd4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6b108fd4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6b108fd4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6b108fd4e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a6b108fd4e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477300" y="350775"/>
            <a:ext cx="5888700" cy="7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 dirty="0">
                <a:solidFill>
                  <a:srgbClr val="00FF00"/>
                </a:solidFill>
              </a:rPr>
              <a:t>Cent</a:t>
            </a:r>
            <a:r>
              <a:rPr lang="en" sz="2750" dirty="0">
                <a:solidFill>
                  <a:srgbClr val="000000"/>
                </a:solidFill>
              </a:rPr>
              <a:t>Wise:</a:t>
            </a:r>
            <a:endParaRPr sz="3300" b="1" dirty="0">
              <a:solidFill>
                <a:srgbClr val="1F232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4621239" y="2706444"/>
            <a:ext cx="4911068" cy="19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0" dirty="0"/>
              <a:t>Ashay Saoji - 002766044</a:t>
            </a:r>
            <a:endParaRPr sz="1800" b="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0" dirty="0"/>
              <a:t>Kshiti Dangore - 002783373</a:t>
            </a:r>
            <a:endParaRPr sz="1800" b="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0" dirty="0"/>
              <a:t>Manan Vijayvargiya - 002270765</a:t>
            </a:r>
            <a:endParaRPr sz="1800" b="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0" dirty="0"/>
              <a:t>Yash Limbodiya - 002284031</a:t>
            </a:r>
            <a:r>
              <a:rPr lang="en" sz="1800" dirty="0"/>
              <a:t> </a:t>
            </a:r>
            <a:endParaRPr sz="1800" dirty="0"/>
          </a:p>
        </p:txBody>
      </p:sp>
      <p:sp>
        <p:nvSpPr>
          <p:cNvPr id="58" name="Google Shape;58;p13"/>
          <p:cNvSpPr txBox="1"/>
          <p:nvPr/>
        </p:nvSpPr>
        <p:spPr>
          <a:xfrm>
            <a:off x="7208400" y="80475"/>
            <a:ext cx="1935600" cy="9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0">
              <a:solidFill>
                <a:srgbClr val="000000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58175" y="1056975"/>
            <a:ext cx="5318400" cy="8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20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000" b="1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Collaborative Expense Tracking</a:t>
            </a:r>
            <a:r>
              <a:rPr lang="en" sz="2000" b="1" dirty="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2000" b="1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Source Code Pro"/>
                <a:ea typeface="Source Code Pro"/>
                <a:cs typeface="Source Code Pro"/>
                <a:sym typeface="Source Code Pro"/>
              </a:rPr>
              <a:t>           </a:t>
            </a:r>
            <a:r>
              <a:rPr lang="en" sz="2000" b="1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applic</a:t>
            </a:r>
            <a:r>
              <a:rPr lang="en" sz="2000" b="1" dirty="0"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en" sz="2000" b="1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tion </a:t>
            </a:r>
            <a:endParaRPr sz="2000" b="1" dirty="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23" y="137786"/>
            <a:ext cx="3924302" cy="4903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ctrTitle"/>
          </p:nvPr>
        </p:nvSpPr>
        <p:spPr>
          <a:xfrm>
            <a:off x="0" y="3394553"/>
            <a:ext cx="8788800" cy="16663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1F2328"/>
              </a:solidFill>
            </a:endParaRPr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1"/>
          </p:nvPr>
        </p:nvSpPr>
        <p:spPr>
          <a:xfrm>
            <a:off x="56550" y="1947797"/>
            <a:ext cx="8732400" cy="3113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18"/>
          <p:cNvSpPr txBox="1"/>
          <p:nvPr/>
        </p:nvSpPr>
        <p:spPr>
          <a:xfrm>
            <a:off x="1619675" y="0"/>
            <a:ext cx="62070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        </a:t>
            </a:r>
            <a:r>
              <a:rPr lang="en" sz="2750">
                <a:solidFill>
                  <a:srgbClr val="00FF00"/>
                </a:solidFill>
                <a:latin typeface="Alfa Slab One"/>
                <a:ea typeface="Alfa Slab One"/>
                <a:cs typeface="Alfa Slab One"/>
                <a:sym typeface="Alfa Slab One"/>
              </a:rPr>
              <a:t>Cent</a:t>
            </a:r>
            <a:r>
              <a:rPr lang="en" sz="2750">
                <a:latin typeface="Alfa Slab One"/>
                <a:ea typeface="Alfa Slab One"/>
                <a:cs typeface="Alfa Slab One"/>
                <a:sym typeface="Alfa Slab One"/>
              </a:rPr>
              <a:t>Wise:</a:t>
            </a:r>
            <a:endParaRPr sz="1800" b="1"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56550" y="265674"/>
            <a:ext cx="6409500" cy="934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" sz="1700" b="1" dirty="0">
                <a:solidFill>
                  <a:srgbClr val="1F2328"/>
                </a:solidFill>
                <a:highlight>
                  <a:srgbClr val="FFFFFF"/>
                </a:highlight>
              </a:rPr>
              <a:t>⚙</a:t>
            </a:r>
            <a:r>
              <a:rPr lang="en" sz="1900" b="1" u="sng" dirty="0">
                <a:latin typeface="Proxima Nova"/>
                <a:ea typeface="Proxima Nova"/>
                <a:cs typeface="Proxima Nova"/>
                <a:sym typeface="Proxima Nova"/>
              </a:rPr>
              <a:t>Tamil Language in UI:</a:t>
            </a:r>
            <a:r>
              <a:rPr lang="en" sz="1900" b="1" u="sng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900" b="1" u="sng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5" name="Google Shape;105;p18" descr="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7030"/>
            <a:ext cx="9144000" cy="4166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ctrTitle"/>
          </p:nvPr>
        </p:nvSpPr>
        <p:spPr>
          <a:xfrm>
            <a:off x="0" y="2354893"/>
            <a:ext cx="8788800" cy="27060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1F2328"/>
              </a:solidFill>
            </a:endParaRPr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1"/>
          </p:nvPr>
        </p:nvSpPr>
        <p:spPr>
          <a:xfrm>
            <a:off x="56550" y="1916481"/>
            <a:ext cx="8732400" cy="31444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20"/>
          <p:cNvSpPr txBox="1"/>
          <p:nvPr/>
        </p:nvSpPr>
        <p:spPr>
          <a:xfrm>
            <a:off x="1619675" y="0"/>
            <a:ext cx="62070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          </a:t>
            </a:r>
            <a:r>
              <a:rPr lang="en" sz="2750">
                <a:solidFill>
                  <a:srgbClr val="00FF00"/>
                </a:solidFill>
                <a:latin typeface="Alfa Slab One"/>
                <a:ea typeface="Alfa Slab One"/>
                <a:cs typeface="Alfa Slab One"/>
                <a:sym typeface="Alfa Slab One"/>
              </a:rPr>
              <a:t>Cent</a:t>
            </a:r>
            <a:r>
              <a:rPr lang="en" sz="2750">
                <a:latin typeface="Alfa Slab One"/>
                <a:ea typeface="Alfa Slab One"/>
                <a:cs typeface="Alfa Slab One"/>
                <a:sym typeface="Alfa Slab One"/>
              </a:rPr>
              <a:t>Wise:</a:t>
            </a:r>
            <a:endParaRPr sz="1800" b="1"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56550" y="177486"/>
            <a:ext cx="6409500" cy="934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" sz="1700" b="1" dirty="0">
                <a:solidFill>
                  <a:srgbClr val="1F2328"/>
                </a:solidFill>
                <a:highlight>
                  <a:srgbClr val="FFFFFF"/>
                </a:highlight>
              </a:rPr>
              <a:t>⚙</a:t>
            </a:r>
            <a:r>
              <a:rPr lang="en" sz="1700" b="1" u="sng" dirty="0">
                <a:solidFill>
                  <a:srgbClr val="1F2328"/>
                </a:solidFill>
                <a:highlight>
                  <a:srgbClr val="FFFFFF"/>
                </a:highlight>
              </a:rPr>
              <a:t>Hindi language in the UI</a:t>
            </a:r>
            <a:r>
              <a:rPr lang="en" sz="1900" b="1" u="sng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900" b="1" u="sng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6" name="Google Shape;126;p20" descr="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0" y="883084"/>
            <a:ext cx="9144000" cy="4260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>
            <a:spLocks noGrp="1"/>
          </p:cNvSpPr>
          <p:nvPr>
            <p:ph type="ctrTitle"/>
          </p:nvPr>
        </p:nvSpPr>
        <p:spPr>
          <a:xfrm>
            <a:off x="0" y="1258865"/>
            <a:ext cx="9143850" cy="38020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1F2328"/>
              </a:solidFill>
            </a:endParaRPr>
          </a:p>
        </p:txBody>
      </p:sp>
      <p:sp>
        <p:nvSpPr>
          <p:cNvPr id="201" name="Google Shape;201;p28"/>
          <p:cNvSpPr txBox="1">
            <a:spLocks noGrp="1"/>
          </p:cNvSpPr>
          <p:nvPr>
            <p:ph type="subTitle" idx="1"/>
          </p:nvPr>
        </p:nvSpPr>
        <p:spPr>
          <a:xfrm>
            <a:off x="56550" y="1540701"/>
            <a:ext cx="8732400" cy="35202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" name="Google Shape;202;p28"/>
          <p:cNvSpPr txBox="1"/>
          <p:nvPr/>
        </p:nvSpPr>
        <p:spPr>
          <a:xfrm>
            <a:off x="1619675" y="0"/>
            <a:ext cx="62070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    </a:t>
            </a:r>
            <a:r>
              <a:rPr lang="en" sz="2750">
                <a:solidFill>
                  <a:srgbClr val="00FF00"/>
                </a:solidFill>
                <a:latin typeface="Alfa Slab One"/>
                <a:ea typeface="Alfa Slab One"/>
                <a:cs typeface="Alfa Slab One"/>
                <a:sym typeface="Alfa Slab One"/>
              </a:rPr>
              <a:t>Cent</a:t>
            </a:r>
            <a:r>
              <a:rPr lang="en" sz="2750">
                <a:latin typeface="Alfa Slab One"/>
                <a:ea typeface="Alfa Slab One"/>
                <a:cs typeface="Alfa Slab One"/>
                <a:sym typeface="Alfa Slab One"/>
              </a:rPr>
              <a:t>Wise:</a:t>
            </a:r>
            <a:endParaRPr sz="1800" b="1"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0" y="161700"/>
            <a:ext cx="6409500" cy="896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" sz="1700" b="1" dirty="0">
                <a:solidFill>
                  <a:srgbClr val="1F2328"/>
                </a:solidFill>
                <a:highlight>
                  <a:srgbClr val="FFFFFF"/>
                </a:highlight>
              </a:rPr>
              <a:t>⚙</a:t>
            </a:r>
            <a:r>
              <a:rPr lang="en" sz="1700" b="1" u="sng" dirty="0">
                <a:solidFill>
                  <a:srgbClr val="1F2328"/>
                </a:solidFill>
                <a:highlight>
                  <a:srgbClr val="FFFFFF"/>
                </a:highlight>
              </a:rPr>
              <a:t>All Expenses:</a:t>
            </a:r>
            <a:endParaRPr sz="1900" b="1" u="sng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4" name="Google Shape;204;p28" descr="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0559"/>
            <a:ext cx="9143850" cy="4272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ctrTitle"/>
          </p:nvPr>
        </p:nvSpPr>
        <p:spPr>
          <a:xfrm>
            <a:off x="0" y="2035479"/>
            <a:ext cx="8788800" cy="30254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1F2328"/>
              </a:solidFill>
            </a:endParaRPr>
          </a:p>
        </p:txBody>
      </p:sp>
      <p:sp>
        <p:nvSpPr>
          <p:cNvPr id="174" name="Google Shape;174;p25"/>
          <p:cNvSpPr txBox="1">
            <a:spLocks noGrp="1"/>
          </p:cNvSpPr>
          <p:nvPr>
            <p:ph type="subTitle" idx="1"/>
          </p:nvPr>
        </p:nvSpPr>
        <p:spPr>
          <a:xfrm>
            <a:off x="56550" y="2279737"/>
            <a:ext cx="8732400" cy="2781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175;p25"/>
          <p:cNvSpPr txBox="1"/>
          <p:nvPr/>
        </p:nvSpPr>
        <p:spPr>
          <a:xfrm>
            <a:off x="1619675" y="0"/>
            <a:ext cx="62070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           </a:t>
            </a:r>
            <a:r>
              <a:rPr lang="en" sz="2750">
                <a:solidFill>
                  <a:srgbClr val="00FF00"/>
                </a:solidFill>
                <a:latin typeface="Alfa Slab One"/>
                <a:ea typeface="Alfa Slab One"/>
                <a:cs typeface="Alfa Slab One"/>
                <a:sym typeface="Alfa Slab One"/>
              </a:rPr>
              <a:t>Cent</a:t>
            </a:r>
            <a:r>
              <a:rPr lang="en" sz="2750">
                <a:latin typeface="Alfa Slab One"/>
                <a:ea typeface="Alfa Slab One"/>
                <a:cs typeface="Alfa Slab One"/>
                <a:sym typeface="Alfa Slab One"/>
              </a:rPr>
              <a:t>Wise:</a:t>
            </a:r>
            <a:endParaRPr sz="1800" b="1"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56550" y="193603"/>
            <a:ext cx="6409500" cy="896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" sz="1700" b="1" dirty="0">
                <a:solidFill>
                  <a:srgbClr val="1F2328"/>
                </a:solidFill>
                <a:highlight>
                  <a:srgbClr val="FFFFFF"/>
                </a:highlight>
              </a:rPr>
              <a:t>⚙</a:t>
            </a:r>
            <a:r>
              <a:rPr lang="en" sz="1700" b="1" u="sng" dirty="0">
                <a:solidFill>
                  <a:srgbClr val="1F2328"/>
                </a:solidFill>
                <a:highlight>
                  <a:srgbClr val="FFFFFF"/>
                </a:highlight>
              </a:rPr>
              <a:t>Start a new group Modal:</a:t>
            </a:r>
            <a:endParaRPr sz="1900" b="1" u="sng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B10CCE-2F8F-1E5E-232D-684B2BA72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0559"/>
            <a:ext cx="9144000" cy="427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08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ctrTitle"/>
          </p:nvPr>
        </p:nvSpPr>
        <p:spPr>
          <a:xfrm>
            <a:off x="0" y="1734855"/>
            <a:ext cx="8788800" cy="33260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1F2328"/>
              </a:solidFill>
            </a:endParaRPr>
          </a:p>
        </p:txBody>
      </p:sp>
      <p:sp>
        <p:nvSpPr>
          <p:cNvPr id="132" name="Google Shape;132;p21"/>
          <p:cNvSpPr txBox="1">
            <a:spLocks noGrp="1"/>
          </p:cNvSpPr>
          <p:nvPr>
            <p:ph type="subTitle" idx="1"/>
          </p:nvPr>
        </p:nvSpPr>
        <p:spPr>
          <a:xfrm>
            <a:off x="56550" y="2154477"/>
            <a:ext cx="8732400" cy="2906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21"/>
          <p:cNvSpPr txBox="1"/>
          <p:nvPr/>
        </p:nvSpPr>
        <p:spPr>
          <a:xfrm>
            <a:off x="1619675" y="0"/>
            <a:ext cx="62070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    </a:t>
            </a:r>
            <a:r>
              <a:rPr lang="en" sz="3850">
                <a:solidFill>
                  <a:srgbClr val="00FF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2750">
                <a:solidFill>
                  <a:srgbClr val="00FF00"/>
                </a:solidFill>
                <a:latin typeface="Alfa Slab One"/>
                <a:ea typeface="Alfa Slab One"/>
                <a:cs typeface="Alfa Slab One"/>
                <a:sym typeface="Alfa Slab One"/>
              </a:rPr>
              <a:t>Cent</a:t>
            </a:r>
            <a:r>
              <a:rPr lang="en" sz="2750">
                <a:latin typeface="Alfa Slab One"/>
                <a:ea typeface="Alfa Slab One"/>
                <a:cs typeface="Alfa Slab One"/>
                <a:sym typeface="Alfa Slab One"/>
              </a:rPr>
              <a:t>Wise:</a:t>
            </a:r>
            <a:endParaRPr sz="1800" b="1"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0" y="274787"/>
            <a:ext cx="6409500" cy="934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" sz="1700" b="1" dirty="0">
                <a:solidFill>
                  <a:srgbClr val="1F2328"/>
                </a:solidFill>
                <a:highlight>
                  <a:srgbClr val="FFFFFF"/>
                </a:highlight>
              </a:rPr>
              <a:t>⚙</a:t>
            </a:r>
            <a:r>
              <a:rPr lang="en" sz="1900" b="1" u="sng" dirty="0">
                <a:latin typeface="Proxima Nova"/>
                <a:ea typeface="Proxima Nova"/>
                <a:cs typeface="Proxima Nova"/>
                <a:sym typeface="Proxima Nova"/>
              </a:rPr>
              <a:t>View Charts functionality:</a:t>
            </a:r>
            <a:r>
              <a:rPr lang="en" sz="1900" b="1" u="sng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900" b="1" u="sng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7" name="Google Shape;137;p21" descr="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" y="1052087"/>
            <a:ext cx="9144000" cy="4375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ctrTitle"/>
          </p:nvPr>
        </p:nvSpPr>
        <p:spPr>
          <a:xfrm>
            <a:off x="0" y="1427967"/>
            <a:ext cx="8788800" cy="36329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1F2328"/>
              </a:solidFill>
            </a:endParaRPr>
          </a:p>
        </p:txBody>
      </p:sp>
      <p:sp>
        <p:nvSpPr>
          <p:cNvPr id="192" name="Google Shape;192;p27"/>
          <p:cNvSpPr txBox="1">
            <a:spLocks noGrp="1"/>
          </p:cNvSpPr>
          <p:nvPr>
            <p:ph type="subTitle" idx="1"/>
          </p:nvPr>
        </p:nvSpPr>
        <p:spPr>
          <a:xfrm>
            <a:off x="56550" y="2336103"/>
            <a:ext cx="8732400" cy="2724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p27"/>
          <p:cNvSpPr txBox="1"/>
          <p:nvPr/>
        </p:nvSpPr>
        <p:spPr>
          <a:xfrm>
            <a:off x="1619675" y="0"/>
            <a:ext cx="62070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         </a:t>
            </a:r>
            <a:r>
              <a:rPr lang="en" sz="2750">
                <a:solidFill>
                  <a:srgbClr val="00FF00"/>
                </a:solidFill>
                <a:latin typeface="Alfa Slab One"/>
                <a:ea typeface="Alfa Slab One"/>
                <a:cs typeface="Alfa Slab One"/>
                <a:sym typeface="Alfa Slab One"/>
              </a:rPr>
              <a:t>Cent</a:t>
            </a:r>
            <a:r>
              <a:rPr lang="en" sz="2750">
                <a:latin typeface="Alfa Slab One"/>
                <a:ea typeface="Alfa Slab One"/>
                <a:cs typeface="Alfa Slab One"/>
                <a:sym typeface="Alfa Slab One"/>
              </a:rPr>
              <a:t>Wise:</a:t>
            </a:r>
            <a:endParaRPr sz="1800" b="1"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56550" y="161701"/>
            <a:ext cx="6409500" cy="896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" sz="1700" b="1" dirty="0">
                <a:solidFill>
                  <a:srgbClr val="1F2328"/>
                </a:solidFill>
                <a:highlight>
                  <a:srgbClr val="FFFFFF"/>
                </a:highlight>
              </a:rPr>
              <a:t>⚙</a:t>
            </a:r>
            <a:r>
              <a:rPr lang="en" sz="1700" b="1" u="sng" dirty="0">
                <a:solidFill>
                  <a:srgbClr val="1F2328"/>
                </a:solidFill>
                <a:highlight>
                  <a:srgbClr val="FFFFFF"/>
                </a:highlight>
              </a:rPr>
              <a:t>Add an expense modal:</a:t>
            </a:r>
            <a:endParaRPr sz="1900" b="1" u="sng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5" name="Google Shape;195;p27" descr="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0" y="989556"/>
            <a:ext cx="9143850" cy="4153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ctrTitle"/>
          </p:nvPr>
        </p:nvSpPr>
        <p:spPr>
          <a:xfrm>
            <a:off x="177600" y="1841325"/>
            <a:ext cx="8788800" cy="32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1F2328"/>
              </a:solidFill>
            </a:endParaRPr>
          </a:p>
        </p:txBody>
      </p:sp>
      <p:sp>
        <p:nvSpPr>
          <p:cNvPr id="183" name="Google Shape;183;p26"/>
          <p:cNvSpPr txBox="1">
            <a:spLocks noGrp="1"/>
          </p:cNvSpPr>
          <p:nvPr>
            <p:ph type="subTitle" idx="1"/>
          </p:nvPr>
        </p:nvSpPr>
        <p:spPr>
          <a:xfrm>
            <a:off x="56550" y="1841325"/>
            <a:ext cx="8732400" cy="3219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84;p26"/>
          <p:cNvSpPr txBox="1"/>
          <p:nvPr/>
        </p:nvSpPr>
        <p:spPr>
          <a:xfrm>
            <a:off x="1619675" y="0"/>
            <a:ext cx="62070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           </a:t>
            </a:r>
            <a:r>
              <a:rPr lang="en" sz="2750">
                <a:solidFill>
                  <a:srgbClr val="00FF00"/>
                </a:solidFill>
                <a:latin typeface="Alfa Slab One"/>
                <a:ea typeface="Alfa Slab One"/>
                <a:cs typeface="Alfa Slab One"/>
                <a:sym typeface="Alfa Slab One"/>
              </a:rPr>
              <a:t>Cent</a:t>
            </a:r>
            <a:r>
              <a:rPr lang="en" sz="2750">
                <a:latin typeface="Alfa Slab One"/>
                <a:ea typeface="Alfa Slab One"/>
                <a:cs typeface="Alfa Slab One"/>
                <a:sym typeface="Alfa Slab One"/>
              </a:rPr>
              <a:t>Wise:</a:t>
            </a:r>
            <a:endParaRPr sz="1800" b="1"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0" y="283745"/>
            <a:ext cx="6409500" cy="896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" sz="1700" b="1" dirty="0">
                <a:solidFill>
                  <a:srgbClr val="1F2328"/>
                </a:solidFill>
                <a:highlight>
                  <a:srgbClr val="FFFFFF"/>
                </a:highlight>
              </a:rPr>
              <a:t>⚙</a:t>
            </a:r>
            <a:r>
              <a:rPr lang="en" sz="1700" b="1" u="sng" dirty="0">
                <a:solidFill>
                  <a:srgbClr val="1F2328"/>
                </a:solidFill>
                <a:highlight>
                  <a:srgbClr val="FFFFFF"/>
                </a:highlight>
              </a:rPr>
              <a:t>Settle Up modal:</a:t>
            </a:r>
            <a:endParaRPr sz="1900" b="1" u="sng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6" name="Google Shape;186;p26" descr="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8449"/>
            <a:ext cx="9144000" cy="412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ctrTitle"/>
          </p:nvPr>
        </p:nvSpPr>
        <p:spPr>
          <a:xfrm>
            <a:off x="177600" y="1841325"/>
            <a:ext cx="8788800" cy="32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1F2328"/>
              </a:solidFill>
            </a:endParaRPr>
          </a:p>
        </p:txBody>
      </p:sp>
      <p:sp>
        <p:nvSpPr>
          <p:cNvPr id="183" name="Google Shape;183;p26"/>
          <p:cNvSpPr txBox="1">
            <a:spLocks noGrp="1"/>
          </p:cNvSpPr>
          <p:nvPr>
            <p:ph type="subTitle" idx="1"/>
          </p:nvPr>
        </p:nvSpPr>
        <p:spPr>
          <a:xfrm>
            <a:off x="56550" y="1841325"/>
            <a:ext cx="8732400" cy="3219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84;p26"/>
          <p:cNvSpPr txBox="1"/>
          <p:nvPr/>
        </p:nvSpPr>
        <p:spPr>
          <a:xfrm>
            <a:off x="1619675" y="0"/>
            <a:ext cx="62070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           </a:t>
            </a:r>
            <a:r>
              <a:rPr lang="en" sz="2750">
                <a:solidFill>
                  <a:srgbClr val="00FF00"/>
                </a:solidFill>
                <a:latin typeface="Alfa Slab One"/>
                <a:ea typeface="Alfa Slab One"/>
                <a:cs typeface="Alfa Slab One"/>
                <a:sym typeface="Alfa Slab One"/>
              </a:rPr>
              <a:t>Cent</a:t>
            </a:r>
            <a:r>
              <a:rPr lang="en" sz="2750">
                <a:latin typeface="Alfa Slab One"/>
                <a:ea typeface="Alfa Slab One"/>
                <a:cs typeface="Alfa Slab One"/>
                <a:sym typeface="Alfa Slab One"/>
              </a:rPr>
              <a:t>Wise:</a:t>
            </a:r>
            <a:endParaRPr sz="1800" b="1"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0" y="283745"/>
            <a:ext cx="6409500" cy="896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" sz="1700" b="1" dirty="0">
                <a:solidFill>
                  <a:srgbClr val="1F2328"/>
                </a:solidFill>
                <a:highlight>
                  <a:srgbClr val="FFFFFF"/>
                </a:highlight>
              </a:rPr>
              <a:t>⚙</a:t>
            </a:r>
            <a:r>
              <a:rPr lang="en" sz="1700" b="1" u="sng" dirty="0">
                <a:solidFill>
                  <a:srgbClr val="1F2328"/>
                </a:solidFill>
                <a:highlight>
                  <a:srgbClr val="FFFFFF"/>
                </a:highlight>
              </a:rPr>
              <a:t>Settle Up modal on click:</a:t>
            </a:r>
            <a:endParaRPr sz="1900" b="1" u="sng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1F6980-00FD-BE8A-240E-01D163471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6795"/>
            <a:ext cx="9144000" cy="409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18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>
            <a:spLocks noGrp="1"/>
          </p:cNvSpPr>
          <p:nvPr>
            <p:ph type="ctrTitle"/>
          </p:nvPr>
        </p:nvSpPr>
        <p:spPr>
          <a:xfrm>
            <a:off x="0" y="1258865"/>
            <a:ext cx="9143850" cy="38020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1F2328"/>
              </a:solidFill>
            </a:endParaRPr>
          </a:p>
        </p:txBody>
      </p:sp>
      <p:sp>
        <p:nvSpPr>
          <p:cNvPr id="201" name="Google Shape;201;p28"/>
          <p:cNvSpPr txBox="1">
            <a:spLocks noGrp="1"/>
          </p:cNvSpPr>
          <p:nvPr>
            <p:ph type="subTitle" idx="1"/>
          </p:nvPr>
        </p:nvSpPr>
        <p:spPr>
          <a:xfrm>
            <a:off x="56550" y="1540701"/>
            <a:ext cx="8732400" cy="35202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" name="Google Shape;202;p28"/>
          <p:cNvSpPr txBox="1"/>
          <p:nvPr/>
        </p:nvSpPr>
        <p:spPr>
          <a:xfrm>
            <a:off x="1619675" y="0"/>
            <a:ext cx="62070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    </a:t>
            </a:r>
            <a:r>
              <a:rPr lang="en" sz="2750">
                <a:solidFill>
                  <a:srgbClr val="00FF00"/>
                </a:solidFill>
                <a:latin typeface="Alfa Slab One"/>
                <a:ea typeface="Alfa Slab One"/>
                <a:cs typeface="Alfa Slab One"/>
                <a:sym typeface="Alfa Slab One"/>
              </a:rPr>
              <a:t>Cent</a:t>
            </a:r>
            <a:r>
              <a:rPr lang="en" sz="2750">
                <a:latin typeface="Alfa Slab One"/>
                <a:ea typeface="Alfa Slab One"/>
                <a:cs typeface="Alfa Slab One"/>
                <a:sym typeface="Alfa Slab One"/>
              </a:rPr>
              <a:t>Wise:</a:t>
            </a:r>
            <a:endParaRPr sz="1800" b="1"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0" y="161700"/>
            <a:ext cx="6409500" cy="896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" sz="1700" b="1" dirty="0">
                <a:solidFill>
                  <a:srgbClr val="1F2328"/>
                </a:solidFill>
                <a:highlight>
                  <a:srgbClr val="FFFFFF"/>
                </a:highlight>
              </a:rPr>
              <a:t>⚙</a:t>
            </a:r>
            <a:r>
              <a:rPr lang="en" sz="1700" b="1" u="sng" dirty="0">
                <a:solidFill>
                  <a:srgbClr val="1F2328"/>
                </a:solidFill>
                <a:highlight>
                  <a:srgbClr val="FFFFFF"/>
                </a:highlight>
              </a:rPr>
              <a:t>Editable Profile:</a:t>
            </a:r>
            <a:endParaRPr sz="1900" b="1" u="sng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CF2D3-DA1B-3636-ED48-9779E34AF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4296"/>
            <a:ext cx="9144000" cy="427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23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ctrTitle"/>
          </p:nvPr>
        </p:nvSpPr>
        <p:spPr>
          <a:xfrm>
            <a:off x="0" y="2035479"/>
            <a:ext cx="8788800" cy="30254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1F2328"/>
              </a:solidFill>
            </a:endParaRPr>
          </a:p>
        </p:txBody>
      </p:sp>
      <p:sp>
        <p:nvSpPr>
          <p:cNvPr id="174" name="Google Shape;174;p25"/>
          <p:cNvSpPr txBox="1">
            <a:spLocks noGrp="1"/>
          </p:cNvSpPr>
          <p:nvPr>
            <p:ph type="subTitle" idx="1"/>
          </p:nvPr>
        </p:nvSpPr>
        <p:spPr>
          <a:xfrm>
            <a:off x="56550" y="2279737"/>
            <a:ext cx="8732400" cy="2781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175;p25"/>
          <p:cNvSpPr txBox="1"/>
          <p:nvPr/>
        </p:nvSpPr>
        <p:spPr>
          <a:xfrm>
            <a:off x="1619675" y="0"/>
            <a:ext cx="62070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           </a:t>
            </a:r>
            <a:r>
              <a:rPr lang="en" sz="2750">
                <a:solidFill>
                  <a:srgbClr val="00FF00"/>
                </a:solidFill>
                <a:latin typeface="Alfa Slab One"/>
                <a:ea typeface="Alfa Slab One"/>
                <a:cs typeface="Alfa Slab One"/>
                <a:sym typeface="Alfa Slab One"/>
              </a:rPr>
              <a:t>Cent</a:t>
            </a:r>
            <a:r>
              <a:rPr lang="en" sz="2750">
                <a:latin typeface="Alfa Slab One"/>
                <a:ea typeface="Alfa Slab One"/>
                <a:cs typeface="Alfa Slab One"/>
                <a:sym typeface="Alfa Slab One"/>
              </a:rPr>
              <a:t>Wise:</a:t>
            </a:r>
            <a:endParaRPr sz="1800" b="1"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56550" y="193603"/>
            <a:ext cx="6409500" cy="896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" sz="1700" b="1" dirty="0">
                <a:solidFill>
                  <a:srgbClr val="1F2328"/>
                </a:solidFill>
                <a:highlight>
                  <a:srgbClr val="FFFFFF"/>
                </a:highlight>
              </a:rPr>
              <a:t>⚙</a:t>
            </a:r>
            <a:r>
              <a:rPr lang="en" sz="1700" b="1" u="sng" dirty="0">
                <a:solidFill>
                  <a:srgbClr val="1F2328"/>
                </a:solidFill>
                <a:highlight>
                  <a:srgbClr val="FFFFFF"/>
                </a:highlight>
              </a:rPr>
              <a:t>Invite Friends Modal:</a:t>
            </a:r>
            <a:endParaRPr sz="1900" b="1" u="sng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0E9A1C-27EC-E847-98A8-6DEA8D456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6927"/>
            <a:ext cx="9144000" cy="42165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235650" y="167475"/>
            <a:ext cx="8672700" cy="11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                                         </a:t>
            </a:r>
            <a:r>
              <a:rPr lang="en" sz="38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750">
                <a:solidFill>
                  <a:srgbClr val="00FF00"/>
                </a:solidFill>
              </a:rPr>
              <a:t>Cent</a:t>
            </a:r>
            <a:r>
              <a:rPr lang="en" sz="2750">
                <a:solidFill>
                  <a:srgbClr val="000000"/>
                </a:solidFill>
              </a:rPr>
              <a:t>Wise:</a:t>
            </a:r>
            <a:endParaRPr sz="3850" b="1">
              <a:solidFill>
                <a:srgbClr val="1F2328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171060" y="507304"/>
            <a:ext cx="8801880" cy="4819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200" b="1" dirty="0">
                <a:solidFill>
                  <a:srgbClr val="1F2328"/>
                </a:solidFill>
                <a:highlight>
                  <a:srgbClr val="FFFFFF"/>
                </a:highlight>
              </a:rPr>
              <a:t>🌟About:</a:t>
            </a:r>
            <a:r>
              <a:rPr lang="en" sz="9200" dirty="0">
                <a:solidFill>
                  <a:srgbClr val="1F2328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9200" dirty="0">
              <a:solidFill>
                <a:srgbClr val="1F2328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rgbClr val="1F2328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rgbClr val="1F2328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" sz="7200" b="1" dirty="0">
                <a:solidFill>
                  <a:srgbClr val="00FF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Expense</a:t>
            </a:r>
            <a:r>
              <a:rPr lang="en" sz="7200" b="1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Tracking:</a:t>
            </a:r>
            <a:endParaRPr sz="7200" b="1" dirty="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CentWise allows users to record and track shared expenses in real-time. Users can input details such as the amount spent, the purpose of the expense, and the participants involved.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6000" dirty="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" sz="7200" b="1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Bill </a:t>
            </a:r>
            <a:r>
              <a:rPr lang="en" sz="7200" b="1" dirty="0">
                <a:solidFill>
                  <a:srgbClr val="66FF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Splitting:</a:t>
            </a:r>
            <a:endParaRPr sz="7200" b="1" dirty="0">
              <a:solidFill>
                <a:srgbClr val="66FF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application provides a convenient way to split bills among multiple individuals. Whether it's splitting the rent, utilities, groceries, or any other shared expense, CentWise ensures a fair and accurate distribution of costs.</a:t>
            </a:r>
            <a:endParaRPr sz="6000" dirty="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6000" b="1" dirty="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7200" b="1" dirty="0">
                <a:solidFill>
                  <a:srgbClr val="00FF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.Collaborative </a:t>
            </a:r>
            <a:r>
              <a:rPr lang="en" sz="7200" b="1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Platform:</a:t>
            </a:r>
            <a:endParaRPr sz="7200" b="1" dirty="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CentWise operates as a collaborative platform, enabling users to invite others to join expense groups. This is particularly useful for roommates, friends, or colleagues who regularly share expenses.</a:t>
            </a:r>
            <a:endParaRPr sz="6000" dirty="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900" dirty="0">
              <a:solidFill>
                <a:srgbClr val="1F2328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900" dirty="0">
              <a:solidFill>
                <a:srgbClr val="1F2328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4800" dirty="0">
              <a:solidFill>
                <a:srgbClr val="1F2328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1F2328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/>
          </p:nvPr>
        </p:nvSpPr>
        <p:spPr>
          <a:xfrm>
            <a:off x="311700" y="137935"/>
            <a:ext cx="8520600" cy="6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rgbClr val="00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rgbClr val="00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 dirty="0">
                <a:solidFill>
                  <a:srgbClr val="00FF00"/>
                </a:solidFill>
              </a:rPr>
              <a:t>Cent</a:t>
            </a:r>
            <a:r>
              <a:rPr lang="en" sz="2750" dirty="0">
                <a:solidFill>
                  <a:srgbClr val="000000"/>
                </a:solidFill>
              </a:rPr>
              <a:t>Wise:</a:t>
            </a:r>
            <a:endParaRPr sz="275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rgbClr val="000000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0" y="851770"/>
            <a:ext cx="9144000" cy="4291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43815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AutoNum type="arabicPeriod"/>
            </a:pPr>
            <a:r>
              <a:rPr lang="en" sz="6400" dirty="0">
                <a:solidFill>
                  <a:srgbClr val="00FF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Expens</a:t>
            </a:r>
            <a:r>
              <a:rPr lang="en" sz="6400" dirty="0">
                <a:solidFill>
                  <a:srgbClr val="66FF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" sz="6400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Tracking:</a:t>
            </a:r>
            <a:br>
              <a:rPr lang="en" sz="6000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6000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A. Easily log and categorize shared expenses. B. Settle Up logged expenses</a:t>
            </a:r>
          </a:p>
          <a:p>
            <a:pPr marL="457200" lvl="0" indent="-343815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AutoNum type="arabicPeriod"/>
            </a:pPr>
            <a:endParaRPr sz="6000" dirty="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38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AutoNum type="arabicPeriod"/>
            </a:pPr>
            <a:r>
              <a:rPr lang="en" sz="6400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Real-time</a:t>
            </a:r>
            <a:r>
              <a:rPr lang="en" sz="6400" dirty="0">
                <a:solidFill>
                  <a:srgbClr val="66FF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Balances:</a:t>
            </a:r>
            <a:br>
              <a:rPr lang="en" sz="6000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6000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Keep track of who owes money and who is owed in real-time</a:t>
            </a:r>
          </a:p>
          <a:p>
            <a:pPr marL="457200" lvl="0" indent="-3438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AutoNum type="arabicPeriod"/>
            </a:pPr>
            <a:endParaRPr sz="6000" dirty="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38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AutoNum type="arabicPeriod"/>
            </a:pPr>
            <a:r>
              <a:rPr lang="en" sz="6400" dirty="0">
                <a:solidFill>
                  <a:srgbClr val="00FF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Group</a:t>
            </a:r>
            <a:r>
              <a:rPr lang="en" sz="6400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Bill Splitting:</a:t>
            </a:r>
            <a:br>
              <a:rPr lang="en" sz="6000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6000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Calculate and distribute costs among group members</a:t>
            </a:r>
          </a:p>
          <a:p>
            <a:pPr marL="457200" lvl="0" indent="-3438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AutoNum type="arabicPeriod"/>
            </a:pPr>
            <a:endParaRPr sz="6000" dirty="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38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AutoNum type="arabicPeriod"/>
            </a:pPr>
            <a:r>
              <a:rPr lang="en" sz="6400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View </a:t>
            </a:r>
            <a:r>
              <a:rPr lang="en" sz="6400" dirty="0">
                <a:solidFill>
                  <a:srgbClr val="66FF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Charts:</a:t>
            </a:r>
            <a:br>
              <a:rPr lang="en" sz="6000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6000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Visual representation of the amount you owe and the amount you are owed in the form of pie-charts</a:t>
            </a:r>
          </a:p>
          <a:p>
            <a:pPr marL="457200" lvl="0" indent="-3438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AutoNum type="arabicPeriod"/>
            </a:pPr>
            <a:endParaRPr sz="6000" dirty="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38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AutoNum type="arabicPeriod"/>
            </a:pPr>
            <a:r>
              <a:rPr lang="en" sz="6400" dirty="0">
                <a:solidFill>
                  <a:srgbClr val="66FF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Invite</a:t>
            </a:r>
            <a:r>
              <a:rPr lang="en" sz="6400" dirty="0">
                <a:solidFill>
                  <a:schemeClr val="tx2">
                    <a:lumMod val="10000"/>
                  </a:schemeClr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6400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friends:</a:t>
            </a:r>
            <a:br>
              <a:rPr lang="en" sz="6000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6000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Send an email to friends using the invite friends functionality</a:t>
            </a:r>
          </a:p>
          <a:p>
            <a:pPr marL="457200" lvl="0" indent="-3438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AutoNum type="arabicPeriod"/>
            </a:pPr>
            <a:endParaRPr sz="6400" dirty="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38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AutoNum type="arabicPeriod"/>
            </a:pPr>
            <a:r>
              <a:rPr lang="en" sz="6400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Internationalization</a:t>
            </a:r>
            <a:r>
              <a:rPr lang="en" sz="6400" b="1" dirty="0">
                <a:solidFill>
                  <a:srgbClr val="00FF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6400" b="1" dirty="0">
                <a:solidFill>
                  <a:srgbClr val="66FF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UI</a:t>
            </a:r>
            <a:r>
              <a:rPr lang="en" sz="6400" b="1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6000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basic keywords can be viewed in Hindi and Tamil apart from English </a:t>
            </a:r>
            <a:endParaRPr sz="6000" dirty="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7257" dirty="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738" dirty="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56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0" y="372527"/>
            <a:ext cx="8925214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>
                <a:solidFill>
                  <a:srgbClr val="1F2328"/>
                </a:solidFill>
                <a:highlight>
                  <a:srgbClr val="FFFFFF"/>
                </a:highlight>
              </a:rPr>
              <a:t>🚀</a:t>
            </a:r>
            <a:r>
              <a:rPr lang="en" sz="2300" b="1" dirty="0">
                <a:solidFill>
                  <a:schemeClr val="bg2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Key</a:t>
            </a:r>
            <a:r>
              <a:rPr lang="en" sz="2300" b="1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300" b="1" dirty="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Features</a:t>
            </a:r>
            <a:r>
              <a:rPr lang="en" sz="2300" b="1" dirty="0">
                <a:solidFill>
                  <a:srgbClr val="1F2328"/>
                </a:solidFill>
                <a:highlight>
                  <a:srgbClr val="FFFFFF"/>
                </a:highlight>
              </a:rPr>
              <a:t>:</a:t>
            </a:r>
            <a:endParaRPr sz="2300" b="1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ctrTitle"/>
          </p:nvPr>
        </p:nvSpPr>
        <p:spPr>
          <a:xfrm>
            <a:off x="311700" y="313300"/>
            <a:ext cx="8520600" cy="6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rgbClr val="00FF00"/>
                </a:solidFill>
              </a:rPr>
              <a:t>Cent</a:t>
            </a:r>
            <a:r>
              <a:rPr lang="en" sz="2750">
                <a:solidFill>
                  <a:srgbClr val="000000"/>
                </a:solidFill>
              </a:rPr>
              <a:t>Wise:</a:t>
            </a:r>
            <a:endParaRPr sz="275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1"/>
          </p:nvPr>
        </p:nvSpPr>
        <p:spPr>
          <a:xfrm>
            <a:off x="0" y="1242496"/>
            <a:ext cx="9145451" cy="39010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AutoNum type="arabicPeriod"/>
            </a:pPr>
            <a:r>
              <a:rPr lang="en" sz="7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Login</a:t>
            </a:r>
            <a:r>
              <a:rPr lang="en" sz="7200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7200" dirty="0">
                <a:solidFill>
                  <a:srgbClr val="00FF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Signup:</a:t>
            </a:r>
            <a:br>
              <a:rPr lang="en" sz="7200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6000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Allows user to create a new profile or login into existing account.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AutoNum type="arabicPeriod"/>
            </a:pPr>
            <a:endParaRPr sz="6000" dirty="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AutoNum type="arabicPeriod"/>
            </a:pPr>
            <a:r>
              <a:rPr lang="en" sz="7200" dirty="0">
                <a:solidFill>
                  <a:srgbClr val="00FF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Forgot</a:t>
            </a:r>
            <a:r>
              <a:rPr lang="en" sz="7200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password functionality:</a:t>
            </a:r>
            <a:br>
              <a:rPr lang="en" sz="7200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6000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Allows user to reset their password, with the forgot password functionality, using the nodeMailer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AutoNum type="arabicPeriod"/>
            </a:pPr>
            <a:endParaRPr sz="6000" dirty="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AutoNum type="arabicPeriod"/>
            </a:pPr>
            <a:r>
              <a:rPr lang="en" sz="7200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Google</a:t>
            </a:r>
            <a:r>
              <a:rPr lang="en" sz="7200" dirty="0">
                <a:solidFill>
                  <a:srgbClr val="00FF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Authentication:</a:t>
            </a:r>
            <a:br>
              <a:rPr lang="en" sz="7200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6000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Users can create and log-in into the application using their google accounts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AutoNum type="arabicPeriod"/>
            </a:pPr>
            <a:endParaRPr sz="6000" dirty="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AutoNum type="arabicPeriod"/>
            </a:pPr>
            <a:r>
              <a:rPr lang="en" sz="7200" dirty="0">
                <a:solidFill>
                  <a:srgbClr val="66FF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Update User </a:t>
            </a:r>
            <a:r>
              <a:rPr lang="en" sz="7200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Profile:</a:t>
            </a:r>
            <a:br>
              <a:rPr lang="en" sz="7200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6000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Allows user to update the personal profile details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AutoNum type="arabicPeriod"/>
            </a:pPr>
            <a:endParaRPr sz="6000" dirty="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AutoNum type="arabicPeriod"/>
            </a:pPr>
            <a:r>
              <a:rPr lang="en" sz="7200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Profile</a:t>
            </a:r>
            <a:r>
              <a:rPr lang="en" sz="7200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7200" dirty="0">
                <a:solidFill>
                  <a:srgbClr val="66FF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picture:</a:t>
            </a:r>
            <a:br>
              <a:rPr lang="en" sz="7200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6000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Used Multer to add the functionality for uploading and updating user profile display picture</a:t>
            </a:r>
            <a:endParaRPr sz="6000" dirty="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5600" dirty="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16"/>
          <p:cNvSpPr txBox="1"/>
          <p:nvPr/>
        </p:nvSpPr>
        <p:spPr>
          <a:xfrm>
            <a:off x="-65354" y="680104"/>
            <a:ext cx="8691000" cy="562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>
                <a:solidFill>
                  <a:srgbClr val="1F2328"/>
                </a:solidFill>
                <a:highlight>
                  <a:srgbClr val="FFFFFF"/>
                </a:highlight>
              </a:rPr>
              <a:t>🚀</a:t>
            </a:r>
            <a:r>
              <a:rPr lang="en" sz="2300" b="1" dirty="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Additional</a:t>
            </a:r>
            <a:r>
              <a:rPr lang="en" sz="2300" b="1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Features</a:t>
            </a:r>
            <a:r>
              <a:rPr lang="en" sz="2300" b="1" dirty="0">
                <a:solidFill>
                  <a:srgbClr val="1F2328"/>
                </a:solidFill>
                <a:highlight>
                  <a:srgbClr val="FFFFFF"/>
                </a:highlight>
              </a:rPr>
              <a:t>:</a:t>
            </a:r>
            <a:endParaRPr sz="2300" b="1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ctrTitle"/>
          </p:nvPr>
        </p:nvSpPr>
        <p:spPr>
          <a:xfrm>
            <a:off x="0" y="998325"/>
            <a:ext cx="8788800" cy="40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Thhsahs</a:t>
            </a:r>
            <a:endParaRPr>
              <a:solidFill>
                <a:srgbClr val="1F2328"/>
              </a:solidFill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8852"/>
            <a:ext cx="9144003" cy="4461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4381" y="3274101"/>
            <a:ext cx="1812038" cy="156938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1619675" y="0"/>
            <a:ext cx="62070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    </a:t>
            </a:r>
            <a:r>
              <a:rPr lang="en" sz="2750">
                <a:solidFill>
                  <a:srgbClr val="00FF00"/>
                </a:solidFill>
                <a:latin typeface="Alfa Slab One"/>
                <a:ea typeface="Alfa Slab One"/>
                <a:cs typeface="Alfa Slab One"/>
                <a:sym typeface="Alfa Slab One"/>
              </a:rPr>
              <a:t>Cent</a:t>
            </a:r>
            <a:r>
              <a:rPr lang="en" sz="2750">
                <a:latin typeface="Alfa Slab One"/>
                <a:ea typeface="Alfa Slab One"/>
                <a:cs typeface="Alfa Slab One"/>
                <a:sym typeface="Alfa Slab One"/>
              </a:rPr>
              <a:t>Wise:</a:t>
            </a:r>
            <a:endParaRPr sz="1800" b="1"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1867" y="2891450"/>
            <a:ext cx="1253725" cy="1253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-60479" y="180926"/>
            <a:ext cx="6409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" sz="1700" b="1" dirty="0">
                <a:solidFill>
                  <a:srgbClr val="1F2328"/>
                </a:solidFill>
                <a:highlight>
                  <a:srgbClr val="FFFFFF"/>
                </a:highlight>
              </a:rPr>
              <a:t>⚙️</a:t>
            </a:r>
            <a:r>
              <a:rPr lang="en" sz="1900" b="1" dirty="0">
                <a:latin typeface="Proxima Nova"/>
                <a:ea typeface="Proxima Nova"/>
                <a:cs typeface="Proxima Nova"/>
                <a:sym typeface="Proxima Nova"/>
              </a:rPr>
              <a:t>Technologies</a:t>
            </a:r>
            <a:r>
              <a:rPr lang="en" sz="1900" b="1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900" b="1" dirty="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Used:</a:t>
            </a:r>
            <a:r>
              <a:rPr lang="en" sz="1900" b="1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900" b="1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601BD1-B031-E3B1-4B72-10922A2421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700" y="3997620"/>
            <a:ext cx="1114764" cy="11706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81FB22-CAC9-B7C4-F867-C8C52592E9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4839" y="941989"/>
            <a:ext cx="2771580" cy="6577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427AAC-67D6-981E-6932-8426EECB1D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15" y="921572"/>
            <a:ext cx="2499794" cy="733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75AAE5-C0F5-7E50-CA71-34CB275F32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63420" y="2632846"/>
            <a:ext cx="2586118" cy="733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479A53-399B-8C90-5467-09DBA38081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4407" y="2172877"/>
            <a:ext cx="1460109" cy="8946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7A2B8C-13EC-D948-50D5-5F38A65ABD4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01440" y="1306658"/>
            <a:ext cx="1049268" cy="7546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AD1D74-D83E-C376-F5EB-9DAF75D3F5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07162" y="4220048"/>
            <a:ext cx="1000469" cy="9604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/>
          </p:nvPr>
        </p:nvSpPr>
        <p:spPr>
          <a:xfrm>
            <a:off x="1478070" y="1684751"/>
            <a:ext cx="7310729" cy="33761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1F2328"/>
              </a:solidFill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1139868" y="1684751"/>
            <a:ext cx="7649082" cy="3376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9"/>
          <p:cNvSpPr txBox="1"/>
          <p:nvPr/>
        </p:nvSpPr>
        <p:spPr>
          <a:xfrm>
            <a:off x="1619675" y="0"/>
            <a:ext cx="6207000" cy="60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          </a:t>
            </a:r>
            <a:r>
              <a:rPr lang="en" sz="2750" dirty="0">
                <a:solidFill>
                  <a:srgbClr val="00FF00"/>
                </a:solidFill>
                <a:latin typeface="Alfa Slab One"/>
                <a:ea typeface="Alfa Slab One"/>
                <a:cs typeface="Alfa Slab One"/>
                <a:sym typeface="Alfa Slab One"/>
              </a:rPr>
              <a:t>Cent</a:t>
            </a:r>
            <a:r>
              <a:rPr lang="en" sz="2750" dirty="0">
                <a:latin typeface="Alfa Slab One"/>
                <a:ea typeface="Alfa Slab One"/>
                <a:cs typeface="Alfa Slab One"/>
                <a:sym typeface="Alfa Slab One"/>
              </a:rPr>
              <a:t>Wise: </a:t>
            </a:r>
            <a:r>
              <a:rPr lang="en" sz="2000" dirty="0">
                <a:latin typeface="Alfa Slab One"/>
                <a:ea typeface="Alfa Slab One"/>
                <a:cs typeface="Alfa Slab One"/>
                <a:sym typeface="Alfa Slab One"/>
              </a:rPr>
              <a:t>Screenshots</a:t>
            </a:r>
            <a:r>
              <a:rPr lang="en" sz="2750" dirty="0">
                <a:latin typeface="Alfa Slab One"/>
                <a:ea typeface="Alfa Slab One"/>
                <a:cs typeface="Alfa Slab One"/>
                <a:sym typeface="Alfa Slab One"/>
              </a:rPr>
              <a:t> </a:t>
            </a:r>
            <a:endParaRPr sz="1800" b="1" dirty="0"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0" y="82575"/>
            <a:ext cx="6269252" cy="934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" sz="1700" b="1" u="sng" dirty="0">
                <a:solidFill>
                  <a:srgbClr val="1F2328"/>
                </a:solidFill>
                <a:highlight>
                  <a:srgbClr val="FFFFFF"/>
                </a:highlight>
              </a:rPr>
              <a:t>⚙</a:t>
            </a:r>
            <a:r>
              <a:rPr lang="en" sz="1900" b="1" u="sng" dirty="0">
                <a:latin typeface="Proxima Nova"/>
                <a:ea typeface="Proxima Nova"/>
                <a:cs typeface="Proxima Nova"/>
                <a:sym typeface="Proxima Nova"/>
              </a:rPr>
              <a:t>Landing Page of our application:</a:t>
            </a:r>
            <a:r>
              <a:rPr lang="en" sz="1900" b="1" u="sng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900" b="1" u="sng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5" name="Google Shape;115;p19" descr="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9523"/>
            <a:ext cx="9144000" cy="4353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ctrTitle"/>
          </p:nvPr>
        </p:nvSpPr>
        <p:spPr>
          <a:xfrm>
            <a:off x="0" y="2571749"/>
            <a:ext cx="8788800" cy="24891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1F2328"/>
              </a:solidFill>
            </a:endParaRPr>
          </a:p>
        </p:txBody>
      </p:sp>
      <p:sp>
        <p:nvSpPr>
          <p:cNvPr id="156" name="Google Shape;156;p23"/>
          <p:cNvSpPr txBox="1">
            <a:spLocks noGrp="1"/>
          </p:cNvSpPr>
          <p:nvPr>
            <p:ph type="subTitle" idx="1"/>
          </p:nvPr>
        </p:nvSpPr>
        <p:spPr>
          <a:xfrm flipH="1" flipV="1">
            <a:off x="563671" y="3666621"/>
            <a:ext cx="469726" cy="1851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23"/>
          <p:cNvSpPr txBox="1"/>
          <p:nvPr/>
        </p:nvSpPr>
        <p:spPr>
          <a:xfrm>
            <a:off x="1619675" y="0"/>
            <a:ext cx="62070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         </a:t>
            </a:r>
            <a:r>
              <a:rPr lang="en" sz="2750">
                <a:solidFill>
                  <a:srgbClr val="00FF00"/>
                </a:solidFill>
                <a:latin typeface="Alfa Slab One"/>
                <a:ea typeface="Alfa Slab One"/>
                <a:cs typeface="Alfa Slab One"/>
                <a:sym typeface="Alfa Slab One"/>
              </a:rPr>
              <a:t>Cent</a:t>
            </a:r>
            <a:r>
              <a:rPr lang="en" sz="2750">
                <a:latin typeface="Alfa Slab One"/>
                <a:ea typeface="Alfa Slab One"/>
                <a:cs typeface="Alfa Slab One"/>
                <a:sym typeface="Alfa Slab One"/>
              </a:rPr>
              <a:t>Wise:</a:t>
            </a:r>
            <a:endParaRPr sz="1800" b="1"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-12526" y="435351"/>
            <a:ext cx="6409500" cy="934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" sz="1700" b="1" dirty="0">
                <a:solidFill>
                  <a:srgbClr val="1F2328"/>
                </a:solidFill>
                <a:highlight>
                  <a:srgbClr val="FFFFFF"/>
                </a:highlight>
              </a:rPr>
              <a:t>⚙</a:t>
            </a:r>
            <a:r>
              <a:rPr lang="en" sz="1700" b="1" u="sng" dirty="0">
                <a:solidFill>
                  <a:srgbClr val="1F2328"/>
                </a:solidFill>
                <a:highlight>
                  <a:srgbClr val="FFFFFF"/>
                </a:highlight>
              </a:rPr>
              <a:t>Sign-up page:</a:t>
            </a:r>
            <a:r>
              <a:rPr lang="en" sz="1900" b="1" u="sng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900" b="1" u="sng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9" name="Google Shape;159;p23" descr="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1287"/>
            <a:ext cx="9144000" cy="3922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ctrTitle"/>
          </p:nvPr>
        </p:nvSpPr>
        <p:spPr>
          <a:xfrm>
            <a:off x="3271234" y="1796603"/>
            <a:ext cx="5517566" cy="32643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1F2328"/>
              </a:solidFill>
            </a:endParaRPr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1"/>
          </p:nvPr>
        </p:nvSpPr>
        <p:spPr>
          <a:xfrm>
            <a:off x="2453424" y="1249251"/>
            <a:ext cx="6335525" cy="3811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166;p24"/>
          <p:cNvSpPr txBox="1"/>
          <p:nvPr/>
        </p:nvSpPr>
        <p:spPr>
          <a:xfrm>
            <a:off x="1619675" y="0"/>
            <a:ext cx="62070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          </a:t>
            </a:r>
            <a:r>
              <a:rPr lang="en" sz="2750" dirty="0">
                <a:solidFill>
                  <a:srgbClr val="00FF00"/>
                </a:solidFill>
                <a:latin typeface="Alfa Slab One"/>
                <a:ea typeface="Alfa Slab One"/>
                <a:cs typeface="Alfa Slab One"/>
                <a:sym typeface="Alfa Slab One"/>
              </a:rPr>
              <a:t>Cent</a:t>
            </a:r>
            <a:r>
              <a:rPr lang="en" sz="2750" dirty="0">
                <a:latin typeface="Alfa Slab One"/>
                <a:ea typeface="Alfa Slab One"/>
                <a:cs typeface="Alfa Slab One"/>
                <a:sym typeface="Alfa Slab One"/>
              </a:rPr>
              <a:t>Wise:    </a:t>
            </a:r>
            <a:endParaRPr sz="1800" b="1" dirty="0"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66484" y="281620"/>
            <a:ext cx="6409500" cy="934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" sz="1700" b="1" u="sng" dirty="0">
                <a:solidFill>
                  <a:srgbClr val="1F2328"/>
                </a:solidFill>
                <a:highlight>
                  <a:srgbClr val="FFFFFF"/>
                </a:highlight>
              </a:rPr>
              <a:t>⚙Sign in page:</a:t>
            </a:r>
            <a:r>
              <a:rPr lang="en" sz="1900" b="1" u="sng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900" b="1" u="sng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8" name="Google Shape;168;p24" descr="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00" y="1040241"/>
            <a:ext cx="8966400" cy="4103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>
            <a:spLocks noGrp="1"/>
          </p:cNvSpPr>
          <p:nvPr>
            <p:ph type="ctrTitle"/>
          </p:nvPr>
        </p:nvSpPr>
        <p:spPr>
          <a:xfrm>
            <a:off x="0" y="1519649"/>
            <a:ext cx="8788800" cy="35412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1F2328"/>
              </a:solidFill>
            </a:endParaRPr>
          </a:p>
        </p:txBody>
      </p:sp>
      <p:sp>
        <p:nvSpPr>
          <p:cNvPr id="210" name="Google Shape;210;p29"/>
          <p:cNvSpPr txBox="1">
            <a:spLocks noGrp="1"/>
          </p:cNvSpPr>
          <p:nvPr>
            <p:ph type="subTitle" idx="1"/>
          </p:nvPr>
        </p:nvSpPr>
        <p:spPr>
          <a:xfrm>
            <a:off x="56550" y="1519649"/>
            <a:ext cx="8732400" cy="3541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p29"/>
          <p:cNvSpPr txBox="1"/>
          <p:nvPr/>
        </p:nvSpPr>
        <p:spPr>
          <a:xfrm>
            <a:off x="1619675" y="0"/>
            <a:ext cx="62070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    </a:t>
            </a:r>
            <a:r>
              <a:rPr lang="en" sz="2750">
                <a:solidFill>
                  <a:srgbClr val="00FF00"/>
                </a:solidFill>
                <a:latin typeface="Alfa Slab One"/>
                <a:ea typeface="Alfa Slab One"/>
                <a:cs typeface="Alfa Slab One"/>
                <a:sym typeface="Alfa Slab One"/>
              </a:rPr>
              <a:t>Cent</a:t>
            </a:r>
            <a:r>
              <a:rPr lang="en" sz="2750">
                <a:latin typeface="Alfa Slab One"/>
                <a:ea typeface="Alfa Slab One"/>
                <a:cs typeface="Alfa Slab One"/>
                <a:sym typeface="Alfa Slab One"/>
              </a:rPr>
              <a:t>Wise:</a:t>
            </a:r>
            <a:endParaRPr sz="1800" b="1"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56550" y="352814"/>
            <a:ext cx="6409500" cy="896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" sz="1700" b="1" dirty="0">
                <a:solidFill>
                  <a:srgbClr val="1F2328"/>
                </a:solidFill>
                <a:highlight>
                  <a:srgbClr val="FFFFFF"/>
                </a:highlight>
              </a:rPr>
              <a:t>⚙️</a:t>
            </a:r>
            <a:r>
              <a:rPr lang="en" sz="1700" b="1" u="sng" dirty="0">
                <a:solidFill>
                  <a:srgbClr val="1F2328"/>
                </a:solidFill>
                <a:highlight>
                  <a:srgbClr val="FFFFFF"/>
                </a:highlight>
              </a:rPr>
              <a:t>Dashboard:</a:t>
            </a:r>
            <a:endParaRPr sz="1900" b="1" u="sng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3" name="Google Shape;213;p29" descr="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6027"/>
            <a:ext cx="9144000" cy="4293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474</Words>
  <Application>Microsoft Office PowerPoint</Application>
  <PresentationFormat>On-screen Show (16:9)</PresentationFormat>
  <Paragraphs>95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Gameday</vt:lpstr>
      <vt:lpstr>CentWise:</vt:lpstr>
      <vt:lpstr>                                                                 CentWise: </vt:lpstr>
      <vt:lpstr>  CentWise: </vt:lpstr>
      <vt:lpstr>  CentWise: </vt:lpstr>
      <vt:lpstr>Thhsahs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CentWise:</dc:title>
  <dc:creator>LENOVO</dc:creator>
  <cp:lastModifiedBy>ashay saoji</cp:lastModifiedBy>
  <cp:revision>4</cp:revision>
  <dcterms:modified xsi:type="dcterms:W3CDTF">2023-12-14T02:27:23Z</dcterms:modified>
</cp:coreProperties>
</file>