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286000" y="1683544"/>
            <a:ext cx="13716000" cy="3581401"/>
          </a:xfrm>
          <a:prstGeom prst="rect">
            <a:avLst/>
          </a:prstGeom>
        </p:spPr>
        <p:txBody>
          <a:bodyPr anchor="b"/>
          <a:lstStyle>
            <a:lvl1pPr algn="ctr"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600"/>
            </a:lvl1pPr>
            <a:lvl2pPr marL="0" indent="685800" algn="ctr">
              <a:buSzTx/>
              <a:buFontTx/>
              <a:buNone/>
              <a:defRPr sz="3600"/>
            </a:lvl2pPr>
            <a:lvl3pPr marL="0" indent="1371600" algn="ctr">
              <a:buSzTx/>
              <a:buFontTx/>
              <a:buNone/>
              <a:defRPr sz="3600"/>
            </a:lvl3pPr>
            <a:lvl4pPr marL="0" indent="2057400" algn="ctr">
              <a:buSzTx/>
              <a:buFontTx/>
              <a:buNone/>
              <a:defRPr sz="3600"/>
            </a:lvl4pPr>
            <a:lvl5pPr marL="0" indent="2743200" algn="ctr">
              <a:buSzTx/>
              <a:buFont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247775" y="2564607"/>
            <a:ext cx="15773400" cy="4279107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247775" y="6884195"/>
            <a:ext cx="15773400" cy="225028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600">
                <a:solidFill>
                  <a:srgbClr val="888888"/>
                </a:solidFill>
              </a:defRPr>
            </a:lvl1pPr>
            <a:lvl2pPr marL="0" indent="685800">
              <a:buSzTx/>
              <a:buFontTx/>
              <a:buNone/>
              <a:defRPr sz="3600">
                <a:solidFill>
                  <a:srgbClr val="888888"/>
                </a:solidFill>
              </a:defRPr>
            </a:lvl2pPr>
            <a:lvl3pPr marL="0" indent="1371600">
              <a:buSzTx/>
              <a:buFontTx/>
              <a:buNone/>
              <a:defRPr sz="3600">
                <a:solidFill>
                  <a:srgbClr val="888888"/>
                </a:solidFill>
              </a:defRPr>
            </a:lvl3pPr>
            <a:lvl4pPr marL="0" indent="2057400">
              <a:buSzTx/>
              <a:buFontTx/>
              <a:buNone/>
              <a:defRPr sz="3600">
                <a:solidFill>
                  <a:srgbClr val="888888"/>
                </a:solidFill>
              </a:defRPr>
            </a:lvl4pPr>
            <a:lvl5pPr marL="0" indent="2743200">
              <a:buSzTx/>
              <a:buFontTx/>
              <a:buNone/>
              <a:defRPr sz="3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1257300" y="2738438"/>
            <a:ext cx="7772400" cy="652700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259682" y="547687"/>
            <a:ext cx="15773401" cy="198834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259682" y="2521744"/>
            <a:ext cx="7736683" cy="123586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3600"/>
            </a:lvl1pPr>
            <a:lvl2pPr marL="0" indent="685800">
              <a:buSzTx/>
              <a:buFontTx/>
              <a:buNone/>
              <a:defRPr b="1" sz="3600"/>
            </a:lvl2pPr>
            <a:lvl3pPr marL="0" indent="1371600">
              <a:buSzTx/>
              <a:buFontTx/>
              <a:buNone/>
              <a:defRPr b="1" sz="3600"/>
            </a:lvl3pPr>
            <a:lvl4pPr marL="0" indent="2057400">
              <a:buSzTx/>
              <a:buFontTx/>
              <a:buNone/>
              <a:defRPr b="1" sz="3600"/>
            </a:lvl4pPr>
            <a:lvl5pPr marL="0" indent="2743200">
              <a:buSzTx/>
              <a:buFontTx/>
              <a:buNone/>
              <a:defRPr b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9258300" y="2521744"/>
            <a:ext cx="7774783" cy="1235869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36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259682" y="685800"/>
            <a:ext cx="5898357" cy="24003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774782" y="1481137"/>
            <a:ext cx="9258301" cy="731044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 marL="1077685" indent="-391885">
              <a:defRPr sz="4800"/>
            </a:lvl2pPr>
            <a:lvl3pPr marL="1828800" indent="-457200">
              <a:defRPr sz="4800"/>
            </a:lvl3pPr>
            <a:lvl4pPr marL="2606039" indent="-548639">
              <a:defRPr sz="4800"/>
            </a:lvl4pPr>
            <a:lvl5pPr marL="3291840" indent="-548640"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1259682" y="3086100"/>
            <a:ext cx="5898358" cy="57173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259682" y="685800"/>
            <a:ext cx="5898357" cy="24003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7774782" y="1481137"/>
            <a:ext cx="9258301" cy="7310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259682" y="3086100"/>
            <a:ext cx="5898357" cy="571738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685800">
              <a:buSzTx/>
              <a:buFontTx/>
              <a:buNone/>
              <a:defRPr sz="2400"/>
            </a:lvl2pPr>
            <a:lvl3pPr marL="0" indent="1371600">
              <a:buSzTx/>
              <a:buFontTx/>
              <a:buNone/>
              <a:defRPr sz="2400"/>
            </a:lvl3pPr>
            <a:lvl4pPr marL="0" indent="2057400">
              <a:buSzTx/>
              <a:buFontTx/>
              <a:buNone/>
              <a:defRPr sz="2400"/>
            </a:lvl4pPr>
            <a:lvl5pPr marL="0" indent="27432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57300" y="547687"/>
            <a:ext cx="15773400" cy="1988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57300" y="2738438"/>
            <a:ext cx="15773400" cy="6527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6694834" y="9641825"/>
            <a:ext cx="335867" cy="33308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716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85850" marR="0" indent="-40005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851660" marR="0" indent="-48006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590800" marR="0" indent="-5334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3276600" marR="0" indent="-5334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962400" marR="0" indent="-5334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648200" marR="0" indent="-5334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5334000" marR="0" indent="-5334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6019800" marR="0" indent="-533400" algn="l" defTabSz="1371600" rtl="0" latinLnBrk="0">
        <a:lnSpc>
          <a:spcPct val="9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 txBox="1"/>
          <p:nvPr/>
        </p:nvSpPr>
        <p:spPr>
          <a:xfrm>
            <a:off x="904848" y="1451093"/>
            <a:ext cx="1656518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8000">
                <a:latin typeface="Yeseva One"/>
                <a:ea typeface="Yeseva One"/>
                <a:cs typeface="Yeseva One"/>
                <a:sym typeface="Yeseva One"/>
              </a:defRPr>
            </a:pPr>
            <a:r>
              <a:t>Community Management</a:t>
            </a:r>
          </a:p>
          <a:p>
            <a:pPr algn="ctr">
              <a:defRPr b="1" sz="8000">
                <a:latin typeface="Yeseva One"/>
                <a:ea typeface="Yeseva One"/>
                <a:cs typeface="Yeseva One"/>
                <a:sym typeface="Yeseva One"/>
              </a:defRPr>
            </a:pPr>
            <a:r>
              <a:t> System</a:t>
            </a:r>
          </a:p>
        </p:txBody>
      </p:sp>
      <p:sp>
        <p:nvSpPr>
          <p:cNvPr id="95" name="Freeform 3"/>
          <p:cNvSpPr/>
          <p:nvPr/>
        </p:nvSpPr>
        <p:spPr>
          <a:xfrm>
            <a:off x="12610203" y="-571500"/>
            <a:ext cx="6626485" cy="571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4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5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extBox 6"/>
          <p:cNvSpPr txBox="1"/>
          <p:nvPr/>
        </p:nvSpPr>
        <p:spPr>
          <a:xfrm>
            <a:off x="7118904" y="6184712"/>
            <a:ext cx="8858496" cy="323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Pritesh Nimje (002817324)</a:t>
            </a:r>
          </a:p>
          <a:p>
            <a:pPr>
              <a:lnSpc>
                <a:spcPct val="150000"/>
              </a:lnSpc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Kamal Kotgire (002879990)</a:t>
            </a:r>
          </a:p>
          <a:p>
            <a:pPr>
              <a:lnSpc>
                <a:spcPct val="150000"/>
              </a:lnSpc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Neha Manjunath (002879249)</a:t>
            </a:r>
          </a:p>
          <a:p>
            <a:pPr>
              <a:lnSpc>
                <a:spcPct val="150000"/>
              </a:lnSpc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Chengjia Feng (002746829)</a:t>
            </a:r>
          </a:p>
          <a:p>
            <a:pPr>
              <a:lnSpc>
                <a:spcPct val="150000"/>
              </a:lnSpc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Yashvardhan Limbodiya (002284031)</a:t>
            </a:r>
          </a:p>
        </p:txBody>
      </p:sp>
      <p:sp>
        <p:nvSpPr>
          <p:cNvPr id="99" name="Freeform 7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extBox 8"/>
          <p:cNvSpPr txBox="1"/>
          <p:nvPr/>
        </p:nvSpPr>
        <p:spPr>
          <a:xfrm>
            <a:off x="1007421" y="5432971"/>
            <a:ext cx="16334634" cy="462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sz="4000">
                <a:latin typeface="Libre Baskerville Bold"/>
                <a:ea typeface="Libre Baskerville Bold"/>
                <a:cs typeface="Libre Baskerville Bold"/>
                <a:sym typeface="Libre Baskerville Bold"/>
              </a:defRPr>
            </a:lvl1pPr>
          </a:lstStyle>
          <a:p>
            <a:pPr/>
            <a:r>
              <a:t>Group Number: 20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"/>
          <p:cNvSpPr txBox="1"/>
          <p:nvPr/>
        </p:nvSpPr>
        <p:spPr>
          <a:xfrm>
            <a:off x="1828800" y="970873"/>
            <a:ext cx="1485900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9000"/>
              </a:lnSpc>
              <a:defRPr b="1" sz="8800"/>
            </a:lvl1pPr>
          </a:lstStyle>
          <a:p>
            <a:pPr/>
            <a:r>
              <a:t>Overview and Purpose</a:t>
            </a:r>
          </a:p>
        </p:txBody>
      </p:sp>
      <p:sp>
        <p:nvSpPr>
          <p:cNvPr id="103" name="Freeform 5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Freeform 7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TextBox 8"/>
          <p:cNvSpPr txBox="1"/>
          <p:nvPr/>
        </p:nvSpPr>
        <p:spPr>
          <a:xfrm>
            <a:off x="996505" y="2566391"/>
            <a:ext cx="5604390" cy="608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Modern communities generate vast amounts of data such as Resident info, visitor logs, maintenance requests, finances.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Efficient data management.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Centralized database system is key to:</a:t>
            </a:r>
          </a:p>
          <a:p>
            <a:pPr lvl="1" marL="914400" indent="-457200">
              <a:buSzPct val="100000"/>
              <a:buChar char="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Accurate data management</a:t>
            </a:r>
          </a:p>
          <a:p>
            <a:pPr lvl="1" marL="914400" indent="-457200">
              <a:buSzPct val="100000"/>
              <a:buChar char="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Secure data storage</a:t>
            </a:r>
          </a:p>
          <a:p>
            <a:pPr lvl="1" marL="914400" indent="-457200">
              <a:buSzPct val="100000"/>
              <a:buChar char="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Easy access for authorized personnel</a:t>
            </a:r>
          </a:p>
          <a:p>
            <a:pPr marL="342900" indent="-342900">
              <a:buSzPct val="100000"/>
              <a:buFont typeface="Arial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Community management system has various benefits for living Community.</a:t>
            </a:r>
          </a:p>
        </p:txBody>
      </p:sp>
      <p:sp>
        <p:nvSpPr>
          <p:cNvPr id="106" name="TextBox 9"/>
          <p:cNvSpPr txBox="1"/>
          <p:nvPr/>
        </p:nvSpPr>
        <p:spPr>
          <a:xfrm>
            <a:off x="6793107" y="2485428"/>
            <a:ext cx="11220573" cy="733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529350" indent="-457200">
              <a:buSzPct val="100000"/>
              <a:buChar char="▪"/>
              <a:defRPr sz="3200">
                <a:latin typeface="Sans Serif"/>
                <a:ea typeface="Sans Serif"/>
                <a:cs typeface="Sans Serif"/>
                <a:sym typeface="Sans Serif"/>
              </a:defRPr>
            </a:pPr>
            <a:r>
              <a:t>Streamline the management of resident data, amenities, visitor logs, and staff records to enhance operational efficiency. </a:t>
            </a:r>
          </a:p>
          <a:p>
            <a:pPr lvl="1" marL="529350" indent="-457200">
              <a:buSzPct val="100000"/>
              <a:buChar char="▪"/>
              <a:defRPr sz="3200">
                <a:latin typeface="Sans Serif"/>
                <a:ea typeface="Sans Serif"/>
                <a:cs typeface="Sans Serif"/>
                <a:sym typeface="Sans Serif"/>
              </a:defRPr>
            </a:pPr>
            <a:r>
              <a:t>Enable accurate and transparent handling of financial transactions and maintenance charges for trust and accountability.  </a:t>
            </a:r>
          </a:p>
          <a:p>
            <a:pPr lvl="1" marL="529350" indent="-457200">
              <a:buSzPct val="100000"/>
              <a:buChar char="▪"/>
              <a:defRPr sz="3200">
                <a:latin typeface="Sans Serif"/>
                <a:ea typeface="Sans Serif"/>
                <a:cs typeface="Sans Serif"/>
                <a:sym typeface="Sans Serif"/>
              </a:defRPr>
            </a:pPr>
            <a:r>
              <a:t>Provide a responsive and effective system for managing service requests and complaints, ensuring timely resolution and improved resident satisfaction. </a:t>
            </a:r>
          </a:p>
          <a:p>
            <a:pPr lvl="1" marL="529350" indent="-457200">
              <a:buSzPct val="100000"/>
              <a:buChar char="▪"/>
              <a:defRPr sz="3200">
                <a:latin typeface="Sans Serif"/>
                <a:ea typeface="Sans Serif"/>
                <a:cs typeface="Sans Serif"/>
                <a:sym typeface="Sans Serif"/>
              </a:defRPr>
            </a:pPr>
            <a:r>
              <a:t>Implement robust strategy for tracking and managing visitors and vehicles, ensuring a secure living environment. </a:t>
            </a:r>
          </a:p>
          <a:p>
            <a:pPr lvl="1" marL="529350" indent="-457200">
              <a:buSzPct val="100000"/>
              <a:buChar char="▪"/>
              <a:defRPr sz="3200">
                <a:latin typeface="Sans Serif"/>
                <a:ea typeface="Sans Serif"/>
                <a:cs typeface="Sans Serif"/>
                <a:sym typeface="Sans Serif"/>
              </a:defRPr>
            </a:pPr>
            <a:r>
              <a:t>Ensure the security and accessibility of data to support informed decision-making for efficient community administration.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2"/>
          <p:cNvSpPr/>
          <p:nvPr/>
        </p:nvSpPr>
        <p:spPr>
          <a:xfrm>
            <a:off x="12610203" y="-571500"/>
            <a:ext cx="6626485" cy="571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Freeform 3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Freeform 4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Freeform 5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Freeform 6"/>
          <p:cNvSpPr/>
          <p:nvPr/>
        </p:nvSpPr>
        <p:spPr>
          <a:xfrm>
            <a:off x="2827645" y="997929"/>
            <a:ext cx="13709650" cy="917733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Box 7"/>
          <p:cNvSpPr txBox="1"/>
          <p:nvPr/>
        </p:nvSpPr>
        <p:spPr>
          <a:xfrm>
            <a:off x="7361325" y="380352"/>
            <a:ext cx="4341954" cy="67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600"/>
              </a:lnSpc>
              <a:defRPr b="1" sz="6600"/>
            </a:lvl1pPr>
          </a:lstStyle>
          <a:p>
            <a:pPr/>
            <a:r>
              <a:t>Final ERD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2"/>
          <p:cNvSpPr/>
          <p:nvPr/>
        </p:nvSpPr>
        <p:spPr>
          <a:xfrm>
            <a:off x="12610203" y="-571500"/>
            <a:ext cx="6626485" cy="571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Freeform 3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Freeform 4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Freeform 5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Freeform 6"/>
          <p:cNvSpPr/>
          <p:nvPr/>
        </p:nvSpPr>
        <p:spPr>
          <a:xfrm>
            <a:off x="883852" y="1542497"/>
            <a:ext cx="7162802" cy="477116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0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58200" y="1528241"/>
            <a:ext cx="9160034" cy="4745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28800" y="6659264"/>
            <a:ext cx="14401800" cy="328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8"/>
          <p:cNvSpPr txBox="1"/>
          <p:nvPr/>
        </p:nvSpPr>
        <p:spPr>
          <a:xfrm>
            <a:off x="1219200" y="517050"/>
            <a:ext cx="16230600" cy="86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b="1" sz="7200"/>
            </a:lvl1pPr>
          </a:lstStyle>
          <a:p>
            <a:pPr/>
            <a:r>
              <a:t>DDL 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"/>
          <p:cNvSpPr/>
          <p:nvPr/>
        </p:nvSpPr>
        <p:spPr>
          <a:xfrm>
            <a:off x="12610203" y="-571500"/>
            <a:ext cx="6626485" cy="571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Freeform 3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Freeform 4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Freeform 5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TextBox 8"/>
          <p:cNvSpPr txBox="1"/>
          <p:nvPr/>
        </p:nvSpPr>
        <p:spPr>
          <a:xfrm>
            <a:off x="1219200" y="517050"/>
            <a:ext cx="16230600" cy="86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b="1" sz="7200"/>
            </a:lvl1pPr>
          </a:lstStyle>
          <a:p>
            <a:pPr/>
            <a:r>
              <a:t>Stored Procedures (Service Requests)</a:t>
            </a:r>
          </a:p>
        </p:txBody>
      </p:sp>
      <p:sp>
        <p:nvSpPr>
          <p:cNvPr id="129" name="Freeform 6"/>
          <p:cNvSpPr/>
          <p:nvPr/>
        </p:nvSpPr>
        <p:spPr>
          <a:xfrm>
            <a:off x="669326" y="1514762"/>
            <a:ext cx="6532708" cy="814646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Freeform 7"/>
          <p:cNvSpPr/>
          <p:nvPr/>
        </p:nvSpPr>
        <p:spPr>
          <a:xfrm>
            <a:off x="7493247" y="1544687"/>
            <a:ext cx="10260681" cy="670749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2"/>
          <p:cNvSpPr/>
          <p:nvPr/>
        </p:nvSpPr>
        <p:spPr>
          <a:xfrm>
            <a:off x="12610203" y="-571500"/>
            <a:ext cx="6626485" cy="571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Freeform 3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Freeform 4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Freeform 5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Freeform 7"/>
          <p:cNvSpPr/>
          <p:nvPr/>
        </p:nvSpPr>
        <p:spPr>
          <a:xfrm>
            <a:off x="1671835" y="6834644"/>
            <a:ext cx="7973204" cy="288451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Freeform 8"/>
          <p:cNvSpPr/>
          <p:nvPr/>
        </p:nvSpPr>
        <p:spPr>
          <a:xfrm>
            <a:off x="10691222" y="1159305"/>
            <a:ext cx="6112308" cy="860496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extBox 8"/>
          <p:cNvSpPr txBox="1"/>
          <p:nvPr/>
        </p:nvSpPr>
        <p:spPr>
          <a:xfrm>
            <a:off x="1284114" y="257394"/>
            <a:ext cx="16230601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b="1" sz="7200"/>
            </a:lvl1pPr>
          </a:lstStyle>
          <a:p>
            <a:pPr/>
            <a:r>
              <a:t>Views</a:t>
            </a:r>
          </a:p>
        </p:txBody>
      </p:sp>
      <p:pic>
        <p:nvPicPr>
          <p:cNvPr id="139" name="Screenshot 2024-04-22 at 1.26.53 PM.png" descr="Screenshot 2024-04-22 at 1.26.5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86872" y="1221738"/>
            <a:ext cx="6943130" cy="5215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2"/>
          <p:cNvSpPr/>
          <p:nvPr/>
        </p:nvSpPr>
        <p:spPr>
          <a:xfrm>
            <a:off x="12610203" y="-571500"/>
            <a:ext cx="6626485" cy="5715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Freeform 3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Freeform 4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Freeform 5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Freeform 6"/>
          <p:cNvSpPr/>
          <p:nvPr/>
        </p:nvSpPr>
        <p:spPr>
          <a:xfrm>
            <a:off x="1072962" y="1303992"/>
            <a:ext cx="8443053" cy="83349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Freeform 7"/>
          <p:cNvSpPr/>
          <p:nvPr/>
        </p:nvSpPr>
        <p:spPr>
          <a:xfrm>
            <a:off x="10233620" y="1303992"/>
            <a:ext cx="6626484" cy="833492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extBox 8"/>
          <p:cNvSpPr txBox="1"/>
          <p:nvPr/>
        </p:nvSpPr>
        <p:spPr>
          <a:xfrm>
            <a:off x="1284114" y="257394"/>
            <a:ext cx="16230601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b="1" sz="7200"/>
            </a:lvl1pPr>
          </a:lstStyle>
          <a:p>
            <a:pPr/>
            <a:r>
              <a:t>Triggers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3"/>
          <p:cNvSpPr/>
          <p:nvPr/>
        </p:nvSpPr>
        <p:spPr>
          <a:xfrm rot="20333862">
            <a:off x="-1277220" y="5897731"/>
            <a:ext cx="5210770" cy="672113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Freeform 4"/>
          <p:cNvSpPr/>
          <p:nvPr/>
        </p:nvSpPr>
        <p:spPr>
          <a:xfrm rot="16030364">
            <a:off x="779618" y="-2269557"/>
            <a:ext cx="4096055" cy="70600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Freeform 5"/>
          <p:cNvSpPr/>
          <p:nvPr/>
        </p:nvSpPr>
        <p:spPr>
          <a:xfrm rot="17844490">
            <a:off x="14637629" y="5499668"/>
            <a:ext cx="4096054" cy="70600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Freeform 6"/>
          <p:cNvSpPr/>
          <p:nvPr/>
        </p:nvSpPr>
        <p:spPr>
          <a:xfrm>
            <a:off x="1054156" y="1689570"/>
            <a:ext cx="9262967" cy="831807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Freeform 6"/>
          <p:cNvSpPr/>
          <p:nvPr/>
        </p:nvSpPr>
        <p:spPr>
          <a:xfrm>
            <a:off x="10873094" y="1689570"/>
            <a:ext cx="6343027" cy="475126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Freeform 6"/>
          <p:cNvSpPr/>
          <p:nvPr/>
        </p:nvSpPr>
        <p:spPr>
          <a:xfrm>
            <a:off x="10829746" y="6744669"/>
            <a:ext cx="6429722" cy="327370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TextBox 8"/>
          <p:cNvSpPr txBox="1"/>
          <p:nvPr/>
        </p:nvSpPr>
        <p:spPr>
          <a:xfrm>
            <a:off x="1219200" y="517050"/>
            <a:ext cx="16230600" cy="86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b="1" sz="7200"/>
            </a:lvl1pPr>
          </a:lstStyle>
          <a:p>
            <a:pPr/>
            <a:r>
              <a:t>Data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2013 - 2022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2013 - 2022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