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5.png" ContentType="image/png"/>
  <Override PartName="/ppt/media/image4.wmf" ContentType="image/x-wmf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962820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80160" y="4272840"/>
            <a:ext cx="962820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139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80160" y="427284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13960" y="427284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35640" y="219060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790760" y="219060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80160" y="427284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535640" y="427284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790760" y="427284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280160" y="2190600"/>
            <a:ext cx="9628200" cy="398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9628200" cy="39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4698360" cy="39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13960" y="2190600"/>
            <a:ext cx="4698360" cy="39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280160" y="466200"/>
            <a:ext cx="9628200" cy="63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13960" y="2190600"/>
            <a:ext cx="4698360" cy="39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80160" y="427284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80160" y="2190600"/>
            <a:ext cx="9628200" cy="398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4698360" cy="39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139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13960" y="427284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139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80160" y="4272840"/>
            <a:ext cx="962820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962820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80160" y="4272840"/>
            <a:ext cx="962820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139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280160" y="427284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13960" y="427284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35640" y="219060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790760" y="219060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280160" y="427284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35640" y="427284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790760" y="4272840"/>
            <a:ext cx="30999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9628200" cy="39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4698360" cy="39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13960" y="2190600"/>
            <a:ext cx="4698360" cy="39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80160" y="466200"/>
            <a:ext cx="9628200" cy="631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13960" y="2190600"/>
            <a:ext cx="4698360" cy="39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80160" y="427284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4698360" cy="398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139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13960" y="427284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801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13960" y="2190600"/>
            <a:ext cx="469836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80160" y="4272840"/>
            <a:ext cx="9628200" cy="190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47400"/>
            <a:ext cx="12188520" cy="11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457200"/>
            <a:ext cx="12188520" cy="13708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832480" y="1371600"/>
            <a:ext cx="9359280" cy="29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2832480" y="4462200"/>
            <a:ext cx="9359280" cy="1032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3175200" y="1944000"/>
            <a:ext cx="8499600" cy="2387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3c4743"/>
                </a:solidFill>
                <a:latin typeface="Calibri"/>
              </a:rPr>
              <a:t>Click to edit Master title style</a:t>
            </a:r>
            <a:endParaRPr b="0" lang="en-US" sz="6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1280160" y="6356520"/>
            <a:ext cx="19717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87C2C25-81C8-4351-B37E-ED8B095EDD74}" type="datetime">
              <a:rPr b="0" lang="en-IN" sz="1200" spc="-1" strike="noStrike">
                <a:solidFill>
                  <a:srgbClr val="ffffff"/>
                </a:solidFill>
                <a:latin typeface="Calibri"/>
              </a:rPr>
              <a:t>12/07/19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3252240" y="6356520"/>
            <a:ext cx="5687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8939880" y="6356520"/>
            <a:ext cx="19684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EF1678-5EE9-4405-BEA5-308809C51461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c4743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c4743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4743"/>
                </a:solid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3c4743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3c4743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3c4743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c4743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3c4743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c4743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3c4743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c4743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5e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47400"/>
            <a:ext cx="12188520" cy="11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7" descr=""/>
          <p:cNvPicPr/>
          <p:nvPr/>
        </p:nvPicPr>
        <p:blipFill>
          <a:blip r:embed="rId2"/>
          <a:stretch/>
        </p:blipFill>
        <p:spPr>
          <a:xfrm>
            <a:off x="0" y="457200"/>
            <a:ext cx="12188520" cy="137088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1280160" y="466200"/>
            <a:ext cx="9628200" cy="13618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5000"/>
              </a:lnSpc>
            </a:pPr>
            <a:r>
              <a:rPr b="0" lang="en-US" sz="3000" spc="-1" strike="noStrike">
                <a:solidFill>
                  <a:srgbClr val="e5e6da"/>
                </a:solidFill>
                <a:latin typeface="Calibri"/>
              </a:rPr>
              <a:t>Click to edit Master title style</a:t>
            </a:r>
            <a:endParaRPr b="0" lang="en-US" sz="3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280160" y="2190600"/>
            <a:ext cx="9628200" cy="39859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3c4743"/>
                </a:solidFill>
                <a:latin typeface="Calibri"/>
              </a:rPr>
              <a:t>Click to edit Master text styles</a:t>
            </a:r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c4743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3c4743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4743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3c4743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3c47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4743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3c4743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3c47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4743"/>
                </a:solidFill>
                <a:latin typeface="Calibri"/>
              </a:rPr>
              <a:t> </a:t>
            </a:r>
            <a:endParaRPr b="0" lang="en-US" sz="16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1280160" y="6356520"/>
            <a:ext cx="19717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B7FBBB9-6B3C-4BA8-9D9E-693938E6D213}" type="datetime">
              <a:rPr b="0" lang="en-IN" sz="1200" spc="-1" strike="noStrike">
                <a:solidFill>
                  <a:srgbClr val="3c4743"/>
                </a:solidFill>
                <a:latin typeface="Calibri"/>
              </a:rPr>
              <a:t>12/07/19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3252240" y="6356520"/>
            <a:ext cx="5687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8939880" y="6356520"/>
            <a:ext cx="19684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763BDFF-E776-4F96-AD96-2B5A747B832E}" type="slidenum">
              <a:rPr b="0" lang="en-IN" sz="1200" spc="-1" strike="noStrike">
                <a:solidFill>
                  <a:srgbClr val="3c4743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75200" y="1944000"/>
            <a:ext cx="84996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3c4743"/>
                </a:solidFill>
                <a:latin typeface="Calibri"/>
              </a:rPr>
              <a:t>SYSTEM DESIGN</a:t>
            </a:r>
            <a:endParaRPr b="0" lang="en-US" sz="6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75200" y="4538520"/>
            <a:ext cx="8499600" cy="86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c4743"/>
                </a:solidFill>
                <a:latin typeface="Calibri"/>
              </a:rPr>
              <a:t>CHAPTER 4 Assembler</a:t>
            </a:r>
            <a:endParaRPr b="0" lang="en-IN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175200" y="5406120"/>
            <a:ext cx="8968680" cy="8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d8e0ad"/>
                </a:solidFill>
                <a:latin typeface="Calibri"/>
              </a:rPr>
              <a:t>Developed By: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d8e0ad"/>
                </a:solidFill>
                <a:latin typeface="Calibri"/>
              </a:rPr>
              <a:t>Vivek Vyas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d8e0ad"/>
                </a:solidFill>
                <a:latin typeface="Calibri"/>
              </a:rPr>
              <a:t>Department of MCA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d8e0ad"/>
                </a:solidFill>
                <a:latin typeface="Calibri"/>
              </a:rPr>
              <a:t>DDU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3000"/>
          </a:bodyPr>
          <a:p>
            <a:pPr>
              <a:lnSpc>
                <a:spcPct val="95000"/>
              </a:lnSpc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4.1 Elements of Assembly Language Programming</a:t>
            </a:r>
            <a:br/>
            <a:endParaRPr b="0" lang="en-US" sz="4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Instruction has two operands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First is always register out of AREG, BREG, CREG, DREG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Second can be memory location as symbolic name or offset.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85800" indent="-228240">
              <a:lnSpc>
                <a:spcPct val="100000"/>
              </a:lnSpc>
              <a:spcBef>
                <a:spcPts val="3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eg: MOVER AREG, SUM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3000"/>
          </a:bodyPr>
          <a:p>
            <a:pPr>
              <a:lnSpc>
                <a:spcPct val="95000"/>
              </a:lnSpc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4.1 Elements of Assembly Language Programming</a:t>
            </a:r>
            <a:br/>
            <a:endParaRPr b="0" lang="en-US" sz="4000" spc="-1" strike="noStrike">
              <a:solidFill>
                <a:srgbClr val="3c4743"/>
              </a:solidFill>
              <a:latin typeface="Calibri"/>
            </a:endParaRPr>
          </a:p>
        </p:txBody>
      </p:sp>
      <p:pic>
        <p:nvPicPr>
          <p:cNvPr id="136" name="Content Placeholder 1" descr=""/>
          <p:cNvPicPr/>
          <p:nvPr/>
        </p:nvPicPr>
        <p:blipFill>
          <a:blip r:embed="rId1"/>
          <a:stretch/>
        </p:blipFill>
        <p:spPr>
          <a:xfrm>
            <a:off x="2073600" y="1686960"/>
            <a:ext cx="7740000" cy="517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3000"/>
          </a:bodyPr>
          <a:p>
            <a:pPr>
              <a:lnSpc>
                <a:spcPct val="95000"/>
              </a:lnSpc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4.1 Elements of Assembly Language Programming</a:t>
            </a:r>
            <a:br/>
            <a:endParaRPr b="0" lang="en-US" sz="4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 MOVE instruction move a value between a memory word and register.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In the MOVER instruction the second operand is the source operand and first operand is the target operand.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MOVEM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 – first operand is source, second is target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All arithmetic performed in a register and sets a condition code.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 condition code can be tested by Branch of Condition (BC) instruction.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3000"/>
          </a:bodyPr>
          <a:p>
            <a:pPr>
              <a:lnSpc>
                <a:spcPct val="95000"/>
              </a:lnSpc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4.1 Elements of Assembly Language Programming</a:t>
            </a:r>
            <a:br/>
            <a:endParaRPr b="0" lang="en-US" sz="4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 assembly statement corresponding to it has the format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BC &lt;condition code spec&gt;, &lt;memory address&gt;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It transfer control to the memory word with the address &lt; memory address &gt; if the current value of condition code matches &lt; condition code spec &gt;.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Condition code spec – LT  LE  EQ  GT  GE ANY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             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1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    2      3    4   5     6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000"/>
          </a:bodyPr>
          <a:p>
            <a:pPr>
              <a:lnSpc>
                <a:spcPct val="95000"/>
              </a:lnSpc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4.1.1 Assembly Language Statements</a:t>
            </a:r>
            <a:br/>
            <a:endParaRPr b="0" lang="en-US" sz="4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 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An assembly program contains three kinds of statements: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09480" indent="-60912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Imperative statements.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09480" indent="-60912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Declarative statements.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09480" indent="-60912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Assembler statements.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000"/>
          </a:bodyPr>
          <a:p>
            <a:pPr marL="743040" indent="-74268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Imperative statements</a:t>
            </a:r>
            <a:br/>
            <a:r>
              <a:rPr b="0" lang="en-US" sz="3000" spc="-1" strike="noStrike">
                <a:solidFill>
                  <a:srgbClr val="e5e6da"/>
                </a:solidFill>
                <a:latin typeface="Bookman Old Style"/>
              </a:rPr>
              <a:t> </a:t>
            </a:r>
            <a:endParaRPr b="0" lang="en-US" sz="3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Indicates an action to be performed during the execution of the assembled program.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09480" indent="-60912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Each imperative statement typically translates into one machine instruction.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09480" indent="-609120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eg: ADD, MULT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609480" indent="-6091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US" sz="3600" spc="-1" strike="noStrike">
                <a:solidFill>
                  <a:srgbClr val="e5e6da"/>
                </a:solidFill>
                <a:latin typeface="Bookman Old Style"/>
              </a:rPr>
              <a:t>Declarative statements</a:t>
            </a:r>
            <a:endParaRPr b="0" lang="en-US" sz="36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 syntax of declaration statement is as follows: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09480" indent="-609120" algn="just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[Label] DS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&lt;constant&gt;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09480" indent="-609120" algn="just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[Label] DC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‘&lt;value&gt;’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 </a:t>
            </a:r>
            <a:r>
              <a:rPr b="1" lang="en-US" sz="2800" spc="-1" strike="noStrike">
                <a:solidFill>
                  <a:srgbClr val="3c4743"/>
                </a:solidFill>
                <a:latin typeface="Bookman Old Style"/>
              </a:rPr>
              <a:t>DS (Data Storage) 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statement reserves area of memory and associates names with them.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Eg: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09480" indent="-609120" algn="just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A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DS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1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09480" indent="-609120" algn="just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G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DS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200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09480" indent="-609120" algn="just"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609480" indent="-6091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US" sz="3600" spc="-1" strike="noStrike">
                <a:solidFill>
                  <a:srgbClr val="e5e6da"/>
                </a:solidFill>
                <a:latin typeface="Bookman Old Style"/>
              </a:rPr>
              <a:t>Declarative statements</a:t>
            </a:r>
            <a:endParaRPr b="0" lang="en-US" sz="36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1" i="1" lang="en-US" sz="2800" spc="-1" strike="noStrike">
                <a:solidFill>
                  <a:srgbClr val="3c4743"/>
                </a:solidFill>
                <a:latin typeface="Bookman Old Style"/>
              </a:rPr>
              <a:t>A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 reserves a memory area of 1 word and associates the name </a:t>
            </a:r>
            <a:r>
              <a:rPr b="1" i="1" lang="en-US" sz="2800" spc="-1" strike="noStrike">
                <a:solidFill>
                  <a:srgbClr val="3c4743"/>
                </a:solidFill>
                <a:latin typeface="Bookman Old Style"/>
              </a:rPr>
              <a:t>A 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with it. </a:t>
            </a:r>
            <a:r>
              <a:rPr b="1" i="1" lang="en-US" sz="2800" spc="-1" strike="noStrike">
                <a:solidFill>
                  <a:srgbClr val="3c4743"/>
                </a:solidFill>
                <a:latin typeface="Bookman Old Style"/>
              </a:rPr>
              <a:t>G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 is associated with the first word of the block.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Other words in the block can be accessed through offsets from </a:t>
            </a:r>
            <a:r>
              <a:rPr b="1" i="1" lang="en-US" sz="2800" spc="-1" strike="noStrike">
                <a:solidFill>
                  <a:srgbClr val="3c4743"/>
                </a:solidFill>
                <a:latin typeface="Bookman Old Style"/>
              </a:rPr>
              <a:t>G 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eg. </a:t>
            </a:r>
            <a:r>
              <a:rPr b="1" i="1" lang="en-US" sz="2800" spc="-1" strike="noStrike">
                <a:solidFill>
                  <a:srgbClr val="3c4743"/>
                </a:solidFill>
                <a:latin typeface="Bookman Old Style"/>
              </a:rPr>
              <a:t>G 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+ 5 is the sixth word of the memory block etc.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 </a:t>
            </a:r>
            <a:r>
              <a:rPr b="1" lang="en-US" sz="2800" spc="-1" strike="noStrike">
                <a:solidFill>
                  <a:srgbClr val="3c4743"/>
                </a:solidFill>
                <a:latin typeface="Bookman Old Style"/>
              </a:rPr>
              <a:t>DC (</a:t>
            </a:r>
            <a:r>
              <a:rPr b="1" i="1" lang="en-US" sz="2800" spc="-1" strike="noStrike">
                <a:solidFill>
                  <a:srgbClr val="3c4743"/>
                </a:solidFill>
                <a:latin typeface="Bookman Old Style"/>
              </a:rPr>
              <a:t>declare constant</a:t>
            </a:r>
            <a:r>
              <a:rPr b="1" lang="en-US" sz="2800" spc="-1" strike="noStrike">
                <a:solidFill>
                  <a:srgbClr val="3c4743"/>
                </a:solidFill>
                <a:latin typeface="Bookman Old Style"/>
              </a:rPr>
              <a:t>)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 statement constructs memory words containing constants. The statement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ONE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DC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‘1’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associates the name ONE with a memory word containing the value ‘1’.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744480" indent="-74268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US" sz="3600" spc="-1" strike="noStrike">
                <a:solidFill>
                  <a:srgbClr val="e5e6da"/>
                </a:solidFill>
                <a:latin typeface="Bookman Old Style"/>
              </a:rPr>
              <a:t>Assembler Directive</a:t>
            </a:r>
            <a:endParaRPr b="0" lang="en-US" sz="36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8640" indent="-4568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Assembler directives instruct the assembler to perform certain actions during the assembly of a program.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458640" indent="-4568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Some assembler directives are described in the following: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1440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280099"/>
                </a:solidFill>
                <a:latin typeface="Bookman Old Style"/>
              </a:rPr>
              <a:t>                     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1) START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&lt;</a:t>
            </a: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constant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&gt;     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458640" indent="-4568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This directive indicates that the first word of the target program generated by the assembler should be placed in the memory word having address &lt;</a:t>
            </a: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constant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&gt;.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1440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Bookman Old Style"/>
              </a:rPr>
              <a:t>                    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2) END    [&lt;operand spec&gt;]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1440"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744480" indent="-74268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US" sz="3600" spc="-1" strike="noStrike">
                <a:solidFill>
                  <a:srgbClr val="e5e6da"/>
                </a:solidFill>
                <a:latin typeface="Bookman Old Style"/>
              </a:rPr>
              <a:t>Assembler Directive</a:t>
            </a:r>
            <a:endParaRPr b="0" lang="en-US" sz="36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8640" indent="-4568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This directive indicates the end of the of the source program. The optional &lt;operand spec&gt; indicates the address of the instruction where the execution of the program should begin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489240"/>
            <a:ext cx="962820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000"/>
          </a:bodyPr>
          <a:p>
            <a:pPr marL="57168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Introduction </a:t>
            </a:r>
            <a:br/>
            <a:r>
              <a:rPr b="0" lang="en-US" sz="3000" spc="-1" strike="noStrike">
                <a:solidFill>
                  <a:srgbClr val="e5e6da"/>
                </a:solidFill>
                <a:latin typeface="Bookman Old Style"/>
              </a:rPr>
              <a:t> </a:t>
            </a:r>
            <a:endParaRPr b="0" lang="en-US" sz="3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3c4743"/>
              </a:buClr>
              <a:buFont typeface="Wingdings" charset="2"/>
              <a:buChar char="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Translating source code written in assembly language to object code.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  <p:pic>
        <p:nvPicPr>
          <p:cNvPr id="93" name="Picture 7" descr=""/>
          <p:cNvPicPr/>
          <p:nvPr/>
        </p:nvPicPr>
        <p:blipFill>
          <a:blip r:embed="rId1"/>
          <a:stretch/>
        </p:blipFill>
        <p:spPr>
          <a:xfrm>
            <a:off x="1972440" y="3312000"/>
            <a:ext cx="7503840" cy="17204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440">
              <a:lnSpc>
                <a:spcPct val="95000"/>
              </a:lnSpc>
            </a:pPr>
            <a:r>
              <a:rPr b="1" lang="en-US" sz="3600" spc="-1" strike="noStrike">
                <a:solidFill>
                  <a:srgbClr val="e5e6da"/>
                </a:solidFill>
                <a:latin typeface="Bookman Old Style"/>
              </a:rPr>
              <a:t>4.2 A simple Assembly Scheme</a:t>
            </a:r>
            <a:endParaRPr b="0" lang="en-US" sz="36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20640" indent="-6188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3c4743"/>
                </a:solidFill>
                <a:latin typeface="Bookman Old Style"/>
              </a:rPr>
              <a:t>Design Specification of an assembler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620640" indent="-6188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There are four steps involved to design the specification of an assembler: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Identify information necessary to perform a task.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Design a suitable data structure to record info.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Determine processing necessary to obtain and maintain the info.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Determine processing necessary to perform the task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There are two phases in specifying an assembler: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Analysis Phase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Synthesis Phase(the fundamental information requirements will arise in this phase)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440">
              <a:lnSpc>
                <a:spcPct val="95000"/>
              </a:lnSpc>
            </a:pPr>
            <a:r>
              <a:rPr b="1" lang="en-IN" sz="3600" spc="-1" strike="noStrike">
                <a:solidFill>
                  <a:srgbClr val="e5e6da"/>
                </a:solidFill>
                <a:latin typeface="Bookman Old Style"/>
              </a:rPr>
              <a:t>4.2 A simple Assembly Scheme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168696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Consider the following statement: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MOVER BREG, ONE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 following info is needed to synthesize machine instruction for this statement: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971640" indent="-51408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Calibri"/>
              <a:buAutoNum type="arabicPeriod"/>
            </a:pPr>
            <a:r>
              <a:rPr b="0" lang="en-US" sz="2600" spc="-1" strike="noStrike">
                <a:solidFill>
                  <a:srgbClr val="3c4743"/>
                </a:solidFill>
                <a:latin typeface="Bookman Old Style"/>
              </a:rPr>
              <a:t>Address of the memory word with which name </a:t>
            </a:r>
            <a:r>
              <a:rPr b="1" lang="en-US" sz="2600" spc="-1" strike="noStrike">
                <a:solidFill>
                  <a:srgbClr val="3c4743"/>
                </a:solidFill>
                <a:latin typeface="Bookman Old Style"/>
              </a:rPr>
              <a:t>ONE</a:t>
            </a:r>
            <a:r>
              <a:rPr b="0" lang="en-US" sz="2600" spc="-1" strike="noStrike">
                <a:solidFill>
                  <a:srgbClr val="3c4743"/>
                </a:solidFill>
                <a:latin typeface="Bookman Old Style"/>
              </a:rPr>
              <a:t> is associated [depends on the source program, hence made available by the Analysis phase].</a:t>
            </a:r>
            <a:endParaRPr b="0" lang="en-US" sz="2600" spc="-1" strike="noStrike">
              <a:solidFill>
                <a:srgbClr val="3c4743"/>
              </a:solidFill>
              <a:latin typeface="Calibri"/>
            </a:endParaRPr>
          </a:p>
          <a:p>
            <a:pPr lvl="1" marL="971640" indent="-51408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Calibri"/>
              <a:buAutoNum type="arabicPeriod"/>
            </a:pPr>
            <a:r>
              <a:rPr b="0" lang="en-US" sz="2600" spc="-1" strike="noStrike">
                <a:solidFill>
                  <a:srgbClr val="3c4743"/>
                </a:solidFill>
                <a:latin typeface="Bookman Old Style"/>
              </a:rPr>
              <a:t>Machine operation code corresponding to </a:t>
            </a:r>
            <a:r>
              <a:rPr b="1" lang="en-US" sz="2600" spc="-1" strike="noStrike">
                <a:solidFill>
                  <a:srgbClr val="3c4743"/>
                </a:solidFill>
                <a:latin typeface="Bookman Old Style"/>
              </a:rPr>
              <a:t>MOVER</a:t>
            </a:r>
            <a:r>
              <a:rPr b="0" lang="en-US" sz="2600" spc="-1" strike="noStrike">
                <a:solidFill>
                  <a:srgbClr val="3c4743"/>
                </a:solidFill>
                <a:latin typeface="Bookman Old Style"/>
              </a:rPr>
              <a:t> [does not depend on the source program but depends on the assembly language, hence synthesis phase can determine this information for itself] </a:t>
            </a:r>
            <a:endParaRPr b="0" lang="en-US" sz="26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57312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IN" sz="3600" spc="-1" strike="noStrike">
                <a:solidFill>
                  <a:srgbClr val="e5e6da"/>
                </a:solidFill>
                <a:latin typeface="Bookman Old Style"/>
              </a:rPr>
              <a:t>Synthesis Phase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0" y="168696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Symbol Table     </a:t>
            </a: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--built by the analysis phase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 two primary fields are name and address  of the symbol used to specify a value.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Mnemonics Table   </a:t>
            </a: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--already present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3c4743"/>
                </a:solidFill>
                <a:latin typeface="Bookman Old Style"/>
              </a:rPr>
              <a:t>The two primary fields are </a:t>
            </a:r>
            <a:r>
              <a:rPr b="0" i="1" lang="en-US" sz="2600" spc="-1" strike="noStrike">
                <a:solidFill>
                  <a:srgbClr val="3c4743"/>
                </a:solidFill>
                <a:latin typeface="Bookman Old Style"/>
              </a:rPr>
              <a:t>mnemonic</a:t>
            </a:r>
            <a:r>
              <a:rPr b="0" lang="en-US" sz="2600" spc="-1" strike="noStrike">
                <a:solidFill>
                  <a:srgbClr val="3c4743"/>
                </a:solidFill>
                <a:latin typeface="Bookman Old Style"/>
              </a:rPr>
              <a:t> and </a:t>
            </a:r>
            <a:r>
              <a:rPr b="0" i="1" lang="en-US" sz="2600" spc="-1" strike="noStrike">
                <a:solidFill>
                  <a:srgbClr val="3c4743"/>
                </a:solidFill>
                <a:latin typeface="Bookman Old Style"/>
              </a:rPr>
              <a:t>opcode, </a:t>
            </a:r>
            <a:r>
              <a:rPr b="0" lang="en-US" sz="2600" spc="-1" strike="noStrike">
                <a:solidFill>
                  <a:srgbClr val="3c4743"/>
                </a:solidFill>
                <a:latin typeface="Bookman Old Style"/>
              </a:rPr>
              <a:t>along with </a:t>
            </a:r>
            <a:r>
              <a:rPr b="0" i="1" lang="en-US" sz="2600" spc="-1" strike="noStrike">
                <a:solidFill>
                  <a:srgbClr val="3c4743"/>
                </a:solidFill>
                <a:latin typeface="Bookman Old Style"/>
              </a:rPr>
              <a:t>length.</a:t>
            </a:r>
            <a:endParaRPr b="0" lang="en-US" sz="26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3c4743"/>
                </a:solidFill>
                <a:latin typeface="Bookman Old Style"/>
              </a:rPr>
              <a:t>Synthesis phase uses these tables to obtain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 machine address with which a name is associated.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 machine op code corresponding  to a mnemonic.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The tables have to be searched with the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Symbol name and the mnemonic as keys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57312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IN" sz="3600" spc="-1" strike="noStrike">
                <a:solidFill>
                  <a:srgbClr val="e5e6da"/>
                </a:solidFill>
                <a:latin typeface="Bookman Old Style"/>
              </a:rPr>
              <a:t>Synthesis Phase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168696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Primary function of the Analysis phase is to build the symbol table.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It must determine the addresses with which the symbolic names used in a program are associated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It is possible to determine some addresses directly like the address of first instruction in the program (ie.,start)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Other addresses must be inferred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To determine the addresses of the symbolic names we need to fix the addresses of all program elements preceding it through </a:t>
            </a: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Memory Allocation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.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To implement </a:t>
            </a: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memory allocation 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a data structure called </a:t>
            </a: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location counter 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 is introduced.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57312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IN" sz="3600" spc="-1" strike="noStrike">
                <a:solidFill>
                  <a:srgbClr val="e5e6da"/>
                </a:solidFill>
                <a:latin typeface="Bookman Old Style"/>
              </a:rPr>
              <a:t>Analysis Phase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0" y="168696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3c4743"/>
                </a:solidFill>
                <a:latin typeface="Bookman Old Style"/>
              </a:rPr>
              <a:t>Analysis Phase – Implementing memory allocation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LC(location counter) 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 </a:t>
            </a: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is always made to contain the address of the next memory word in the target program.</a:t>
            </a:r>
            <a:endParaRPr b="0" lang="en-US" sz="24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 </a:t>
            </a: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It is initialized to the constant specified at the START statement.</a:t>
            </a:r>
            <a:endParaRPr b="0" lang="en-US" sz="24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When a LABEL is encountered,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it enters the LABEL and the contents of LC in a  new entry of the symbol table.</a:t>
            </a:r>
            <a:endParaRPr b="0" lang="en-US" sz="24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                  </a:t>
            </a: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LABEL – e.g. N, AGAIN, SUM etc</a:t>
            </a:r>
            <a:endParaRPr b="0" lang="en-US" sz="24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It then finds the number of memory words required by the assembly statement and updates the LC contents</a:t>
            </a:r>
            <a:endParaRPr b="0" lang="en-US" sz="24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57312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IN" sz="3600" spc="-1" strike="noStrike">
                <a:solidFill>
                  <a:srgbClr val="e5e6da"/>
                </a:solidFill>
                <a:latin typeface="Bookman Old Style"/>
              </a:rPr>
              <a:t>Analysis Phase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0" y="168696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3c4743"/>
                </a:solidFill>
                <a:latin typeface="Bookman Old Style"/>
              </a:rPr>
              <a:t>Analysis Phase – Implementing memory allocation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To update the contents of the LC, analysis phase needs to know lengths of the different instructions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This information is available in the Mnemonics table and is extended with a field called length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We refer the processing involved in maintaining the LC as LC Processing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57312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IN" sz="3600" spc="-1" strike="noStrike">
                <a:solidFill>
                  <a:srgbClr val="e5e6da"/>
                </a:solidFill>
                <a:latin typeface="Bookman Old Style"/>
              </a:rPr>
              <a:t>Analysis Phase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168696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Example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57312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IN" sz="3600" spc="-1" strike="noStrike">
                <a:solidFill>
                  <a:srgbClr val="e5e6da"/>
                </a:solidFill>
                <a:latin typeface="Bookman Old Style"/>
              </a:rPr>
              <a:t>Analysis Phase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424160" y="2424600"/>
            <a:ext cx="8530920" cy="28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8000"/>
          </a:bodyPr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START  100   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endParaRPr b="0" lang="en-IN" sz="2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MOVER  BREG, N   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 LC = 100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   (1 byte)</a:t>
            </a:r>
            <a:endParaRPr b="0" lang="en-IN" sz="2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MULT  BREG, N                  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 LC = 101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   (1 byte)</a:t>
            </a:r>
            <a:endParaRPr b="0" lang="en-IN" sz="2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STOP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 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 LC = 102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   (1 byte)</a:t>
            </a:r>
            <a:endParaRPr b="0" lang="en-IN" sz="2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N  DS  5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	</a:t>
            </a: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 LC = 103</a:t>
            </a:r>
            <a:r>
              <a:rPr b="0" lang="en-IN" sz="2200" spc="-1" strike="noStrike">
                <a:solidFill>
                  <a:srgbClr val="3c4743"/>
                </a:solidFill>
                <a:latin typeface="Calibri"/>
              </a:rPr>
              <a:t>	</a:t>
            </a:r>
            <a:r>
              <a:rPr b="0" lang="en-IN" sz="2200" spc="-1" strike="noStrike">
                <a:solidFill>
                  <a:srgbClr val="3c4743"/>
                </a:solidFill>
                <a:latin typeface="Calibri"/>
              </a:rPr>
              <a:t>    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</a:pPr>
            <a:endParaRPr b="0" lang="en-IN" sz="2200" spc="-1" strike="noStrike">
              <a:latin typeface="Arial"/>
            </a:endParaRPr>
          </a:p>
        </p:txBody>
      </p:sp>
      <p:graphicFrame>
        <p:nvGraphicFramePr>
          <p:cNvPr id="170" name="Table 4"/>
          <p:cNvGraphicFramePr/>
          <p:nvPr/>
        </p:nvGraphicFramePr>
        <p:xfrm>
          <a:off x="2338560" y="5548680"/>
          <a:ext cx="6248160" cy="990360"/>
        </p:xfrm>
        <a:graphic>
          <a:graphicData uri="http://schemas.openxmlformats.org/drawingml/2006/table">
            <a:tbl>
              <a:tblPr/>
              <a:tblGrid>
                <a:gridCol w="3124080"/>
                <a:gridCol w="3124080"/>
              </a:tblGrid>
              <a:tr h="50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800" spc="-1" strike="noStrike">
                          <a:solidFill>
                            <a:srgbClr val="e5e6da"/>
                          </a:solidFill>
                          <a:latin typeface="Bookman Old Style"/>
                        </a:rPr>
                        <a:t>Symbol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38160">
                      <a:solidFill>
                        <a:srgbClr val="e5e6da"/>
                      </a:solidFill>
                    </a:lnB>
                    <a:solidFill>
                      <a:srgbClr val="ddc2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800" spc="-1" strike="noStrike">
                          <a:solidFill>
                            <a:srgbClr val="e5e6da"/>
                          </a:solidFill>
                          <a:latin typeface="Bookman Old Style"/>
                        </a:rPr>
                        <a:t>Address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38160">
                      <a:solidFill>
                        <a:srgbClr val="e5e6da"/>
                      </a:solidFill>
                    </a:lnB>
                    <a:solidFill>
                      <a:srgbClr val="ddc237"/>
                    </a:solidFill>
                  </a:tcPr>
                </a:tc>
              </a:tr>
              <a:tr h="50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3c4743"/>
                          </a:solidFill>
                          <a:latin typeface="Bookman Old Style"/>
                        </a:rPr>
                        <a:t>N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2e9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3c4743"/>
                          </a:solidFill>
                          <a:latin typeface="Bookman Old Style"/>
                        </a:rPr>
                        <a:t>103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2e9cd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5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168696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57312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IN" sz="3600" spc="-1" strike="noStrike">
                <a:solidFill>
                  <a:srgbClr val="e5e6da"/>
                </a:solidFill>
                <a:latin typeface="Bookman Old Style"/>
              </a:rPr>
              <a:t>Analysis Phase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578600" y="2437200"/>
            <a:ext cx="81529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3c4743"/>
                </a:solidFill>
                <a:latin typeface="Bookman Old Style"/>
              </a:rPr>
              <a:t>Since there the instructions take different amount of memory, it is also stored in the mnemonic table in the “length” field</a:t>
            </a:r>
            <a:endParaRPr b="0" lang="en-IN" sz="28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500"/>
              </a:spcBef>
            </a:pP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174" name="Table 4"/>
          <p:cNvGraphicFramePr/>
          <p:nvPr/>
        </p:nvGraphicFramePr>
        <p:xfrm>
          <a:off x="2413800" y="4570920"/>
          <a:ext cx="6575400" cy="1112040"/>
        </p:xfrm>
        <a:graphic>
          <a:graphicData uri="http://schemas.openxmlformats.org/drawingml/2006/table">
            <a:tbl>
              <a:tblPr/>
              <a:tblGrid>
                <a:gridCol w="2191680"/>
                <a:gridCol w="2191680"/>
                <a:gridCol w="2192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800" spc="-1" strike="noStrike">
                          <a:solidFill>
                            <a:srgbClr val="e5e6da"/>
                          </a:solidFill>
                          <a:latin typeface="Bookman Old Style"/>
                        </a:rPr>
                        <a:t>Mnemonic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38160">
                      <a:solidFill>
                        <a:srgbClr val="e5e6da"/>
                      </a:solidFill>
                    </a:lnB>
                    <a:solidFill>
                      <a:srgbClr val="ddc2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800" spc="-1" strike="noStrike">
                          <a:solidFill>
                            <a:srgbClr val="e5e6da"/>
                          </a:solidFill>
                          <a:latin typeface="Bookman Old Style"/>
                        </a:rPr>
                        <a:t>Opcode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38160">
                      <a:solidFill>
                        <a:srgbClr val="e5e6da"/>
                      </a:solidFill>
                    </a:lnB>
                    <a:solidFill>
                      <a:srgbClr val="ddc2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800" spc="-1" strike="noStrike">
                          <a:solidFill>
                            <a:srgbClr val="e5e6da"/>
                          </a:solidFill>
                          <a:latin typeface="Bookman Old Style"/>
                        </a:rPr>
                        <a:t>Length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38160">
                      <a:solidFill>
                        <a:srgbClr val="e5e6da"/>
                      </a:solidFill>
                    </a:lnB>
                    <a:solidFill>
                      <a:srgbClr val="ddc23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3c4743"/>
                          </a:solidFill>
                          <a:latin typeface="Bookman Old Style"/>
                        </a:rPr>
                        <a:t>MOVER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2e9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3c4743"/>
                          </a:solidFill>
                          <a:latin typeface="Bookman Old Style"/>
                        </a:rPr>
                        <a:t>04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2e9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3c4743"/>
                          </a:solidFill>
                          <a:latin typeface="Bookman Old Style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2e9c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3c4743"/>
                          </a:solidFill>
                          <a:latin typeface="Bookman Old Style"/>
                        </a:rPr>
                        <a:t>MULT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8f4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3c4743"/>
                          </a:solidFill>
                          <a:latin typeface="Bookman Old Style"/>
                        </a:rPr>
                        <a:t>03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8f4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3c4743"/>
                          </a:solidFill>
                          <a:latin typeface="Bookman Old Style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8f4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4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5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6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6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68696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marL="57168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IN" sz="3600" spc="-1" strike="noStrike">
                <a:solidFill>
                  <a:srgbClr val="e5e6da"/>
                </a:solidFill>
                <a:latin typeface="Bookman Old Style"/>
              </a:rPr>
              <a:t>Data structures of an assembler During analysis and Synthesis phases</a:t>
            </a:r>
            <a:endParaRPr b="0" lang="en-IN" sz="3600" spc="-1" strike="noStrike"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3704760" y="1686960"/>
          <a:ext cx="3042720" cy="1112040"/>
        </p:xfrm>
        <a:graphic>
          <a:graphicData uri="http://schemas.openxmlformats.org/drawingml/2006/table">
            <a:tbl>
              <a:tblPr/>
              <a:tblGrid>
                <a:gridCol w="1243080"/>
                <a:gridCol w="964080"/>
                <a:gridCol w="8355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800" spc="-1" strike="noStrike">
                          <a:solidFill>
                            <a:srgbClr val="e5e6da"/>
                          </a:solidFill>
                          <a:latin typeface="Calibri"/>
                        </a:rPr>
                        <a:t>Mnemonic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38160">
                      <a:solidFill>
                        <a:srgbClr val="e5e6da"/>
                      </a:solidFill>
                    </a:lnB>
                    <a:solidFill>
                      <a:srgbClr val="ddc2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e5e6da"/>
                          </a:solidFill>
                          <a:latin typeface="Calibri"/>
                        </a:rPr>
                        <a:t>Opcode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38160">
                      <a:solidFill>
                        <a:srgbClr val="e5e6da"/>
                      </a:solidFill>
                    </a:lnB>
                    <a:solidFill>
                      <a:srgbClr val="ddc2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e5e6da"/>
                          </a:solidFill>
                          <a:latin typeface="Calibri"/>
                        </a:rPr>
                        <a:t>length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38160">
                      <a:solidFill>
                        <a:srgbClr val="e5e6da"/>
                      </a:solidFill>
                    </a:lnB>
                    <a:solidFill>
                      <a:srgbClr val="ddc23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3c4743"/>
                          </a:solidFill>
                          <a:latin typeface="Calibri"/>
                        </a:rPr>
                        <a:t>ADD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2e9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3c4743"/>
                          </a:solidFill>
                          <a:latin typeface="Calibri"/>
                        </a:rPr>
                        <a:t>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2e9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3c4743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2e9c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3c4743"/>
                          </a:solidFill>
                          <a:latin typeface="Calibri"/>
                        </a:rPr>
                        <a:t>SUB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8f4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3c4743"/>
                          </a:solidFill>
                          <a:latin typeface="Calibri"/>
                        </a:rPr>
                        <a:t>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8f4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3c4743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8f4e8"/>
                    </a:solidFill>
                  </a:tcPr>
                </a:tc>
              </a:tr>
            </a:tbl>
          </a:graphicData>
        </a:graphic>
      </p:graphicFrame>
      <p:sp>
        <p:nvSpPr>
          <p:cNvPr id="178" name="CustomShape 4"/>
          <p:cNvSpPr/>
          <p:nvPr/>
        </p:nvSpPr>
        <p:spPr>
          <a:xfrm>
            <a:off x="2714400" y="3591720"/>
            <a:ext cx="1294920" cy="914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e5e6da"/>
                </a:solidFill>
                <a:latin typeface="Bookman Old Style"/>
              </a:rPr>
              <a:t>Analysis Phase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1647360" y="4048920"/>
            <a:ext cx="106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1518480" y="3726000"/>
            <a:ext cx="1195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c4743"/>
                </a:solidFill>
                <a:latin typeface="Bookman Old Style"/>
              </a:rPr>
              <a:t>Source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c4743"/>
                </a:solidFill>
                <a:latin typeface="Bookman Old Style"/>
              </a:rPr>
              <a:t>Program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6676560" y="3515760"/>
            <a:ext cx="1294920" cy="914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e5e6da"/>
                </a:solidFill>
                <a:latin typeface="Bookman Old Style"/>
              </a:rPr>
              <a:t>Synthesis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e5e6da"/>
                </a:solidFill>
                <a:latin typeface="Bookman Old Style"/>
              </a:rPr>
              <a:t>Phase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82" name="Table 8"/>
          <p:cNvGraphicFramePr/>
          <p:nvPr/>
        </p:nvGraphicFramePr>
        <p:xfrm>
          <a:off x="4466880" y="5268240"/>
          <a:ext cx="1918440" cy="1112040"/>
        </p:xfrm>
        <a:graphic>
          <a:graphicData uri="http://schemas.openxmlformats.org/drawingml/2006/table">
            <a:tbl>
              <a:tblPr/>
              <a:tblGrid>
                <a:gridCol w="927000"/>
                <a:gridCol w="9914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IN" sz="1800" spc="-1" strike="noStrike">
                          <a:solidFill>
                            <a:srgbClr val="e5e6da"/>
                          </a:solidFill>
                          <a:latin typeface="Calibri"/>
                        </a:rPr>
                        <a:t>Symbol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38160">
                      <a:solidFill>
                        <a:srgbClr val="e5e6da"/>
                      </a:solidFill>
                    </a:lnB>
                    <a:solidFill>
                      <a:srgbClr val="ddc2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e5e6da"/>
                          </a:solidFill>
                          <a:latin typeface="Calibri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38160">
                      <a:solidFill>
                        <a:srgbClr val="e5e6da"/>
                      </a:solidFill>
                    </a:lnB>
                    <a:solidFill>
                      <a:srgbClr val="ddc23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3c4743"/>
                          </a:solidFill>
                          <a:latin typeface="Calibri"/>
                        </a:rPr>
                        <a:t>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2e9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3c4743"/>
                          </a:solidFill>
                          <a:latin typeface="Calibri"/>
                        </a:rPr>
                        <a:t>104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2e9c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3c4743"/>
                          </a:solidFill>
                          <a:latin typeface="Calibri"/>
                        </a:rPr>
                        <a:t>AGAIN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8f4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3c4743"/>
                          </a:solidFill>
                          <a:latin typeface="Calibri"/>
                        </a:rPr>
                        <a:t>113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5e6da"/>
                      </a:solidFill>
                    </a:lnL>
                    <a:lnR w="12240">
                      <a:solidFill>
                        <a:srgbClr val="e5e6da"/>
                      </a:solidFill>
                    </a:lnR>
                    <a:lnT w="12240">
                      <a:solidFill>
                        <a:srgbClr val="e5e6da"/>
                      </a:solidFill>
                    </a:lnT>
                    <a:lnB w="12240">
                      <a:solidFill>
                        <a:srgbClr val="e5e6da"/>
                      </a:solidFill>
                    </a:lnB>
                    <a:solidFill>
                      <a:srgbClr val="f8f4e8"/>
                    </a:solidFill>
                  </a:tcPr>
                </a:tc>
              </a:tr>
            </a:tbl>
          </a:graphicData>
        </a:graphic>
      </p:graphicFrame>
      <p:sp>
        <p:nvSpPr>
          <p:cNvPr id="183" name="CustomShape 9"/>
          <p:cNvSpPr/>
          <p:nvPr/>
        </p:nvSpPr>
        <p:spPr>
          <a:xfrm flipH="1">
            <a:off x="3362040" y="2753640"/>
            <a:ext cx="79992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0"/>
          <p:cNvSpPr/>
          <p:nvPr/>
        </p:nvSpPr>
        <p:spPr>
          <a:xfrm>
            <a:off x="6372000" y="2753640"/>
            <a:ext cx="952200" cy="76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1"/>
          <p:cNvSpPr/>
          <p:nvPr/>
        </p:nvSpPr>
        <p:spPr>
          <a:xfrm>
            <a:off x="3362040" y="4506120"/>
            <a:ext cx="1104480" cy="131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2"/>
          <p:cNvSpPr/>
          <p:nvPr/>
        </p:nvSpPr>
        <p:spPr>
          <a:xfrm flipV="1">
            <a:off x="6372000" y="4429440"/>
            <a:ext cx="952200" cy="139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3"/>
          <p:cNvSpPr/>
          <p:nvPr/>
        </p:nvSpPr>
        <p:spPr>
          <a:xfrm>
            <a:off x="4314600" y="2949840"/>
            <a:ext cx="1904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c4743"/>
                </a:solidFill>
                <a:latin typeface="Bookman Old Style"/>
              </a:rPr>
              <a:t>Mnemonic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8" name="CustomShape 14"/>
          <p:cNvSpPr/>
          <p:nvPr/>
        </p:nvSpPr>
        <p:spPr>
          <a:xfrm>
            <a:off x="4482000" y="6411240"/>
            <a:ext cx="190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c4743"/>
                </a:solidFill>
                <a:latin typeface="Bookman Old Style"/>
              </a:rPr>
              <a:t>Symbol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7972200" y="3972960"/>
            <a:ext cx="76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6"/>
          <p:cNvSpPr/>
          <p:nvPr/>
        </p:nvSpPr>
        <p:spPr>
          <a:xfrm>
            <a:off x="8130600" y="3614760"/>
            <a:ext cx="1195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c4743"/>
                </a:solidFill>
                <a:latin typeface="Bookman Old Style"/>
              </a:rPr>
              <a:t>Target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c4743"/>
                </a:solidFill>
                <a:latin typeface="Bookman Old Style"/>
              </a:rPr>
              <a:t>Program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17"/>
          <p:cNvSpPr/>
          <p:nvPr/>
        </p:nvSpPr>
        <p:spPr>
          <a:xfrm>
            <a:off x="4009680" y="3864240"/>
            <a:ext cx="2666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c4743"/>
                </a:solidFill>
                <a:latin typeface="Bookman Old Style"/>
              </a:rPr>
              <a:t>---------------------------------&gt;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18"/>
          <p:cNvSpPr/>
          <p:nvPr/>
        </p:nvSpPr>
        <p:spPr>
          <a:xfrm>
            <a:off x="7515000" y="5496840"/>
            <a:ext cx="2658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3c4743"/>
              </a:buClr>
              <a:buFont typeface="Wingdings" charset="2"/>
              <a:buChar char=""/>
            </a:pPr>
            <a:r>
              <a:rPr b="0" lang="en-IN" sz="1800" spc="-1" strike="noStrike">
                <a:solidFill>
                  <a:srgbClr val="3c4743"/>
                </a:solidFill>
                <a:latin typeface="Bookman Old Style"/>
              </a:rPr>
              <a:t>Data Access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c4743"/>
                </a:solidFill>
                <a:latin typeface="Bookman Old Style"/>
              </a:rPr>
              <a:t>-- &gt; Control Access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489240"/>
            <a:ext cx="962820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000"/>
          </a:bodyPr>
          <a:p>
            <a:pPr marL="57168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Language Levels </a:t>
            </a:r>
            <a:br/>
            <a:r>
              <a:rPr b="0" lang="en-US" sz="3000" spc="-1" strike="noStrike">
                <a:solidFill>
                  <a:srgbClr val="e5e6da"/>
                </a:solidFill>
                <a:latin typeface="Bookman Old Style"/>
              </a:rPr>
              <a:t> </a:t>
            </a:r>
            <a:endParaRPr b="0" lang="en-US" sz="3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2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359680" y="1868400"/>
            <a:ext cx="2514240" cy="76176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5359680" y="2021040"/>
            <a:ext cx="2590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3c4743"/>
                </a:solidFill>
                <a:latin typeface="Calibri"/>
              </a:rPr>
              <a:t>High Level 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Line 5"/>
          <p:cNvSpPr/>
          <p:nvPr/>
        </p:nvSpPr>
        <p:spPr>
          <a:xfrm>
            <a:off x="4902480" y="6440400"/>
            <a:ext cx="3276360" cy="14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6617160" y="2643120"/>
            <a:ext cx="360" cy="3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5359680" y="3011400"/>
            <a:ext cx="2514240" cy="76176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>
            <a:off x="5359680" y="3178080"/>
            <a:ext cx="25142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3c4743"/>
                </a:solidFill>
                <a:latin typeface="Calibri"/>
              </a:rPr>
              <a:t>Assembler 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6617160" y="3786120"/>
            <a:ext cx="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>
            <a:off x="5359680" y="4154400"/>
            <a:ext cx="2514240" cy="76176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1"/>
          <p:cNvSpPr/>
          <p:nvPr/>
        </p:nvSpPr>
        <p:spPr>
          <a:xfrm>
            <a:off x="5359680" y="4321080"/>
            <a:ext cx="25142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3c4743"/>
                </a:solidFill>
                <a:latin typeface="Calibri"/>
              </a:rPr>
              <a:t>Machine 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6617160" y="4929120"/>
            <a:ext cx="360" cy="3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3"/>
          <p:cNvSpPr/>
          <p:nvPr/>
        </p:nvSpPr>
        <p:spPr>
          <a:xfrm>
            <a:off x="5359680" y="5297400"/>
            <a:ext cx="2514240" cy="76176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4"/>
          <p:cNvSpPr/>
          <p:nvPr/>
        </p:nvSpPr>
        <p:spPr>
          <a:xfrm>
            <a:off x="5588280" y="5373720"/>
            <a:ext cx="213336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3c4743"/>
                </a:solidFill>
                <a:latin typeface="Calibri"/>
              </a:rPr>
              <a:t>Micro -programming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CustomShape 15"/>
          <p:cNvSpPr/>
          <p:nvPr/>
        </p:nvSpPr>
        <p:spPr>
          <a:xfrm>
            <a:off x="6617160" y="6072120"/>
            <a:ext cx="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6"/>
          <p:cNvSpPr/>
          <p:nvPr/>
        </p:nvSpPr>
        <p:spPr>
          <a:xfrm>
            <a:off x="5893200" y="6516720"/>
            <a:ext cx="15998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3c4743"/>
                </a:solidFill>
                <a:latin typeface="Calibri"/>
              </a:rPr>
              <a:t>Hardware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" name="Line 17"/>
          <p:cNvSpPr/>
          <p:nvPr/>
        </p:nvSpPr>
        <p:spPr>
          <a:xfrm>
            <a:off x="4902480" y="5144760"/>
            <a:ext cx="5867280" cy="18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8"/>
          <p:cNvSpPr/>
          <p:nvPr/>
        </p:nvSpPr>
        <p:spPr>
          <a:xfrm>
            <a:off x="8255520" y="5464080"/>
            <a:ext cx="15998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IN" sz="1800" spc="-1" strike="noStrike">
                <a:solidFill>
                  <a:srgbClr val="3c4743"/>
                </a:solidFill>
                <a:latin typeface="Calibri"/>
              </a:rPr>
              <a:t>Firmware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489240"/>
            <a:ext cx="962820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000"/>
          </a:bodyPr>
          <a:p>
            <a:pPr marL="57168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Introduction </a:t>
            </a:r>
            <a:br/>
            <a:r>
              <a:rPr b="0" lang="en-US" sz="3000" spc="-1" strike="noStrike">
                <a:solidFill>
                  <a:srgbClr val="e5e6da"/>
                </a:solidFill>
                <a:latin typeface="Bookman Old Style"/>
              </a:rPr>
              <a:t> </a:t>
            </a:r>
            <a:endParaRPr b="0" lang="en-US" sz="3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Machine code: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Set of commands directly executable via CPU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Commands in numeric code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Lowest semantic level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489240"/>
            <a:ext cx="962820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000"/>
          </a:bodyPr>
          <a:p>
            <a:pPr marL="571680" indent="-571320">
              <a:lnSpc>
                <a:spcPct val="95000"/>
              </a:lnSpc>
              <a:buClr>
                <a:srgbClr val="e5e6da"/>
              </a:buClr>
              <a:buFont typeface="Wingdings" charset="2"/>
              <a:buChar char=""/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Introduction </a:t>
            </a:r>
            <a:br/>
            <a:r>
              <a:rPr b="0" lang="en-US" sz="3000" spc="-1" strike="noStrike">
                <a:solidFill>
                  <a:srgbClr val="e5e6da"/>
                </a:solidFill>
                <a:latin typeface="Bookman Old Style"/>
              </a:rPr>
              <a:t> </a:t>
            </a:r>
            <a:endParaRPr b="0" lang="en-US" sz="3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Machine code language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Structure: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Operation code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Defining executable operation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Operand address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Specification of operands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Constants/register addresses/storage addresses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  <p:grpSp>
        <p:nvGrpSpPr>
          <p:cNvPr id="116" name="Group 3"/>
          <p:cNvGrpSpPr/>
          <p:nvPr/>
        </p:nvGrpSpPr>
        <p:grpSpPr>
          <a:xfrm>
            <a:off x="5964120" y="2715120"/>
            <a:ext cx="4287240" cy="364680"/>
            <a:chOff x="5964120" y="2715120"/>
            <a:chExt cx="4287240" cy="364680"/>
          </a:xfrm>
        </p:grpSpPr>
        <p:sp>
          <p:nvSpPr>
            <p:cNvPr id="117" name="CustomShape 4"/>
            <p:cNvSpPr/>
            <p:nvPr/>
          </p:nvSpPr>
          <p:spPr>
            <a:xfrm>
              <a:off x="5964120" y="2715120"/>
              <a:ext cx="1853640" cy="364680"/>
            </a:xfrm>
            <a:prstGeom prst="rect">
              <a:avLst/>
            </a:prstGeom>
            <a:noFill/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IN" sz="1800" spc="-1" strike="noStrike">
                  <a:solidFill>
                    <a:srgbClr val="3c4743"/>
                  </a:solidFill>
                  <a:latin typeface="Calibri"/>
                </a:rPr>
                <a:t>OpCode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7818120" y="2715120"/>
              <a:ext cx="2433240" cy="364680"/>
            </a:xfrm>
            <a:prstGeom prst="rect">
              <a:avLst/>
            </a:prstGeom>
            <a:noFill/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IN" sz="1800" spc="-1" strike="noStrike">
                  <a:solidFill>
                    <a:srgbClr val="3c4743"/>
                  </a:solidFill>
                  <a:latin typeface="Calibri"/>
                </a:rPr>
                <a:t>OpAddress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3000"/>
          </a:bodyPr>
          <a:p>
            <a:pPr>
              <a:lnSpc>
                <a:spcPct val="95000"/>
              </a:lnSpc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4.1 Elements of Assembly Language Programming</a:t>
            </a:r>
            <a:br/>
            <a:endParaRPr b="0" lang="en-US" sz="4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An Assembly language is a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machine dependent, 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low level Programming language specific to a certain computer system.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Three features when compared with machine language are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Mnemonic Operation Codes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Symbolic operands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AutoNum type="arabicPeriod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Data declarations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4" dur="indefinite" restart="never" nodeType="tmRoot">
          <p:childTnLst>
            <p:seq>
              <p:cTn id="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3000"/>
          </a:bodyPr>
          <a:p>
            <a:pPr>
              <a:lnSpc>
                <a:spcPct val="95000"/>
              </a:lnSpc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4.1 Elements of Assembly Language Programming</a:t>
            </a:r>
            <a:br/>
            <a:endParaRPr b="0" lang="en-US" sz="4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Mnemonic operation codes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: eliminates the need to memorize numeric operation codes.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Symbolic operands: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 Symbolic names can be associated with data or instructions. Symbolic names can be used as operands in assembly statements.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Data declarations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: Data can be declared in a variety of notations, including the decimal notation (avoids conversion of constants into their internal representation).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6" dur="indefinite" restart="never" nodeType="tmRoot">
          <p:childTnLst>
            <p:seq>
              <p:cTn id="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3000"/>
          </a:bodyPr>
          <a:p>
            <a:pPr>
              <a:lnSpc>
                <a:spcPct val="95000"/>
              </a:lnSpc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4.1 Elements of Assembly Language Programming</a:t>
            </a:r>
            <a:br/>
            <a:endParaRPr b="0" lang="en-US" sz="4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Assembly language-structure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Label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symbolic labeling of an assembler address (command address at Machine level)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Mnemomic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Symbolic description of an operation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Operands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Contains of variables or addresse if necessary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Comments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</p:txBody>
      </p:sp>
      <p:grpSp>
        <p:nvGrpSpPr>
          <p:cNvPr id="125" name="Group 3"/>
          <p:cNvGrpSpPr/>
          <p:nvPr/>
        </p:nvGrpSpPr>
        <p:grpSpPr>
          <a:xfrm>
            <a:off x="4183560" y="2282760"/>
            <a:ext cx="7619760" cy="685440"/>
            <a:chOff x="4183560" y="2282760"/>
            <a:chExt cx="7619760" cy="685440"/>
          </a:xfrm>
        </p:grpSpPr>
        <p:sp>
          <p:nvSpPr>
            <p:cNvPr id="126" name="CustomShape 4"/>
            <p:cNvSpPr/>
            <p:nvPr/>
          </p:nvSpPr>
          <p:spPr>
            <a:xfrm>
              <a:off x="4183560" y="2282760"/>
              <a:ext cx="7619760" cy="685440"/>
            </a:xfrm>
            <a:prstGeom prst="rect">
              <a:avLst/>
            </a:prstGeom>
            <a:solidFill>
              <a:srgbClr val="c0fef9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5"/>
            <p:cNvSpPr/>
            <p:nvPr/>
          </p:nvSpPr>
          <p:spPr>
            <a:xfrm>
              <a:off x="5810760" y="2435040"/>
              <a:ext cx="1934280" cy="41796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>
              <a:spAutoFit/>
            </a:bodyPr>
            <a:p>
              <a:pPr>
                <a:lnSpc>
                  <a:spcPct val="90000"/>
                </a:lnSpc>
              </a:pPr>
              <a:r>
                <a:rPr b="1" lang="en-IN" sz="2400" spc="-1" strike="noStrike">
                  <a:solidFill>
                    <a:srgbClr val="00279f"/>
                  </a:solidFill>
                  <a:latin typeface="Calibri"/>
                </a:rPr>
                <a:t>&lt;Mnemomic&gt;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28" name="CustomShape 6"/>
            <p:cNvSpPr/>
            <p:nvPr/>
          </p:nvSpPr>
          <p:spPr>
            <a:xfrm>
              <a:off x="8049240" y="2435040"/>
              <a:ext cx="1588320" cy="41796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>
              <a:spAutoFit/>
            </a:bodyPr>
            <a:p>
              <a:pPr algn="ctr">
                <a:lnSpc>
                  <a:spcPct val="90000"/>
                </a:lnSpc>
              </a:pPr>
              <a:r>
                <a:rPr b="1" lang="en-IN" sz="2400" spc="-1" strike="noStrike">
                  <a:solidFill>
                    <a:srgbClr val="00279f"/>
                  </a:solidFill>
                  <a:latin typeface="Calibri"/>
                </a:rPr>
                <a:t>&lt;Operand&gt;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29" name="CustomShape 7"/>
            <p:cNvSpPr/>
            <p:nvPr/>
          </p:nvSpPr>
          <p:spPr>
            <a:xfrm>
              <a:off x="9934200" y="2435040"/>
              <a:ext cx="1545840" cy="41796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>
              <a:spAutoFit/>
            </a:bodyPr>
            <a:p>
              <a:pPr>
                <a:lnSpc>
                  <a:spcPct val="90000"/>
                </a:lnSpc>
              </a:pPr>
              <a:r>
                <a:rPr b="1" lang="en-IN" sz="2400" spc="-1" strike="noStrike">
                  <a:solidFill>
                    <a:srgbClr val="00279f"/>
                  </a:solidFill>
                  <a:latin typeface="Calibri"/>
                </a:rPr>
                <a:t>Comments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30" name="CustomShape 8"/>
            <p:cNvSpPr/>
            <p:nvPr/>
          </p:nvSpPr>
          <p:spPr>
            <a:xfrm>
              <a:off x="4428360" y="2435040"/>
              <a:ext cx="1158840" cy="41796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>
              <a:spAutoFit/>
            </a:bodyPr>
            <a:p>
              <a:pPr>
                <a:lnSpc>
                  <a:spcPct val="90000"/>
                </a:lnSpc>
              </a:pPr>
              <a:r>
                <a:rPr b="1" lang="en-IN" sz="2400" spc="-1" strike="noStrike">
                  <a:solidFill>
                    <a:srgbClr val="00279f"/>
                  </a:solidFill>
                  <a:latin typeface="Calibri"/>
                </a:rPr>
                <a:t>&lt;Label&gt;</a:t>
              </a:r>
              <a:endParaRPr b="0" lang="en-IN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682560"/>
            <a:ext cx="11835360" cy="100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3000"/>
          </a:bodyPr>
          <a:p>
            <a:pPr>
              <a:lnSpc>
                <a:spcPct val="95000"/>
              </a:lnSpc>
            </a:pPr>
            <a:r>
              <a:rPr b="1" lang="en-US" sz="4000" spc="-1" strike="noStrike">
                <a:solidFill>
                  <a:srgbClr val="e5e6da"/>
                </a:solidFill>
                <a:latin typeface="Bookman Old Style"/>
              </a:rPr>
              <a:t>4.1 Elements of Assembly Language Programming</a:t>
            </a:r>
            <a:br/>
            <a:endParaRPr b="0" lang="en-US" sz="4000" spc="-1" strike="noStrike">
              <a:solidFill>
                <a:srgbClr val="3c4743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0" y="1828440"/>
            <a:ext cx="12191760" cy="5029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1500"/>
              </a:spcBef>
              <a:buClr>
                <a:srgbClr val="3c4743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3c4743"/>
                </a:solidFill>
                <a:latin typeface="Bookman Old Style"/>
              </a:rPr>
              <a:t>Statement Format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An Assembly language statement has following format: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[Label] &lt;</a:t>
            </a: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opcode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&gt; &lt;</a:t>
            </a: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operand spec&gt;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[,&lt;</a:t>
            </a:r>
            <a:r>
              <a:rPr b="0" i="1" lang="en-US" sz="2800" spc="-1" strike="noStrike">
                <a:solidFill>
                  <a:srgbClr val="3c4743"/>
                </a:solidFill>
                <a:latin typeface="Bookman Old Style"/>
              </a:rPr>
              <a:t>operand spec&gt;..</a:t>
            </a: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]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If a label is specified in a statement, it is associated as a symbolic name with the memory word generated for the statement.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en-US" sz="2800" spc="-1" strike="noStrike">
                <a:solidFill>
                  <a:srgbClr val="3c4743"/>
                </a:solidFill>
                <a:latin typeface="Bookman Old Style"/>
              </a:rPr>
              <a:t>&lt;operand spec&gt; has the following syntax:</a:t>
            </a:r>
            <a:endParaRPr b="0" lang="en-US" sz="28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&lt;</a:t>
            </a:r>
            <a:r>
              <a:rPr b="0" i="1" lang="en-US" sz="2400" spc="-1" strike="noStrike">
                <a:solidFill>
                  <a:srgbClr val="3c4743"/>
                </a:solidFill>
                <a:latin typeface="Bookman Old Style"/>
              </a:rPr>
              <a:t>symbolic name</a:t>
            </a: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&gt;  [+&lt;</a:t>
            </a:r>
            <a:r>
              <a:rPr b="0" i="1" lang="en-US" sz="2400" spc="-1" strike="noStrike">
                <a:solidFill>
                  <a:srgbClr val="3c4743"/>
                </a:solidFill>
                <a:latin typeface="Bookman Old Style"/>
              </a:rPr>
              <a:t>displacement</a:t>
            </a: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&gt;]   [(&lt;</a:t>
            </a:r>
            <a:r>
              <a:rPr b="0" i="1" lang="en-US" sz="2400" spc="-1" strike="noStrike">
                <a:solidFill>
                  <a:srgbClr val="3c4743"/>
                </a:solidFill>
                <a:latin typeface="Bookman Old Style"/>
              </a:rPr>
              <a:t>index register</a:t>
            </a: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&gt;)]</a:t>
            </a:r>
            <a:endParaRPr b="0" lang="en-US" sz="24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3c4743"/>
                </a:solidFill>
                <a:latin typeface="Bookman Old Style"/>
              </a:rPr>
              <a:t>Eg.  AREA, AREA+5, AREA(4), AREA+5(4)</a:t>
            </a:r>
            <a:endParaRPr b="0" lang="en-US" sz="2400" spc="-1" strike="noStrike">
              <a:solidFill>
                <a:srgbClr val="3c4743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3c4743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tf03462902</Template>
  <TotalTime>2814</TotalTime>
  <Application>LibreOffice/6.1.4.2$Windows_X86_64 LibreOffice_project/9d0f32d1f0b509096fd65e0d4bec26ddd1938fd3</Application>
  <Words>1218</Words>
  <Paragraphs>214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2017-06-02T06:01:45Z</dcterms:created>
  <dc:creator>VJV</dc:creator>
  <dc:description/>
  <dc:language>en-IN</dc:language>
  <cp:lastModifiedBy/>
  <dcterms:modified xsi:type="dcterms:W3CDTF">2019-07-12T15:37:14Z</dcterms:modified>
  <cp:revision>579</cp:revision>
  <dc:subject/>
  <dc:title>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