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JV" initials="V" lastIdx="4" clrIdx="0">
    <p:extLst>
      <p:ext uri="{19B8F6BF-5375-455C-9EA6-DF929625EA0E}">
        <p15:presenceInfo xmlns:p15="http://schemas.microsoft.com/office/powerpoint/2012/main" userId="VJ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pPr/>
              <a:t>7/16/2019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pPr/>
              <a:t>7/16/2019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7/16/2019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CHAPTER </a:t>
            </a:r>
            <a:r>
              <a:rPr lang="en-US" sz="4400" b="1" dirty="0"/>
              <a:t>7</a:t>
            </a:r>
            <a:r>
              <a:rPr lang="en-US" sz="4400" b="1" smtClean="0"/>
              <a:t> </a:t>
            </a:r>
            <a:r>
              <a:rPr lang="en-US" altLang="en-US" sz="4000" b="1" dirty="0">
                <a:latin typeface="Bookman Old Style" panose="02050604050505020204" pitchFamily="18" charset="0"/>
              </a:rPr>
              <a:t>Linkers and Loaders</a:t>
            </a:r>
            <a:endParaRPr lang="en-US" sz="4400" b="1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75199" y="5405947"/>
            <a:ext cx="8969033" cy="865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Developed 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By:</a:t>
            </a: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alt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Vivek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Vyas</a:t>
            </a:r>
          </a:p>
          <a:p>
            <a:pPr algn="r"/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Department of MCA</a:t>
            </a: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DDU</a:t>
            </a: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Bookman Old Style" panose="02050604050505020204" pitchFamily="18" charset="0"/>
              </a:rPr>
              <a:t>Eg-1: Translated origin =500</a:t>
            </a:r>
          </a:p>
          <a:p>
            <a:r>
              <a:rPr lang="en-US" altLang="en-US" sz="2800" dirty="0">
                <a:latin typeface="Bookman Old Style" panose="02050604050505020204" pitchFamily="18" charset="0"/>
              </a:rPr>
              <a:t>	   address of LOOP = 501</a:t>
            </a:r>
          </a:p>
          <a:p>
            <a:r>
              <a:rPr lang="en-US" altLang="en-US" sz="2800" dirty="0">
                <a:latin typeface="Bookman Old Style" panose="02050604050505020204" pitchFamily="18" charset="0"/>
              </a:rPr>
              <a:t>	  - If the program is loaded for execution in memory with starting address = 900. so, load time origin=900.</a:t>
            </a:r>
          </a:p>
          <a:p>
            <a:r>
              <a:rPr lang="en-US" altLang="en-US" sz="2800" dirty="0">
                <a:latin typeface="Bookman Old Style" panose="02050604050505020204" pitchFamily="18" charset="0"/>
              </a:rPr>
              <a:t>	- hence, load time address of LOOP = 901.</a:t>
            </a:r>
          </a:p>
          <a:p>
            <a:pPr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901520"/>
            <a:ext cx="9628632" cy="92693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</a:t>
            </a:r>
            <a:r>
              <a:rPr lang="en-US" altLang="en-US" sz="4000" b="1" dirty="0" smtClean="0">
                <a:latin typeface="Bookman Old Style" panose="02050604050505020204" pitchFamily="18" charset="0"/>
              </a:rPr>
              <a:t>Linking </a:t>
            </a:r>
            <a:r>
              <a:rPr lang="en-US" altLang="en-US" sz="4000" b="1" dirty="0">
                <a:latin typeface="Bookman Old Style" panose="02050604050505020204" pitchFamily="18" charset="0"/>
              </a:rPr>
              <a:t>concepts</a:t>
            </a:r>
            <a:r>
              <a:rPr lang="en-US" altLang="en-US" sz="3200" dirty="0">
                <a:latin typeface="Bookman Old Style" panose="02050604050505020204" pitchFamily="18" charset="0"/>
              </a:rPr>
              <a:t/>
            </a:r>
            <a:br>
              <a:rPr lang="en-US" altLang="en-US" sz="3200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b="1" dirty="0" smtClean="0">
                <a:latin typeface="Bookman Old Style" panose="02050604050505020204" pitchFamily="18" charset="0"/>
              </a:rPr>
              <a:t>Program Relocation</a:t>
            </a:r>
          </a:p>
          <a:p>
            <a:pPr algn="just"/>
            <a:r>
              <a:rPr lang="en-US" altLang="en-US" sz="2600" dirty="0" smtClean="0">
                <a:latin typeface="Bookman Old Style" panose="02050604050505020204" pitchFamily="18" charset="0"/>
              </a:rPr>
              <a:t>Program </a:t>
            </a:r>
            <a:r>
              <a:rPr lang="en-US" altLang="en-US" sz="2600" dirty="0">
                <a:latin typeface="Bookman Old Style" panose="02050604050505020204" pitchFamily="18" charset="0"/>
              </a:rPr>
              <a:t>P assumes its instructions and data to occupy </a:t>
            </a:r>
            <a:r>
              <a:rPr lang="en-US" altLang="en-US" sz="2600" dirty="0" smtClean="0">
                <a:latin typeface="Bookman Old Style" panose="02050604050505020204" pitchFamily="18" charset="0"/>
              </a:rPr>
              <a:t>memory words </a:t>
            </a:r>
            <a:r>
              <a:rPr lang="en-US" altLang="en-US" sz="2600" dirty="0">
                <a:latin typeface="Bookman Old Style" panose="02050604050505020204" pitchFamily="18" charset="0"/>
              </a:rPr>
              <a:t>with specific addresses. Such a program is called </a:t>
            </a:r>
            <a:r>
              <a:rPr lang="en-US" altLang="en-US" sz="2600" dirty="0" smtClean="0">
                <a:latin typeface="Bookman Old Style" panose="02050604050505020204" pitchFamily="18" charset="0"/>
              </a:rPr>
              <a:t>address </a:t>
            </a:r>
            <a:r>
              <a:rPr lang="en-US" altLang="en-US" sz="2600" dirty="0">
                <a:latin typeface="Bookman Old Style" panose="02050604050505020204" pitchFamily="18" charset="0"/>
              </a:rPr>
              <a:t>sensitive program.</a:t>
            </a: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address sensitive instruction: an instruction having absolute </a:t>
            </a:r>
            <a:r>
              <a:rPr lang="en-US" altLang="en-US" sz="2600" dirty="0" smtClean="0">
                <a:latin typeface="Bookman Old Style" panose="02050604050505020204" pitchFamily="18" charset="0"/>
              </a:rPr>
              <a:t>addresses</a:t>
            </a:r>
            <a:endParaRPr lang="en-US" altLang="en-US" sz="2600" dirty="0">
              <a:latin typeface="Bookman Old Style" panose="02050604050505020204" pitchFamily="18" charset="0"/>
            </a:endParaRP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address constant: word which contains an absolute address.</a:t>
            </a: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If address is changed then address of sensitive instruction must be changed.</a:t>
            </a:r>
          </a:p>
          <a:p>
            <a:pPr marL="0" indent="0" algn="just">
              <a:buNone/>
            </a:pPr>
            <a:endParaRPr lang="en-US" altLang="en-US" sz="2600" dirty="0">
              <a:latin typeface="Bookman Old Style" panose="02050604050505020204" pitchFamily="18" charset="0"/>
            </a:endParaRPr>
          </a:p>
          <a:p>
            <a:pPr algn="just">
              <a:defRPr/>
            </a:pPr>
            <a:endParaRPr lang="en-US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9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 smtClean="0">
                <a:latin typeface="Bookman Old Style" panose="02050604050505020204" pitchFamily="18" charset="0"/>
              </a:rPr>
              <a:t>Program </a:t>
            </a:r>
            <a:r>
              <a:rPr lang="en-US" altLang="en-US" sz="2800" dirty="0">
                <a:latin typeface="Bookman Old Style" panose="02050604050505020204" pitchFamily="18" charset="0"/>
              </a:rPr>
              <a:t>Relocation: is a process of modifying the addresses used in the address sensitive instructions of a program such that the program can execute correctly from the designated area of memory.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If linked origin!= translated origin, relocation must be performed by the linker.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If load origin!= linked origin, relocation must be performed by the loader.</a:t>
            </a:r>
          </a:p>
          <a:p>
            <a:pPr algn="just"/>
            <a:endParaRPr lang="en-US" altLang="en-US" sz="2800" dirty="0">
              <a:latin typeface="Bookman Old Style" panose="02050604050505020204" pitchFamily="18" charset="0"/>
            </a:endParaRPr>
          </a:p>
          <a:p>
            <a:pPr algn="just"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r>
              <a:rPr lang="en-US" altLang="en-US" sz="2800" dirty="0" smtClean="0">
                <a:latin typeface="Bookman Old Style" panose="02050604050505020204" pitchFamily="18" charset="0"/>
              </a:rPr>
              <a:t>Eg-2</a:t>
            </a:r>
            <a:r>
              <a:rPr lang="en-US" altLang="en-US" sz="2800" dirty="0">
                <a:latin typeface="Bookman Old Style" panose="02050604050505020204" pitchFamily="18" charset="0"/>
              </a:rPr>
              <a:t>: Translated origin =500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translated time address of symbol A = 540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READ  A (address sensitive instruction)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- If linked origin = 900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- A would have link time address = 940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-  address in READ instruction = 940</a:t>
            </a:r>
          </a:p>
          <a:p>
            <a:pPr algn="just"/>
            <a:endParaRPr lang="en-US" altLang="en-US" sz="2800" dirty="0">
              <a:latin typeface="Bookman Old Style" panose="02050604050505020204" pitchFamily="18" charset="0"/>
            </a:endParaRPr>
          </a:p>
          <a:p>
            <a:pPr algn="just"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901520"/>
            <a:ext cx="9628632" cy="92693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</a:t>
            </a:r>
            <a:r>
              <a:rPr lang="en-US" altLang="en-US" sz="4000" b="1" dirty="0" smtClean="0">
                <a:latin typeface="Bookman Old Style" panose="02050604050505020204" pitchFamily="18" charset="0"/>
              </a:rPr>
              <a:t>Linking </a:t>
            </a:r>
            <a:r>
              <a:rPr lang="en-US" altLang="en-US" sz="4000" b="1" dirty="0">
                <a:latin typeface="Bookman Old Style" panose="02050604050505020204" pitchFamily="18" charset="0"/>
              </a:rPr>
              <a:t>concepts</a:t>
            </a:r>
            <a:r>
              <a:rPr lang="en-US" altLang="en-US" sz="3200" dirty="0">
                <a:latin typeface="Bookman Old Style" panose="02050604050505020204" pitchFamily="18" charset="0"/>
              </a:rPr>
              <a:t/>
            </a:r>
            <a:br>
              <a:rPr lang="en-US" altLang="en-US" sz="3200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altLang="en-US" sz="2800" dirty="0">
                <a:latin typeface="Bookman Old Style" panose="02050604050505020204" pitchFamily="18" charset="0"/>
              </a:rPr>
              <a:t>Performing relocation</a:t>
            </a:r>
          </a:p>
          <a:p>
            <a:pPr algn="just">
              <a:defRPr/>
            </a:pPr>
            <a:r>
              <a:rPr lang="en-US" sz="2800" dirty="0" smtClean="0">
                <a:latin typeface="Bookman Old Style" panose="02050604050505020204" pitchFamily="18" charset="0"/>
              </a:rPr>
              <a:t>Let the translated and linked origins of program P be </a:t>
            </a:r>
            <a:r>
              <a:rPr lang="en-US" sz="2800" dirty="0" err="1" smtClean="0">
                <a:latin typeface="Bookman Old Style" panose="02050604050505020204" pitchFamily="18" charset="0"/>
              </a:rPr>
              <a:t>t_origin</a:t>
            </a:r>
            <a:r>
              <a:rPr lang="en-US" sz="2800" baseline="-25000" dirty="0" err="1" smtClean="0">
                <a:latin typeface="Bookman Old Style" panose="02050604050505020204" pitchFamily="18" charset="0"/>
              </a:rPr>
              <a:t>p</a:t>
            </a:r>
            <a:r>
              <a:rPr lang="en-US" sz="2800" baseline="-25000" dirty="0" smtClean="0">
                <a:latin typeface="Bookman Old Style" panose="020506040505050202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</a:rPr>
              <a:t> and </a:t>
            </a:r>
            <a:r>
              <a:rPr lang="en-US" sz="2800" dirty="0" err="1" smtClean="0">
                <a:latin typeface="Bookman Old Style" panose="02050604050505020204" pitchFamily="18" charset="0"/>
              </a:rPr>
              <a:t>l_origin</a:t>
            </a:r>
            <a:r>
              <a:rPr lang="en-US" sz="2800" baseline="-25000" dirty="0" err="1" smtClean="0">
                <a:latin typeface="Bookman Old Style" panose="02050604050505020204" pitchFamily="18" charset="0"/>
              </a:rPr>
              <a:t>p</a:t>
            </a:r>
            <a:r>
              <a:rPr lang="en-US" sz="2800" baseline="-25000" dirty="0" smtClean="0">
                <a:latin typeface="Bookman Old Style" panose="02050604050505020204" pitchFamily="18" charset="0"/>
              </a:rPr>
              <a:t>  </a:t>
            </a:r>
            <a:r>
              <a:rPr lang="en-US" sz="2800" dirty="0" smtClean="0">
                <a:latin typeface="Bookman Old Style" panose="02050604050505020204" pitchFamily="18" charset="0"/>
              </a:rPr>
              <a:t> respectively.</a:t>
            </a:r>
          </a:p>
          <a:p>
            <a:pPr algn="just">
              <a:defRPr/>
            </a:pPr>
            <a:r>
              <a:rPr lang="en-US" sz="2800" dirty="0" smtClean="0">
                <a:latin typeface="Bookman Old Style" panose="02050604050505020204" pitchFamily="18" charset="0"/>
              </a:rPr>
              <a:t>Consider a symbol </a:t>
            </a:r>
            <a:r>
              <a:rPr lang="en-US" sz="2800" dirty="0" err="1" smtClean="0">
                <a:latin typeface="Bookman Old Style" panose="02050604050505020204" pitchFamily="18" charset="0"/>
              </a:rPr>
              <a:t>symb</a:t>
            </a:r>
            <a:r>
              <a:rPr lang="en-US" sz="2800" dirty="0" smtClean="0">
                <a:latin typeface="Bookman Old Style" panose="02050604050505020204" pitchFamily="18" charset="0"/>
              </a:rPr>
              <a:t> in P. lets its translation time address </a:t>
            </a:r>
            <a:r>
              <a:rPr lang="en-US" sz="2800" dirty="0" err="1" smtClean="0">
                <a:latin typeface="Bookman Old Style" panose="02050604050505020204" pitchFamily="18" charset="0"/>
              </a:rPr>
              <a:t>t</a:t>
            </a:r>
            <a:r>
              <a:rPr lang="en-US" sz="2800" baseline="-25000" dirty="0" err="1" smtClean="0">
                <a:latin typeface="Bookman Old Style" panose="02050604050505020204" pitchFamily="18" charset="0"/>
              </a:rPr>
              <a:t>symb</a:t>
            </a:r>
            <a:r>
              <a:rPr lang="en-US" sz="2800" baseline="-25000" dirty="0" smtClean="0">
                <a:latin typeface="Bookman Old Style" panose="020506040505050202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</a:rPr>
              <a:t> and link time address be </a:t>
            </a:r>
            <a:r>
              <a:rPr lang="en-US" sz="2800" dirty="0" err="1" smtClean="0">
                <a:latin typeface="Bookman Old Style" panose="02050604050505020204" pitchFamily="18" charset="0"/>
              </a:rPr>
              <a:t>l</a:t>
            </a:r>
            <a:r>
              <a:rPr lang="en-US" sz="2800" baseline="-25000" dirty="0" err="1" smtClean="0">
                <a:latin typeface="Bookman Old Style" panose="02050604050505020204" pitchFamily="18" charset="0"/>
              </a:rPr>
              <a:t>symb</a:t>
            </a:r>
            <a:r>
              <a:rPr lang="en-US" sz="2800" baseline="-250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defRPr/>
            </a:pPr>
            <a:r>
              <a:rPr lang="en-US" altLang="en-US" sz="2800" dirty="0" err="1" smtClean="0">
                <a:latin typeface="Bookman Old Style" panose="02050604050505020204" pitchFamily="18" charset="0"/>
              </a:rPr>
              <a:t>relocation_factor</a:t>
            </a:r>
            <a:r>
              <a:rPr lang="en-US" altLang="en-US" sz="2800" baseline="-25000" dirty="0" err="1" smtClean="0">
                <a:latin typeface="Bookman Old Style" panose="02050604050505020204" pitchFamily="18" charset="0"/>
              </a:rPr>
              <a:t>p</a:t>
            </a:r>
            <a:r>
              <a:rPr lang="en-US" altLang="en-US" sz="2800" baseline="-25000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2800" dirty="0">
                <a:latin typeface="Bookman Old Style" panose="02050604050505020204" pitchFamily="18" charset="0"/>
              </a:rPr>
              <a:t>= 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l_origin</a:t>
            </a:r>
            <a:r>
              <a:rPr lang="en-US" altLang="en-US" sz="2800" baseline="-25000" dirty="0" err="1">
                <a:latin typeface="Bookman Old Style" panose="02050604050505020204" pitchFamily="18" charset="0"/>
              </a:rPr>
              <a:t>p</a:t>
            </a:r>
            <a:r>
              <a:rPr lang="en-US" altLang="en-US" sz="2800" dirty="0">
                <a:latin typeface="Bookman Old Style" panose="02050604050505020204" pitchFamily="18" charset="0"/>
              </a:rPr>
              <a:t> – 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t_origin</a:t>
            </a:r>
            <a:r>
              <a:rPr lang="en-US" altLang="en-US" sz="2800" baseline="-25000" dirty="0" err="1">
                <a:latin typeface="Bookman Old Style" panose="02050604050505020204" pitchFamily="18" charset="0"/>
              </a:rPr>
              <a:t>p</a:t>
            </a:r>
            <a:endParaRPr lang="en-US" altLang="en-US" sz="2800" baseline="-25000" dirty="0">
              <a:latin typeface="Bookman Old Style" panose="02050604050505020204" pitchFamily="18" charset="0"/>
            </a:endParaRPr>
          </a:p>
          <a:p>
            <a:pPr algn="just">
              <a:defRPr/>
            </a:pPr>
            <a:endParaRPr lang="en-US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r>
              <a:rPr lang="en-US" altLang="en-US" sz="2800" dirty="0" err="1"/>
              <a:t>t</a:t>
            </a:r>
            <a:r>
              <a:rPr lang="en-US" altLang="en-US" sz="2800" baseline="-25000" dirty="0" err="1"/>
              <a:t>symb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t_origin</a:t>
            </a:r>
            <a:r>
              <a:rPr lang="en-US" altLang="en-US" sz="2800" baseline="-25000" dirty="0" err="1"/>
              <a:t>p</a:t>
            </a:r>
            <a:r>
              <a:rPr lang="en-US" altLang="en-US" sz="2800" dirty="0"/>
              <a:t> + </a:t>
            </a:r>
            <a:r>
              <a:rPr lang="en-US" altLang="en-US" sz="2800" dirty="0" err="1"/>
              <a:t>d</a:t>
            </a:r>
            <a:r>
              <a:rPr lang="en-US" altLang="en-US" sz="2800" baseline="-25000" dirty="0" err="1"/>
              <a:t>symb</a:t>
            </a:r>
            <a:endParaRPr lang="en-US" altLang="en-US" sz="2800" baseline="-25000" dirty="0"/>
          </a:p>
          <a:p>
            <a:r>
              <a:rPr lang="en-US" altLang="en-US" sz="2800" baseline="-25000" dirty="0"/>
              <a:t>	</a:t>
            </a:r>
            <a:r>
              <a:rPr lang="en-US" altLang="en-US" sz="2800" dirty="0"/>
              <a:t>where </a:t>
            </a:r>
            <a:r>
              <a:rPr lang="en-US" altLang="en-US" sz="2800" dirty="0" err="1"/>
              <a:t>d</a:t>
            </a:r>
            <a:r>
              <a:rPr lang="en-US" altLang="en-US" sz="2800" baseline="-25000" dirty="0" err="1"/>
              <a:t>symb</a:t>
            </a:r>
            <a:r>
              <a:rPr lang="en-US" altLang="en-US" sz="2800" baseline="-25000" dirty="0"/>
              <a:t>  </a:t>
            </a:r>
            <a:r>
              <a:rPr lang="en-US" altLang="en-US" sz="2800" dirty="0"/>
              <a:t>is the offset of </a:t>
            </a:r>
            <a:r>
              <a:rPr lang="en-US" altLang="en-US" sz="2800" dirty="0" err="1"/>
              <a:t>symb</a:t>
            </a:r>
            <a:r>
              <a:rPr lang="en-US" altLang="en-US" sz="2800" dirty="0"/>
              <a:t> in P. </a:t>
            </a:r>
          </a:p>
          <a:p>
            <a:r>
              <a:rPr lang="en-US" altLang="en-US" sz="2800" dirty="0"/>
              <a:t>	</a:t>
            </a:r>
            <a:r>
              <a:rPr lang="en-US" altLang="en-US" sz="2800" dirty="0" err="1" smtClean="0"/>
              <a:t>l</a:t>
            </a:r>
            <a:r>
              <a:rPr lang="en-US" altLang="en-US" sz="2800" baseline="-25000" dirty="0" err="1" smtClean="0"/>
              <a:t>symb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</a:t>
            </a:r>
            <a:r>
              <a:rPr lang="en-US" altLang="en-US" sz="2800" dirty="0" err="1"/>
              <a:t>l_origin</a:t>
            </a:r>
            <a:r>
              <a:rPr lang="en-US" altLang="en-US" sz="2800" baseline="-25000" dirty="0" err="1"/>
              <a:t>p</a:t>
            </a:r>
            <a:r>
              <a:rPr lang="en-US" altLang="en-US" sz="2800" dirty="0"/>
              <a:t> + </a:t>
            </a:r>
            <a:r>
              <a:rPr lang="en-US" altLang="en-US" sz="2800" dirty="0" err="1"/>
              <a:t>d</a:t>
            </a:r>
            <a:r>
              <a:rPr lang="en-US" altLang="en-US" sz="2800" baseline="-25000" dirty="0" err="1"/>
              <a:t>symb</a:t>
            </a:r>
            <a:endParaRPr lang="en-US" altLang="en-US" sz="2800" baseline="-25000" dirty="0"/>
          </a:p>
          <a:p>
            <a:r>
              <a:rPr lang="en-US" altLang="en-US" sz="2800" dirty="0" err="1" smtClean="0">
                <a:latin typeface="Bookman Old Style" panose="02050604050505020204" pitchFamily="18" charset="0"/>
              </a:rPr>
              <a:t>Eg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: </a:t>
            </a:r>
            <a:r>
              <a:rPr lang="en-US" altLang="en-US" sz="2800" dirty="0">
                <a:latin typeface="Bookman Old Style" panose="02050604050505020204" pitchFamily="18" charset="0"/>
              </a:rPr>
              <a:t>Translated origin =500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  <a:r>
              <a:rPr lang="en-US" altLang="en-US" sz="2800" dirty="0">
                <a:latin typeface="Bookman Old Style" panose="02050604050505020204" pitchFamily="18" charset="0"/>
              </a:rPr>
              <a:t> linked origin = 900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relocation_factor</a:t>
            </a:r>
            <a:r>
              <a:rPr lang="en-US" altLang="en-US" sz="2800" dirty="0">
                <a:latin typeface="Bookman Old Style" panose="02050604050505020204" pitchFamily="18" charset="0"/>
              </a:rPr>
              <a:t> = 900 -500 = 400</a:t>
            </a:r>
          </a:p>
          <a:p>
            <a:pPr>
              <a:buFontTx/>
              <a:buNone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8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r>
              <a:rPr lang="en-US" altLang="en-US" sz="2800" dirty="0" smtClean="0">
                <a:latin typeface="Bookman Old Style" panose="02050604050505020204" pitchFamily="18" charset="0"/>
              </a:rPr>
              <a:t>instruction </a:t>
            </a:r>
            <a:r>
              <a:rPr lang="en-US" altLang="en-US" sz="2800" dirty="0">
                <a:latin typeface="Bookman Old Style" panose="02050604050505020204" pitchFamily="18" charset="0"/>
              </a:rPr>
              <a:t>with translated addresses 500 and 538 contains the address 540 and 501 in the operand field.</a:t>
            </a:r>
          </a:p>
          <a:p>
            <a:r>
              <a:rPr lang="en-US" altLang="en-US" sz="2800" dirty="0" smtClean="0">
                <a:latin typeface="Bookman Old Style" panose="02050604050505020204" pitchFamily="18" charset="0"/>
              </a:rPr>
              <a:t>so</a:t>
            </a:r>
            <a:r>
              <a:rPr lang="en-US" altLang="en-US" sz="2800" dirty="0">
                <a:latin typeface="Bookman Old Style" panose="02050604050505020204" pitchFamily="18" charset="0"/>
              </a:rPr>
              <a:t>, link time address of symbol A is changed to (540+400) = 940</a:t>
            </a:r>
          </a:p>
          <a:p>
            <a:r>
              <a:rPr lang="en-US" altLang="en-US" sz="2800" dirty="0" smtClean="0">
                <a:latin typeface="Bookman Old Style" panose="02050604050505020204" pitchFamily="18" charset="0"/>
              </a:rPr>
              <a:t> address </a:t>
            </a:r>
            <a:r>
              <a:rPr lang="en-US" altLang="en-US" sz="2800" dirty="0">
                <a:latin typeface="Bookman Old Style" panose="02050604050505020204" pitchFamily="18" charset="0"/>
              </a:rPr>
              <a:t>is changed to (501+400) =901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latin typeface="Bookman Old Style" panose="02050604050505020204" pitchFamily="18" charset="0"/>
              </a:rPr>
              <a:t>Linking</a:t>
            </a:r>
          </a:p>
          <a:p>
            <a:r>
              <a:rPr lang="en-US" altLang="en-US" sz="2800" dirty="0" smtClean="0">
                <a:latin typeface="Bookman Old Style" panose="02050604050505020204" pitchFamily="18" charset="0"/>
              </a:rPr>
              <a:t>program </a:t>
            </a:r>
            <a:r>
              <a:rPr lang="en-US" altLang="en-US" sz="2800" dirty="0">
                <a:latin typeface="Bookman Old Style" panose="02050604050505020204" pitchFamily="18" charset="0"/>
              </a:rPr>
              <a:t>is divided into units which interacts.</a:t>
            </a:r>
          </a:p>
          <a:p>
            <a:r>
              <a:rPr lang="en-US" altLang="en-US" sz="2800" dirty="0" smtClean="0">
                <a:latin typeface="Bookman Old Style" panose="02050604050505020204" pitchFamily="18" charset="0"/>
              </a:rPr>
              <a:t>Public </a:t>
            </a:r>
            <a:r>
              <a:rPr lang="en-US" altLang="en-US" sz="2800" dirty="0">
                <a:latin typeface="Bookman Old Style" panose="02050604050505020204" pitchFamily="18" charset="0"/>
              </a:rPr>
              <a:t>definition – symbol defined in one unit and can be referenced in 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other unit</a:t>
            </a:r>
            <a:r>
              <a:rPr lang="en-US" altLang="en-US" sz="28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altLang="en-US" sz="2800" dirty="0" smtClean="0">
                <a:latin typeface="Bookman Old Style" panose="02050604050505020204" pitchFamily="18" charset="0"/>
              </a:rPr>
              <a:t>External </a:t>
            </a:r>
            <a:r>
              <a:rPr lang="en-US" altLang="en-US" sz="2800" dirty="0">
                <a:latin typeface="Bookman Old Style" panose="02050604050505020204" pitchFamily="18" charset="0"/>
              </a:rPr>
              <a:t>reference – symbol used in the unit which is not defined in the unit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altLang="en-US" sz="2800" dirty="0">
                <a:latin typeface="Bookman Old Style" panose="02050604050505020204" pitchFamily="18" charset="0"/>
              </a:rPr>
              <a:t>ENTRY – list public definition</a:t>
            </a:r>
          </a:p>
          <a:p>
            <a:r>
              <a:rPr lang="en-US" altLang="en-US" sz="2800" dirty="0" smtClean="0">
                <a:latin typeface="Bookman Old Style" panose="02050604050505020204" pitchFamily="18" charset="0"/>
              </a:rPr>
              <a:t>EXTRN </a:t>
            </a:r>
            <a:r>
              <a:rPr lang="en-US" altLang="en-US" sz="2800" dirty="0">
                <a:latin typeface="Bookman Old Style" panose="02050604050505020204" pitchFamily="18" charset="0"/>
              </a:rPr>
              <a:t>– symbols to which external reference is made</a:t>
            </a:r>
          </a:p>
          <a:p>
            <a:endParaRPr lang="en-US" altLang="en-US" sz="2800" dirty="0">
              <a:latin typeface="Bookman Old Style" panose="020506040505050202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</a:t>
            </a:r>
          </a:p>
          <a:p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Public definition of TOTAL 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exists</a:t>
            </a:r>
          </a:p>
          <a:p>
            <a:pPr algn="just"/>
            <a:r>
              <a:rPr lang="en-US" altLang="en-US" sz="2800" dirty="0" smtClean="0">
                <a:latin typeface="Bookman Old Style" panose="02050604050505020204" pitchFamily="18" charset="0"/>
              </a:rPr>
              <a:t>External </a:t>
            </a:r>
            <a:r>
              <a:rPr lang="en-US" altLang="en-US" sz="2800" dirty="0">
                <a:latin typeface="Bookman Old Style" panose="02050604050505020204" pitchFamily="18" charset="0"/>
              </a:rPr>
              <a:t>references to MAX and ALPHA 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exists</a:t>
            </a:r>
          </a:p>
          <a:p>
            <a:pPr algn="just"/>
            <a:r>
              <a:rPr lang="en-US" altLang="en-US" sz="2800" dirty="0" smtClean="0">
                <a:latin typeface="Bookman Old Style" panose="02050604050505020204" pitchFamily="18" charset="0"/>
              </a:rPr>
              <a:t>assembler </a:t>
            </a:r>
            <a:r>
              <a:rPr lang="en-US" altLang="en-US" sz="2800" dirty="0">
                <a:latin typeface="Bookman Old Style" panose="02050604050505020204" pitchFamily="18" charset="0"/>
              </a:rPr>
              <a:t>doesn’t know the address of an external symbol hence 000 is placed in instruction MOVER AREG,ALPHA and BC ANY, 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MAX.</a:t>
            </a:r>
          </a:p>
          <a:p>
            <a:pPr algn="just"/>
            <a:r>
              <a:rPr lang="en-US" altLang="en-US" sz="2800" dirty="0" smtClean="0">
                <a:latin typeface="Bookman Old Style" panose="02050604050505020204" pitchFamily="18" charset="0"/>
              </a:rPr>
              <a:t>If </a:t>
            </a:r>
            <a:r>
              <a:rPr lang="en-US" altLang="en-US" sz="2800" dirty="0">
                <a:latin typeface="Bookman Old Style" panose="02050604050505020204" pitchFamily="18" charset="0"/>
              </a:rPr>
              <a:t>EXTRN statement did not exist, assembler would give errors.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Linking: is the process of binding an external reference to the correct link time address.</a:t>
            </a:r>
          </a:p>
          <a:p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2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latin typeface="Bookman Old Style" panose="02050604050505020204" pitchFamily="18" charset="0"/>
              </a:rPr>
              <a:t>Resolving External Reference</a:t>
            </a:r>
          </a:p>
          <a:p>
            <a:r>
              <a:rPr lang="en-US" altLang="en-US" sz="2800" dirty="0" smtClean="0">
                <a:latin typeface="Bookman Old Style" panose="02050604050505020204" pitchFamily="18" charset="0"/>
              </a:rPr>
              <a:t>Program </a:t>
            </a:r>
            <a:r>
              <a:rPr lang="en-US" altLang="en-US" sz="2800" dirty="0">
                <a:latin typeface="Bookman Old Style" panose="02050604050505020204" pitchFamily="18" charset="0"/>
              </a:rPr>
              <a:t>Unit Q: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		START 200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		ENTRY ALPHA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		: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              ALPHA </a:t>
            </a:r>
            <a:r>
              <a:rPr lang="en-US" altLang="en-US" sz="2800" dirty="0">
                <a:latin typeface="Bookman Old Style" panose="02050604050505020204" pitchFamily="18" charset="0"/>
              </a:rPr>
              <a:t>	DS	      	25	    231) + 00 0 025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		END	</a:t>
            </a:r>
          </a:p>
          <a:p>
            <a:pPr marL="0" indent="0">
              <a:buNone/>
            </a:pP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800" dirty="0">
                <a:latin typeface="Bookman Old Style" panose="02050604050505020204" pitchFamily="18" charset="0"/>
              </a:rPr>
              <a:t>Execution of a program involves:</a:t>
            </a:r>
          </a:p>
          <a:p>
            <a:pPr marL="457200" indent="-457200" algn="just">
              <a:buFontTx/>
              <a:buAutoNum type="arabicParenR"/>
              <a:defRPr/>
            </a:pPr>
            <a:r>
              <a:rPr lang="en-US" sz="2800" dirty="0">
                <a:latin typeface="Bookman Old Style" panose="02050604050505020204" pitchFamily="18" charset="0"/>
              </a:rPr>
              <a:t>Translation of the program – performed by a translator </a:t>
            </a:r>
          </a:p>
          <a:p>
            <a:pPr marL="457200" indent="-457200" algn="just">
              <a:buFontTx/>
              <a:buAutoNum type="arabicParenR"/>
              <a:defRPr/>
            </a:pPr>
            <a:r>
              <a:rPr lang="en-US" sz="2800" dirty="0">
                <a:latin typeface="Bookman Old Style" panose="02050604050505020204" pitchFamily="18" charset="0"/>
              </a:rPr>
              <a:t>Linking of the program with other programs needed for its execution – performed by linker</a:t>
            </a:r>
          </a:p>
          <a:p>
            <a:pPr marL="457200" indent="-457200" algn="just">
              <a:buFontTx/>
              <a:buAutoNum type="arabicParenR"/>
              <a:defRPr/>
            </a:pPr>
            <a:r>
              <a:rPr lang="en-US" sz="2800" dirty="0">
                <a:latin typeface="Bookman Old Style" panose="02050604050505020204" pitchFamily="18" charset="0"/>
              </a:rPr>
              <a:t>Relocation to execute from the specific memory area allocated – performed by linker</a:t>
            </a:r>
          </a:p>
          <a:p>
            <a:pPr marL="457200" indent="-457200" algn="just">
              <a:buFontTx/>
              <a:buAutoNum type="arabicParenR"/>
              <a:defRPr/>
            </a:pPr>
            <a:r>
              <a:rPr lang="en-US" sz="2800" dirty="0">
                <a:latin typeface="Bookman Old Style" panose="02050604050505020204" pitchFamily="18" charset="0"/>
              </a:rPr>
              <a:t>Loading of program in the memory for the purpose of execution – performed by loader</a:t>
            </a:r>
          </a:p>
          <a:p>
            <a:pPr marL="457200" indent="-457200"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  <a:p>
            <a:pPr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7.1 </a:t>
            </a:r>
            <a:r>
              <a:rPr lang="en-US" altLang="en-US" sz="4000" b="1" dirty="0">
                <a:latin typeface="Bookman Old Style" panose="02050604050505020204" pitchFamily="18" charset="0"/>
              </a:rPr>
              <a:t>Relocation and Linking concepts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800" dirty="0" err="1" smtClean="0">
                <a:latin typeface="Bookman Old Style" panose="02050604050505020204" pitchFamily="18" charset="0"/>
              </a:rPr>
              <a:t>Eg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: </a:t>
            </a:r>
            <a:r>
              <a:rPr lang="en-US" altLang="en-US" sz="2800" dirty="0">
                <a:latin typeface="Bookman Old Style" panose="02050604050505020204" pitchFamily="18" charset="0"/>
              </a:rPr>
              <a:t>Program unit P linked with the program unit Q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Bookman Old Style" panose="02050604050505020204" pitchFamily="18" charset="0"/>
              </a:rPr>
              <a:t>Program unit P contains an external reference to symbol ALPHA 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i.e</a:t>
            </a:r>
            <a:r>
              <a:rPr lang="en-US" altLang="en-US" sz="2800" dirty="0">
                <a:latin typeface="Bookman Old Style" panose="02050604050505020204" pitchFamily="18" charset="0"/>
              </a:rPr>
              <a:t> public definition in Q with translation time address 231.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Bookman Old Style" panose="02050604050505020204" pitchFamily="18" charset="0"/>
              </a:rPr>
              <a:t>Link origin of P=900 and Size =42 words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Bookman Old Style" panose="02050604050505020204" pitchFamily="18" charset="0"/>
              </a:rPr>
              <a:t>Link origin of Q= 942, link time address of ALPHA =973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Bookman Old Style" panose="02050604050505020204" pitchFamily="18" charset="0"/>
              </a:rPr>
              <a:t>Putting the address 973 in the instruction with the translation time address 518  in P.</a:t>
            </a:r>
          </a:p>
          <a:p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5064" y="3115614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4864" y="3115614"/>
            <a:ext cx="1371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2264" y="3115614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2064" y="3115614"/>
            <a:ext cx="1219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602864" y="4182414"/>
            <a:ext cx="914400" cy="6127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660264" y="4182414"/>
            <a:ext cx="914400" cy="6127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31264" y="3268014"/>
            <a:ext cx="1214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Translator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69664" y="3268014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Linker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727064" y="3268014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Loader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8708264" y="3115614"/>
            <a:ext cx="104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Binary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1697864" y="4106214"/>
            <a:ext cx="106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Source 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8874952" y="2429814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9089264" y="4182414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Result</a:t>
            </a: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3145664" y="4868214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modules</a:t>
            </a: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5203064" y="4868214"/>
            <a:ext cx="190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Binary Programs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3183764" y="3839514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4479164" y="3839514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317364" y="3839514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460364" y="3839514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5" idx="0"/>
          </p:cNvCxnSpPr>
          <p:nvPr/>
        </p:nvCxnSpPr>
        <p:spPr>
          <a:xfrm rot="16200000" flipH="1">
            <a:off x="9062277" y="2947339"/>
            <a:ext cx="31591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1"/>
          </p:cNvCxnSpPr>
          <p:nvPr/>
        </p:nvCxnSpPr>
        <p:spPr>
          <a:xfrm>
            <a:off x="1926464" y="345851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241664" y="403001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5"/>
          <p:cNvSpPr txBox="1">
            <a:spLocks noChangeArrowheads="1"/>
          </p:cNvSpPr>
          <p:nvPr/>
        </p:nvSpPr>
        <p:spPr bwMode="auto">
          <a:xfrm>
            <a:off x="7831964" y="3268014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------</a:t>
            </a:r>
            <a:r>
              <a:rPr lang="en-US" altLang="en-US">
                <a:sym typeface="Wingdings" panose="05000000000000000000" pitchFamily="2" charset="2"/>
              </a:rPr>
              <a:t>-&gt;</a:t>
            </a:r>
            <a:endParaRPr lang="en-US" altLang="en-US"/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1580390" y="3756170"/>
            <a:ext cx="609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9127363" y="3914126"/>
            <a:ext cx="228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altLang="en-US" sz="2800" dirty="0">
                <a:latin typeface="Bookman Old Style" panose="02050604050505020204" pitchFamily="18" charset="0"/>
              </a:rPr>
              <a:t>Translation Hierarchy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>
            <a:fillRect/>
          </a:stretch>
        </p:blipFill>
        <p:spPr>
          <a:xfrm>
            <a:off x="4159876" y="1828456"/>
            <a:ext cx="8032123" cy="502954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7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Compiler converts a single HLL file into a single assembly language file.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Assembler removes pseudo, converts it can to machine language. This changes each .s file into a .o file.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Linker combines several .o files and resolves absolute addresses.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Loader loads executable into memory and begins execution.</a:t>
            </a:r>
          </a:p>
          <a:p>
            <a:pPr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1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When program is translated, origin is specified to translator called translated origin.</a:t>
            </a:r>
          </a:p>
          <a:p>
            <a:pPr algn="just"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eg</a:t>
            </a:r>
            <a:r>
              <a:rPr lang="en-US" altLang="en-US" sz="2800" dirty="0">
                <a:latin typeface="Bookman Old Style" panose="02050604050505020204" pitchFamily="18" charset="0"/>
              </a:rPr>
              <a:t>: START and ORIGIN specifies the origin in 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asssembly</a:t>
            </a:r>
            <a:r>
              <a:rPr lang="en-US" altLang="en-US" sz="2800" dirty="0">
                <a:latin typeface="Bookman Old Style" panose="02050604050505020204" pitchFamily="18" charset="0"/>
              </a:rPr>
              <a:t> languages.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Translator origin is used to perform memory allocation for the symbols declared in P.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Assigns translation time address 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t</a:t>
            </a:r>
            <a:r>
              <a:rPr lang="en-US" altLang="en-US" sz="2800" baseline="-25000" dirty="0" err="1">
                <a:latin typeface="Bookman Old Style" panose="02050604050505020204" pitchFamily="18" charset="0"/>
              </a:rPr>
              <a:t>symb</a:t>
            </a:r>
            <a:r>
              <a:rPr lang="en-US" altLang="en-US" sz="2800" dirty="0">
                <a:latin typeface="Bookman Old Style" panose="02050604050505020204" pitchFamily="18" charset="0"/>
              </a:rPr>
              <a:t> to each symbol in the program.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Execution start address – address of instruction from which  execution must begin</a:t>
            </a:r>
          </a:p>
          <a:p>
            <a:pPr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 smtClean="0">
                <a:latin typeface="Bookman Old Style" panose="02050604050505020204" pitchFamily="18" charset="0"/>
              </a:rPr>
              <a:t>Translation </a:t>
            </a:r>
            <a:r>
              <a:rPr lang="en-US" altLang="en-US" sz="2800" dirty="0">
                <a:latin typeface="Bookman Old Style" panose="02050604050505020204" pitchFamily="18" charset="0"/>
              </a:rPr>
              <a:t>start address – address specified by translator.</a:t>
            </a:r>
          </a:p>
          <a:p>
            <a:pPr algn="just"/>
            <a:r>
              <a:rPr lang="en-US" altLang="en-US" sz="2800" dirty="0">
                <a:latin typeface="Bookman Old Style" panose="02050604050505020204" pitchFamily="18" charset="0"/>
              </a:rPr>
              <a:t>The origin of a program may have to be changed by linker or loader due to two reasons.</a:t>
            </a:r>
          </a:p>
          <a:p>
            <a:pPr algn="just"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	</a:t>
            </a:r>
            <a:r>
              <a:rPr lang="en-US" altLang="en-US" sz="2800" dirty="0" err="1">
                <a:latin typeface="Bookman Old Style" panose="02050604050505020204" pitchFamily="18" charset="0"/>
              </a:rPr>
              <a:t>i</a:t>
            </a:r>
            <a:r>
              <a:rPr lang="en-US" altLang="en-US" sz="2800" dirty="0">
                <a:latin typeface="Bookman Old Style" panose="02050604050505020204" pitchFamily="18" charset="0"/>
              </a:rPr>
              <a:t>) library routines have same translated origin so memory allocation to such programs would conflict unless their origins are changed.</a:t>
            </a:r>
          </a:p>
          <a:p>
            <a:pPr>
              <a:buFontTx/>
              <a:buNone/>
            </a:pPr>
            <a:r>
              <a:rPr lang="en-US" altLang="en-US" sz="2800" dirty="0">
                <a:latin typeface="Bookman Old Style" panose="02050604050505020204" pitchFamily="18" charset="0"/>
              </a:rPr>
              <a:t>  ii) OS may require that a program should execute from a specific area of memory.</a:t>
            </a:r>
          </a:p>
          <a:p>
            <a:r>
              <a:rPr lang="en-US" altLang="en-US" sz="2800" dirty="0">
                <a:latin typeface="Bookman Old Style" panose="02050604050505020204" pitchFamily="18" charset="0"/>
              </a:rPr>
              <a:t>Change of origin leads to changes in the execution start address and in the addresses assigned to symbols.</a:t>
            </a:r>
          </a:p>
          <a:p>
            <a:pPr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Translation time(translated) address - address assigned by the translator.</a:t>
            </a: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Linked address – address assigned by the linker.</a:t>
            </a: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Load time(load) address – address assigned by the loader.</a:t>
            </a: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Translated origin – Address of the origin assumed by translator or address specified by the programmer in an ORIGIN statement.</a:t>
            </a: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Linked origin – Address of the origin assigned by the linker while producing a binary program.</a:t>
            </a:r>
          </a:p>
          <a:p>
            <a:pPr algn="just"/>
            <a:r>
              <a:rPr lang="en-US" altLang="en-US" sz="2600" dirty="0">
                <a:latin typeface="Bookman Old Style" panose="02050604050505020204" pitchFamily="18" charset="0"/>
              </a:rPr>
              <a:t>Load origin – address of the origin assigned by loader while loading the program for execution.</a:t>
            </a:r>
          </a:p>
          <a:p>
            <a:pPr algn="just">
              <a:buNone/>
              <a:defRPr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628632" cy="100420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 smtClean="0">
                <a:latin typeface="Bookman Old Style" panose="02050604050505020204" pitchFamily="18" charset="0"/>
              </a:rPr>
              <a:t>Introduction </a:t>
            </a:r>
            <a:r>
              <a:rPr lang="en-US" dirty="0">
                <a:latin typeface="Bookman Old Style" panose="020506040505050202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63662" y="489397"/>
            <a:ext cx="8328338" cy="636860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Program Unit P: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START     500			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ENTRY    TOTAL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EXTRN    MAX, ALPHA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READ       A			500) + 09 0 540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LOOP  				501)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: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MOVER AREG, ALPHA	518) + 04 1 000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BC          ANY, MAX		519) + 06 6 000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: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BC 	    LT, LOOP		538) + 06 1 501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STOP				539) + 00 0 000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		DS	    1			540)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TOTAL DS	    1			541)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		END</a:t>
            </a:r>
          </a:p>
          <a:p>
            <a:pPr>
              <a:buFontTx/>
              <a:buNone/>
            </a:pPr>
            <a:endParaRPr lang="en-US" altLang="en-US" sz="16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tf03462902</Template>
  <TotalTime>2997</TotalTime>
  <Words>758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Wingdings</vt:lpstr>
      <vt:lpstr>Educational subjects 16x9</vt:lpstr>
      <vt:lpstr>SYSTEM DESIGN</vt:lpstr>
      <vt:lpstr>Introduction  </vt:lpstr>
      <vt:lpstr>Introduction  </vt:lpstr>
      <vt:lpstr>Introduction  </vt:lpstr>
      <vt:lpstr>Introduction  </vt:lpstr>
      <vt:lpstr>Introduction  </vt:lpstr>
      <vt:lpstr>Introduction  </vt:lpstr>
      <vt:lpstr>Introduction  </vt:lpstr>
      <vt:lpstr>Introduction  </vt:lpstr>
      <vt:lpstr>Introduction  </vt:lpstr>
      <vt:lpstr>7.1 Relocation and Linking concepts  </vt:lpstr>
      <vt:lpstr>7.1 Relocation and Linking concepts </vt:lpstr>
      <vt:lpstr>7.1 Relocation and Linking concepts</vt:lpstr>
      <vt:lpstr>7.1 Relocation and Linking concepts  </vt:lpstr>
      <vt:lpstr>7.1 Relocation and Linking concepts </vt:lpstr>
      <vt:lpstr>7.1 Relocation and Linking concepts </vt:lpstr>
      <vt:lpstr>7.1 Relocation and Linking concepts </vt:lpstr>
      <vt:lpstr>7.1 Relocation and Linking concepts </vt:lpstr>
      <vt:lpstr>7.1 Relocation and Linking concepts </vt:lpstr>
      <vt:lpstr>7.1 Relocation and Linking concepts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VJV</dc:creator>
  <cp:lastModifiedBy>MCA-VJV</cp:lastModifiedBy>
  <cp:revision>684</cp:revision>
  <dcterms:created xsi:type="dcterms:W3CDTF">2017-06-02T06:01:45Z</dcterms:created>
  <dcterms:modified xsi:type="dcterms:W3CDTF">2019-07-16T08:28:22Z</dcterms:modified>
</cp:coreProperties>
</file>