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4"/>
  </p:notesMasterIdLst>
  <p:sldIdLst>
    <p:sldId id="256" r:id="rId3"/>
    <p:sldId id="371" r:id="rId4"/>
    <p:sldId id="370" r:id="rId5"/>
    <p:sldId id="369" r:id="rId6"/>
    <p:sldId id="323" r:id="rId7"/>
    <p:sldId id="258" r:id="rId8"/>
    <p:sldId id="259" r:id="rId9"/>
    <p:sldId id="261" r:id="rId10"/>
    <p:sldId id="262" r:id="rId11"/>
    <p:sldId id="265" r:id="rId12"/>
    <p:sldId id="266" r:id="rId13"/>
    <p:sldId id="268" r:id="rId14"/>
    <p:sldId id="271" r:id="rId15"/>
    <p:sldId id="273" r:id="rId16"/>
    <p:sldId id="274" r:id="rId17"/>
    <p:sldId id="275" r:id="rId18"/>
    <p:sldId id="277" r:id="rId19"/>
    <p:sldId id="279" r:id="rId20"/>
    <p:sldId id="280" r:id="rId21"/>
    <p:sldId id="326" r:id="rId22"/>
    <p:sldId id="281" r:id="rId23"/>
    <p:sldId id="282" r:id="rId24"/>
    <p:sldId id="283" r:id="rId25"/>
    <p:sldId id="284" r:id="rId26"/>
    <p:sldId id="288" r:id="rId27"/>
    <p:sldId id="289" r:id="rId28"/>
    <p:sldId id="290" r:id="rId29"/>
    <p:sldId id="291" r:id="rId30"/>
    <p:sldId id="293" r:id="rId31"/>
    <p:sldId id="294" r:id="rId32"/>
    <p:sldId id="327" r:id="rId33"/>
    <p:sldId id="295" r:id="rId34"/>
    <p:sldId id="372" r:id="rId35"/>
    <p:sldId id="330" r:id="rId36"/>
    <p:sldId id="296" r:id="rId37"/>
    <p:sldId id="297" r:id="rId38"/>
    <p:sldId id="298" r:id="rId39"/>
    <p:sldId id="332" r:id="rId40"/>
    <p:sldId id="299" r:id="rId41"/>
    <p:sldId id="333" r:id="rId42"/>
    <p:sldId id="334" r:id="rId43"/>
    <p:sldId id="300" r:id="rId44"/>
    <p:sldId id="335" r:id="rId45"/>
    <p:sldId id="301" r:id="rId46"/>
    <p:sldId id="336" r:id="rId47"/>
    <p:sldId id="302" r:id="rId48"/>
    <p:sldId id="337" r:id="rId49"/>
    <p:sldId id="303" r:id="rId50"/>
    <p:sldId id="338" r:id="rId51"/>
    <p:sldId id="306" r:id="rId52"/>
    <p:sldId id="307" r:id="rId53"/>
    <p:sldId id="339" r:id="rId54"/>
    <p:sldId id="309" r:id="rId55"/>
    <p:sldId id="341" r:id="rId56"/>
    <p:sldId id="310" r:id="rId57"/>
    <p:sldId id="342" r:id="rId58"/>
    <p:sldId id="343" r:id="rId59"/>
    <p:sldId id="314" r:id="rId60"/>
    <p:sldId id="316" r:id="rId61"/>
    <p:sldId id="318" r:id="rId62"/>
    <p:sldId id="344"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243" autoAdjust="0"/>
  </p:normalViewPr>
  <p:slideViewPr>
    <p:cSldViewPr>
      <p:cViewPr varScale="1">
        <p:scale>
          <a:sx n="55" d="100"/>
          <a:sy n="55" d="100"/>
        </p:scale>
        <p:origin x="2394" y="6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DF90EF7-991C-4493-B6C8-6130CF86413F}" type="datetimeFigureOut">
              <a:rPr lang="en-US"/>
              <a:pPr>
                <a:defRPr/>
              </a:pPr>
              <a:t>8/21/2019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1922513-75F6-4922-862F-6BD85D3B89D2}" type="slidenum">
              <a:rPr lang="en-US"/>
              <a:pPr/>
              <a:t>‹#›</a:t>
            </a:fld>
            <a:endParaRPr lang="en-US"/>
          </a:p>
        </p:txBody>
      </p:sp>
    </p:spTree>
    <p:extLst>
      <p:ext uri="{BB962C8B-B14F-4D97-AF65-F5344CB8AC3E}">
        <p14:creationId xmlns:p14="http://schemas.microsoft.com/office/powerpoint/2010/main" val="28980207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C3CE16-41A9-4132-AD04-0E131CF51803}" type="slidenum">
              <a:rPr lang="en-US">
                <a:latin typeface="Calibri" panose="020F0502020204030204" pitchFamily="34" charset="0"/>
              </a:rPr>
              <a:pPr eaLnBrk="1" hangingPunct="1"/>
              <a:t>1</a:t>
            </a:fld>
            <a:endParaRPr lang="en-US">
              <a:latin typeface="Calibri" panose="020F0502020204030204" pitchFamily="34" charset="0"/>
            </a:endParaRPr>
          </a:p>
        </p:txBody>
      </p:sp>
    </p:spTree>
    <p:extLst>
      <p:ext uri="{BB962C8B-B14F-4D97-AF65-F5344CB8AC3E}">
        <p14:creationId xmlns:p14="http://schemas.microsoft.com/office/powerpoint/2010/main" val="1735843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NZ" dirty="0" smtClean="0"/>
              <a:t>The basic mechanism for reading a word from memory involves using a page table to translate a virtual/logical address, </a:t>
            </a:r>
          </a:p>
          <a:p>
            <a:pPr lvl="1">
              <a:defRPr/>
            </a:pPr>
            <a:r>
              <a:rPr lang="en-NZ" dirty="0" smtClean="0"/>
              <a:t>consisting of page number and offset, </a:t>
            </a:r>
          </a:p>
          <a:p>
            <a:pPr lvl="1">
              <a:defRPr/>
            </a:pPr>
            <a:endParaRPr lang="en-NZ" dirty="0" smtClean="0"/>
          </a:p>
          <a:p>
            <a:pPr>
              <a:defRPr/>
            </a:pPr>
            <a:r>
              <a:rPr lang="en-NZ" dirty="0" smtClean="0"/>
              <a:t>Into a physical address, </a:t>
            </a:r>
          </a:p>
          <a:p>
            <a:pPr lvl="1">
              <a:defRPr/>
            </a:pPr>
            <a:r>
              <a:rPr lang="en-NZ" dirty="0" smtClean="0"/>
              <a:t>consisting of frame number and offset, </a:t>
            </a:r>
          </a:p>
          <a:p>
            <a:pPr lvl="1">
              <a:defRPr/>
            </a:pPr>
            <a:endParaRPr lang="en-NZ" dirty="0" smtClean="0"/>
          </a:p>
          <a:p>
            <a:pPr>
              <a:defRPr/>
            </a:pPr>
            <a:r>
              <a:rPr lang="en-NZ" dirty="0" smtClean="0"/>
              <a:t>Because the page table is of variable length, depending on the size of the process, we cannot expect to hold it in registers.</a:t>
            </a:r>
          </a:p>
          <a:p>
            <a:pPr lvl="1">
              <a:defRPr/>
            </a:pPr>
            <a:r>
              <a:rPr lang="en-NZ" dirty="0" smtClean="0"/>
              <a:t>Instead, it must be in main memory to be accessed.</a:t>
            </a:r>
          </a:p>
          <a:p>
            <a:pPr lvl="1">
              <a:defRPr/>
            </a:pPr>
            <a:endParaRPr lang="en-NZ" dirty="0" smtClean="0"/>
          </a:p>
          <a:p>
            <a:pPr>
              <a:defRPr/>
            </a:pPr>
            <a:r>
              <a:rPr lang="en-NZ" dirty="0" smtClean="0"/>
              <a:t>Figure 8.3 suggests a hardware implementation.</a:t>
            </a:r>
          </a:p>
          <a:p>
            <a:pPr>
              <a:defRPr/>
            </a:pPr>
            <a:endParaRPr lang="en-NZ" dirty="0" smtClean="0"/>
          </a:p>
          <a:p>
            <a:pPr>
              <a:defRPr/>
            </a:pPr>
            <a:r>
              <a:rPr lang="en-NZ" dirty="0" smtClean="0"/>
              <a:t>When a particular process is running, a register holds the starting address of the page table for that process.</a:t>
            </a:r>
          </a:p>
          <a:p>
            <a:pPr lvl="1">
              <a:buFont typeface="Arial" pitchFamily="34" charset="0"/>
              <a:buChar char="•"/>
              <a:defRPr/>
            </a:pPr>
            <a:r>
              <a:rPr lang="en-NZ" dirty="0" smtClean="0"/>
              <a:t> The page number of a virtual address is used to index that table and look up the corresponding frame number.</a:t>
            </a:r>
          </a:p>
          <a:p>
            <a:pPr lvl="1">
              <a:buFont typeface="Arial" pitchFamily="34" charset="0"/>
              <a:buChar char="•"/>
              <a:defRPr/>
            </a:pPr>
            <a:r>
              <a:rPr lang="en-NZ" dirty="0" smtClean="0"/>
              <a:t> This is combined with the offset portion of the virtual address to produce the desired real address. </a:t>
            </a:r>
          </a:p>
          <a:p>
            <a:pPr>
              <a:buFont typeface="Arial" pitchFamily="34" charset="0"/>
              <a:buNone/>
              <a:defRPr/>
            </a:pPr>
            <a:endParaRPr lang="en-NZ" dirty="0" smtClean="0"/>
          </a:p>
          <a:p>
            <a:pPr>
              <a:buFont typeface="Arial" pitchFamily="34" charset="0"/>
              <a:buNone/>
              <a:defRPr/>
            </a:pPr>
            <a:r>
              <a:rPr lang="en-NZ" dirty="0" smtClean="0"/>
              <a:t>Typically, the page number field is longer than the frame number field (n &gt; m).</a:t>
            </a:r>
            <a:endParaRPr 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DDA123-F3DF-431C-9F40-3D4C7F3A9F3B}" type="slidenum">
              <a:rPr lang="en-US">
                <a:latin typeface="Calibri" panose="020F0502020204030204" pitchFamily="34" charset="0"/>
              </a:rPr>
              <a:pPr eaLnBrk="1" hangingPunct="1"/>
              <a:t>12</a:t>
            </a:fld>
            <a:endParaRPr lang="en-US">
              <a:latin typeface="Calibri" panose="020F0502020204030204" pitchFamily="34" charset="0"/>
            </a:endParaRPr>
          </a:p>
        </p:txBody>
      </p:sp>
    </p:spTree>
    <p:extLst>
      <p:ext uri="{BB962C8B-B14F-4D97-AF65-F5344CB8AC3E}">
        <p14:creationId xmlns:p14="http://schemas.microsoft.com/office/powerpoint/2010/main" val="757025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a:defRPr/>
            </a:pPr>
            <a:r>
              <a:rPr lang="en-NZ" dirty="0" smtClean="0"/>
              <a:t>The page number portion of a virtual address is mapped into a hash value using a simple hashing function.</a:t>
            </a:r>
          </a:p>
          <a:p>
            <a:pPr>
              <a:defRPr/>
            </a:pPr>
            <a:endParaRPr lang="en-NZ" dirty="0" smtClean="0"/>
          </a:p>
          <a:p>
            <a:pPr>
              <a:defRPr/>
            </a:pPr>
            <a:r>
              <a:rPr lang="en-NZ" dirty="0" smtClean="0"/>
              <a:t>The hash value is a pointer to the inverted page table, which contains the page table entries.</a:t>
            </a:r>
          </a:p>
          <a:p>
            <a:pPr>
              <a:defRPr/>
            </a:pPr>
            <a:endParaRPr lang="en-NZ" dirty="0" smtClean="0"/>
          </a:p>
          <a:p>
            <a:pPr>
              <a:defRPr/>
            </a:pPr>
            <a:r>
              <a:rPr lang="en-NZ" dirty="0" smtClean="0"/>
              <a:t>There is one entry in the inverted page table for each real memory page frame rather than one per virtual page.</a:t>
            </a:r>
          </a:p>
          <a:p>
            <a:pPr lvl="1">
              <a:buFont typeface="Arial" pitchFamily="34" charset="0"/>
              <a:buChar char="•"/>
              <a:defRPr/>
            </a:pPr>
            <a:r>
              <a:rPr lang="en-NZ" dirty="0" smtClean="0"/>
              <a:t> Thus a fixed proportion of real memory is required for the tables regardless of the number of processes or virtual pages supported. </a:t>
            </a:r>
          </a:p>
          <a:p>
            <a:pPr>
              <a:buFont typeface="Arial" pitchFamily="34" charset="0"/>
              <a:buNone/>
              <a:defRPr/>
            </a:pPr>
            <a:endParaRPr lang="en-NZ" dirty="0" smtClean="0"/>
          </a:p>
          <a:p>
            <a:pPr>
              <a:buFont typeface="Arial" pitchFamily="34" charset="0"/>
              <a:buNone/>
              <a:defRPr/>
            </a:pPr>
            <a:r>
              <a:rPr lang="en-NZ" dirty="0" smtClean="0"/>
              <a:t>Because more than one virtual address may map into the same hash table entry, a chaining technique is used for managing the overflow.</a:t>
            </a:r>
          </a:p>
          <a:p>
            <a:pPr lvl="1">
              <a:buFont typeface="Arial" pitchFamily="34" charset="0"/>
              <a:buNone/>
              <a:defRPr/>
            </a:pPr>
            <a:r>
              <a:rPr lang="en-NZ" dirty="0" smtClean="0"/>
              <a:t>The hashing technique results in chains that are typically short—between one and two entries.</a:t>
            </a:r>
          </a:p>
          <a:p>
            <a:pPr lvl="1">
              <a:buFont typeface="Arial" pitchFamily="34" charset="0"/>
              <a:buNone/>
              <a:defRPr/>
            </a:pPr>
            <a:endParaRPr lang="en-NZ" dirty="0" smtClean="0"/>
          </a:p>
          <a:p>
            <a:pPr>
              <a:buFont typeface="Arial" pitchFamily="34" charset="0"/>
              <a:buNone/>
              <a:defRPr/>
            </a:pPr>
            <a:r>
              <a:rPr lang="en-NZ" dirty="0" smtClean="0"/>
              <a:t>The page table’s structure is called inverted because it indexes page table entries by frame number rather than by virtual page</a:t>
            </a:r>
          </a:p>
          <a:p>
            <a:pPr>
              <a:defRPr/>
            </a:pPr>
            <a:r>
              <a:rPr lang="en-NZ" dirty="0" smtClean="0"/>
              <a:t>number</a:t>
            </a:r>
            <a:endParaRPr lang="en-US" dirty="0" smtClean="0"/>
          </a:p>
          <a:p>
            <a:pPr>
              <a:buFont typeface="Arial" pitchFamily="34" charset="0"/>
              <a:buNone/>
              <a:defRPr/>
            </a:pPr>
            <a:endParaRPr lang="en-NZ"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19AEC4-233E-4461-93ED-B5B232D2F191}" type="slidenum">
              <a:rPr lang="en-US">
                <a:latin typeface="Calibri" panose="020F0502020204030204" pitchFamily="34" charset="0"/>
              </a:rPr>
              <a:pPr eaLnBrk="1" hangingPunct="1"/>
              <a:t>13</a:t>
            </a:fld>
            <a:endParaRPr lang="en-US">
              <a:latin typeface="Calibri" panose="020F0502020204030204" pitchFamily="34" charset="0"/>
            </a:endParaRPr>
          </a:p>
        </p:txBody>
      </p:sp>
    </p:spTree>
    <p:extLst>
      <p:ext uri="{BB962C8B-B14F-4D97-AF65-F5344CB8AC3E}">
        <p14:creationId xmlns:p14="http://schemas.microsoft.com/office/powerpoint/2010/main" val="1032493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b="1" dirty="0" smtClean="0"/>
              <a:t>Page number: </a:t>
            </a:r>
          </a:p>
          <a:p>
            <a:pPr lvl="1">
              <a:buFontTx/>
              <a:buChar char="•"/>
            </a:pPr>
            <a:r>
              <a:rPr lang="en-NZ" dirty="0" smtClean="0"/>
              <a:t> This is the page number portion of the virtual address.</a:t>
            </a:r>
          </a:p>
          <a:p>
            <a:endParaRPr lang="en-NZ" b="1" dirty="0" smtClean="0"/>
          </a:p>
          <a:p>
            <a:r>
              <a:rPr lang="en-NZ" b="1" dirty="0" smtClean="0"/>
              <a:t>Process identifier: </a:t>
            </a:r>
          </a:p>
          <a:p>
            <a:pPr lvl="1">
              <a:buFontTx/>
              <a:buChar char="•"/>
            </a:pPr>
            <a:r>
              <a:rPr lang="en-NZ" dirty="0" smtClean="0"/>
              <a:t> The process that owns this page. </a:t>
            </a:r>
          </a:p>
          <a:p>
            <a:pPr lvl="1">
              <a:buFontTx/>
              <a:buChar char="•"/>
            </a:pPr>
            <a:r>
              <a:rPr lang="en-NZ" dirty="0" smtClean="0"/>
              <a:t> The combination of page number and process identifier identify a page within the virtual address space of a particular process.</a:t>
            </a:r>
          </a:p>
          <a:p>
            <a:pPr lvl="1"/>
            <a:endParaRPr lang="en-NZ" dirty="0" smtClean="0"/>
          </a:p>
          <a:p>
            <a:r>
              <a:rPr lang="en-NZ" b="1" dirty="0" smtClean="0"/>
              <a:t>Control bits: </a:t>
            </a:r>
          </a:p>
          <a:p>
            <a:pPr lvl="1">
              <a:buFontTx/>
              <a:buChar char="•"/>
            </a:pPr>
            <a:r>
              <a:rPr lang="en-NZ" dirty="0" smtClean="0"/>
              <a:t> This field includes flags, such as valid, referenced, and modified; and protection and locking information.</a:t>
            </a:r>
          </a:p>
          <a:p>
            <a:endParaRPr lang="en-NZ" dirty="0" smtClean="0"/>
          </a:p>
          <a:p>
            <a:r>
              <a:rPr lang="en-NZ" b="1" dirty="0" smtClean="0"/>
              <a:t>Chain pointer: </a:t>
            </a:r>
          </a:p>
          <a:p>
            <a:pPr lvl="1">
              <a:buFontTx/>
              <a:buChar char="•"/>
            </a:pPr>
            <a:r>
              <a:rPr lang="en-NZ" dirty="0" smtClean="0"/>
              <a:t>Contains the index value (number between 0 and 2</a:t>
            </a:r>
            <a:r>
              <a:rPr lang="en-NZ" baseline="30000" dirty="0" smtClean="0"/>
              <a:t>m</a:t>
            </a:r>
            <a:r>
              <a:rPr lang="en-NZ" dirty="0" smtClean="0"/>
              <a:t> - 1) of the next entry in the chain.</a:t>
            </a:r>
          </a:p>
          <a:p>
            <a:pPr lvl="1">
              <a:buFontTx/>
              <a:buChar char="•"/>
            </a:pPr>
            <a:r>
              <a:rPr lang="en-NZ" dirty="0" smtClean="0"/>
              <a:t>Otherwise, Null if there are no chained entries for this entry. </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740796C-4EC2-4F32-A425-2E35C5A25802}" type="slidenum">
              <a:rPr lang="en-US">
                <a:latin typeface="Calibri" panose="020F0502020204030204" pitchFamily="34" charset="0"/>
              </a:rPr>
              <a:pPr eaLnBrk="1" hangingPunct="1"/>
              <a:t>14</a:t>
            </a:fld>
            <a:endParaRPr lang="en-US">
              <a:latin typeface="Calibri" panose="020F0502020204030204" pitchFamily="34" charset="0"/>
            </a:endParaRPr>
          </a:p>
        </p:txBody>
      </p:sp>
    </p:spTree>
    <p:extLst>
      <p:ext uri="{BB962C8B-B14F-4D97-AF65-F5344CB8AC3E}">
        <p14:creationId xmlns:p14="http://schemas.microsoft.com/office/powerpoint/2010/main" val="1322775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Refer to previous description of the fields</a:t>
            </a:r>
          </a:p>
          <a:p>
            <a:endParaRPr lang="en-US" dirty="0" smtClean="0"/>
          </a:p>
          <a:p>
            <a:r>
              <a:rPr lang="en-NZ" dirty="0" smtClean="0"/>
              <a:t>In this example, the virtual address includes an </a:t>
            </a:r>
            <a:r>
              <a:rPr lang="en-NZ" i="1" dirty="0" smtClean="0"/>
              <a:t>n</a:t>
            </a:r>
            <a:r>
              <a:rPr lang="en-NZ" dirty="0" smtClean="0"/>
              <a:t>-bit page number, with </a:t>
            </a:r>
            <a:r>
              <a:rPr lang="en-NZ" i="1" dirty="0" smtClean="0"/>
              <a:t>n</a:t>
            </a:r>
            <a:r>
              <a:rPr lang="en-NZ" dirty="0" smtClean="0"/>
              <a:t> &gt; </a:t>
            </a:r>
            <a:r>
              <a:rPr lang="en-NZ" i="1" dirty="0" smtClean="0"/>
              <a:t>m</a:t>
            </a:r>
            <a:r>
              <a:rPr lang="en-NZ" dirty="0" smtClean="0"/>
              <a:t>.</a:t>
            </a:r>
          </a:p>
          <a:p>
            <a:endParaRPr lang="en-NZ" dirty="0" smtClean="0"/>
          </a:p>
          <a:p>
            <a:r>
              <a:rPr lang="en-NZ" dirty="0" smtClean="0"/>
              <a:t>The hash function maps the </a:t>
            </a:r>
            <a:r>
              <a:rPr lang="en-NZ" i="1" dirty="0" smtClean="0"/>
              <a:t>n</a:t>
            </a:r>
            <a:r>
              <a:rPr lang="en-NZ" dirty="0" smtClean="0"/>
              <a:t>-bit page number into an m-bit quantity, which is used to index into the inverted page table.</a:t>
            </a:r>
            <a:endParaRPr 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09F4A18-F7F2-4125-99F1-79C074F8F44A}" type="slidenum">
              <a:rPr lang="en-US">
                <a:latin typeface="Calibri" panose="020F0502020204030204" pitchFamily="34" charset="0"/>
              </a:rPr>
              <a:pPr eaLnBrk="1" hangingPunct="1"/>
              <a:t>15</a:t>
            </a:fld>
            <a:endParaRPr lang="en-US">
              <a:latin typeface="Calibri" panose="020F0502020204030204" pitchFamily="34" charset="0"/>
            </a:endParaRPr>
          </a:p>
        </p:txBody>
      </p:sp>
    </p:spTree>
    <p:extLst>
      <p:ext uri="{BB962C8B-B14F-4D97-AF65-F5344CB8AC3E}">
        <p14:creationId xmlns:p14="http://schemas.microsoft.com/office/powerpoint/2010/main" val="1432344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This cache functions in the same way as a memory cache and contains those page table entries that have been most recently used.</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24998F-0219-4BD7-9C6F-F19899BA1ED5}" type="slidenum">
              <a:rPr lang="en-US">
                <a:latin typeface="Calibri" panose="020F0502020204030204" pitchFamily="34" charset="0"/>
              </a:rPr>
              <a:pPr eaLnBrk="1" hangingPunct="1"/>
              <a:t>16</a:t>
            </a:fld>
            <a:endParaRPr lang="en-US">
              <a:latin typeface="Calibri" panose="020F0502020204030204" pitchFamily="34" charset="0"/>
            </a:endParaRPr>
          </a:p>
        </p:txBody>
      </p:sp>
    </p:spTree>
    <p:extLst>
      <p:ext uri="{BB962C8B-B14F-4D97-AF65-F5344CB8AC3E}">
        <p14:creationId xmlns:p14="http://schemas.microsoft.com/office/powerpoint/2010/main" val="3886776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2C5766-5748-401E-BBEB-3C804BB6AE4F}" type="slidenum">
              <a:rPr lang="en-US">
                <a:latin typeface="Calibri" panose="020F0502020204030204" pitchFamily="34" charset="0"/>
              </a:rPr>
              <a:pPr eaLnBrk="1" hangingPunct="1"/>
              <a:t>17</a:t>
            </a:fld>
            <a:endParaRPr lang="en-US">
              <a:latin typeface="Calibri" panose="020F0502020204030204" pitchFamily="34" charset="0"/>
            </a:endParaRPr>
          </a:p>
        </p:txBody>
      </p:sp>
    </p:spTree>
    <p:extLst>
      <p:ext uri="{BB962C8B-B14F-4D97-AF65-F5344CB8AC3E}">
        <p14:creationId xmlns:p14="http://schemas.microsoft.com/office/powerpoint/2010/main" val="3522553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67E19D-ED9D-4C67-B4CE-2F3EDEDF1AB2}" type="slidenum">
              <a:rPr lang="en-US">
                <a:latin typeface="Calibri" panose="020F0502020204030204" pitchFamily="34" charset="0"/>
              </a:rPr>
              <a:pPr eaLnBrk="1" hangingPunct="1"/>
              <a:t>18</a:t>
            </a:fld>
            <a:endParaRPr lang="en-US">
              <a:latin typeface="Calibri" panose="020F0502020204030204" pitchFamily="34" charset="0"/>
            </a:endParaRPr>
          </a:p>
        </p:txBody>
      </p:sp>
    </p:spTree>
    <p:extLst>
      <p:ext uri="{BB962C8B-B14F-4D97-AF65-F5344CB8AC3E}">
        <p14:creationId xmlns:p14="http://schemas.microsoft.com/office/powerpoint/2010/main" val="1681431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The flowchart shows that if the desired page is not in main memory, a page fault interrupt causes the page fault handling routine to be invoked. </a:t>
            </a:r>
          </a:p>
          <a:p>
            <a:endParaRPr lang="en-NZ" smtClean="0"/>
          </a:p>
          <a:p>
            <a:r>
              <a:rPr lang="en-NZ" smtClean="0"/>
              <a:t>To keep the flowchart simple, the fact that the operating system may dispatch another process while disk I/O is underway is not shown. </a:t>
            </a:r>
          </a:p>
          <a:p>
            <a:endParaRPr lang="en-NZ" smtClean="0"/>
          </a:p>
          <a:p>
            <a:r>
              <a:rPr lang="en-NZ" smtClean="0"/>
              <a:t>By the principle of locality, most virtual memory references will be to locations in recently used pages. Therefore, most references will involve page table entries in the cache.</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EBA421F-EB77-4699-A6D1-9EA570F207E6}" type="slidenum">
              <a:rPr lang="en-US">
                <a:latin typeface="Calibri" panose="020F0502020204030204" pitchFamily="34" charset="0"/>
              </a:rPr>
              <a:pPr eaLnBrk="1" hangingPunct="1"/>
              <a:t>19</a:t>
            </a:fld>
            <a:endParaRPr lang="en-US">
              <a:latin typeface="Calibri" panose="020F0502020204030204" pitchFamily="34" charset="0"/>
            </a:endParaRPr>
          </a:p>
        </p:txBody>
      </p:sp>
    </p:spTree>
    <p:extLst>
      <p:ext uri="{BB962C8B-B14F-4D97-AF65-F5344CB8AC3E}">
        <p14:creationId xmlns:p14="http://schemas.microsoft.com/office/powerpoint/2010/main" val="1027636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 Because the TLB only contains some of the entries in a full page table, we cannot simply index into the TLB based on page number. </a:t>
            </a:r>
          </a:p>
          <a:p>
            <a:pPr lvl="1">
              <a:buFontTx/>
              <a:buChar char="•"/>
            </a:pPr>
            <a:r>
              <a:rPr lang="en-NZ" smtClean="0"/>
              <a:t> Instead, each entry in the TLB must include the page number as well as the complete page table entry.</a:t>
            </a:r>
          </a:p>
          <a:p>
            <a:endParaRPr lang="en-NZ" smtClean="0"/>
          </a:p>
          <a:p>
            <a:r>
              <a:rPr lang="en-NZ" smtClean="0"/>
              <a:t>The processor is equipped with hardware that allows it to interrogate simultaneously a number of TLB entries to determine if there is a match on page number.</a:t>
            </a:r>
          </a:p>
          <a:p>
            <a:endParaRPr lang="en-NZ" smtClean="0"/>
          </a:p>
          <a:p>
            <a:r>
              <a:rPr lang="en-NZ" smtClean="0"/>
              <a:t>This technique is referred to as associative mapping.</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BC7D745-DF12-4E8E-A45E-9094048FB812}" type="slidenum">
              <a:rPr lang="en-US">
                <a:latin typeface="Calibri" panose="020F0502020204030204" pitchFamily="34" charset="0"/>
              </a:rPr>
              <a:pPr eaLnBrk="1" hangingPunct="1"/>
              <a:t>20</a:t>
            </a:fld>
            <a:endParaRPr lang="en-US">
              <a:latin typeface="Calibri" panose="020F0502020204030204" pitchFamily="34" charset="0"/>
            </a:endParaRPr>
          </a:p>
        </p:txBody>
      </p:sp>
    </p:spTree>
    <p:extLst>
      <p:ext uri="{BB962C8B-B14F-4D97-AF65-F5344CB8AC3E}">
        <p14:creationId xmlns:p14="http://schemas.microsoft.com/office/powerpoint/2010/main" val="1870912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This slide contrasts associative mapping with direct mapping </a:t>
            </a:r>
            <a:r>
              <a:rPr lang="en-NZ" smtClean="0"/>
              <a:t>or indexing, used for lookup in the page table.</a:t>
            </a:r>
          </a:p>
          <a:p>
            <a:endParaRPr lang="en-NZ" smtClean="0"/>
          </a:p>
          <a:p>
            <a:r>
              <a:rPr lang="en-NZ" smtClean="0"/>
              <a:t>The design of the TLB also must consider the way in which entries are organized in the TLB and which entry to replace when a new entry is brought in.</a:t>
            </a:r>
          </a:p>
          <a:p>
            <a:pPr lvl="1"/>
            <a:r>
              <a:rPr lang="en-NZ" smtClean="0"/>
              <a:t>These issues must be considered in any hardware cache design. </a:t>
            </a:r>
          </a:p>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68E185-3543-4D97-B4DA-E1B47616BE5D}" type="slidenum">
              <a:rPr lang="en-US">
                <a:latin typeface="Calibri" panose="020F0502020204030204" pitchFamily="34" charset="0"/>
              </a:rPr>
              <a:pPr eaLnBrk="1" hangingPunct="1"/>
              <a:t>21</a:t>
            </a:fld>
            <a:endParaRPr lang="en-US">
              <a:latin typeface="Calibri" panose="020F0502020204030204" pitchFamily="34" charset="0"/>
            </a:endParaRPr>
          </a:p>
        </p:txBody>
      </p:sp>
    </p:spTree>
    <p:extLst>
      <p:ext uri="{BB962C8B-B14F-4D97-AF65-F5344CB8AC3E}">
        <p14:creationId xmlns:p14="http://schemas.microsoft.com/office/powerpoint/2010/main" val="3314653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NZ" dirty="0" smtClean="0"/>
              <a:t>Two characteristics of paging and segmentation are the keys to this breakthrough in memory management:</a:t>
            </a:r>
          </a:p>
          <a:p>
            <a:pPr>
              <a:defRPr/>
            </a:pPr>
            <a:endParaRPr lang="en-NZ" dirty="0" smtClean="0"/>
          </a:p>
          <a:p>
            <a:pPr marL="228600" indent="-228600">
              <a:buFontTx/>
              <a:buAutoNum type="arabicPeriod"/>
              <a:defRPr/>
            </a:pPr>
            <a:r>
              <a:rPr lang="en-NZ" dirty="0" smtClean="0"/>
              <a:t>All memory references within a process are logical addresses that are dynamically translated into physical addresses at run time.</a:t>
            </a:r>
          </a:p>
          <a:p>
            <a:pPr marL="685800" lvl="1" indent="-228600">
              <a:buFont typeface="Arial" pitchFamily="34" charset="0"/>
              <a:buChar char="•"/>
              <a:defRPr/>
            </a:pPr>
            <a:r>
              <a:rPr lang="en-NZ" dirty="0" smtClean="0"/>
              <a:t>A process may be swapped in and out of main memory occupying different regions of main memory at different times during the course of execution.</a:t>
            </a:r>
          </a:p>
          <a:p>
            <a:pPr>
              <a:defRPr/>
            </a:pPr>
            <a:r>
              <a:rPr lang="en-NZ" dirty="0" smtClean="0"/>
              <a:t>2. A process may be broken up into a number of pieces (pages or segments) and these pieces need not be contiguously located in main memory during execution.</a:t>
            </a:r>
          </a:p>
          <a:p>
            <a:pPr lvl="1">
              <a:buFont typeface="Arial" pitchFamily="34" charset="0"/>
              <a:buChar char="•"/>
              <a:defRPr/>
            </a:pPr>
            <a:r>
              <a:rPr lang="en-NZ" dirty="0" smtClean="0"/>
              <a:t>The combination of dynamic run-time address translation and the use of a page or segment table permits this.</a:t>
            </a:r>
            <a:endParaRPr lang="en-US" dirty="0" smtClean="0"/>
          </a:p>
          <a:p>
            <a:pPr>
              <a:defRPr/>
            </a:pPr>
            <a:endParaRPr lang="en-US" dirty="0" smtClean="0"/>
          </a:p>
          <a:p>
            <a:pPr marL="228600" indent="-228600">
              <a:buFont typeface="Arial" pitchFamily="34" charset="0"/>
              <a:buNone/>
              <a:defRPr/>
            </a:pPr>
            <a:endParaRPr lang="en-NZ"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CCEEFF5-5DF9-432D-89DC-D84E6C1A9EF5}" type="slidenum">
              <a:rPr lang="en-US">
                <a:latin typeface="Calibri" panose="020F0502020204030204" pitchFamily="34" charset="0"/>
              </a:rPr>
              <a:pPr eaLnBrk="1" hangingPunct="1"/>
              <a:t>4</a:t>
            </a:fld>
            <a:endParaRPr lang="en-US">
              <a:latin typeface="Calibri" panose="020F0502020204030204" pitchFamily="34" charset="0"/>
            </a:endParaRPr>
          </a:p>
        </p:txBody>
      </p:sp>
    </p:spTree>
    <p:extLst>
      <p:ext uri="{BB962C8B-B14F-4D97-AF65-F5344CB8AC3E}">
        <p14:creationId xmlns:p14="http://schemas.microsoft.com/office/powerpoint/2010/main" val="3378761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The virtual memory mechanism must interact with the cache system (not the TLB cache, but the main memory cache)</a:t>
            </a:r>
          </a:p>
          <a:p>
            <a:endParaRPr lang="en-NZ" smtClean="0"/>
          </a:p>
          <a:p>
            <a:r>
              <a:rPr lang="en-NZ" smtClean="0"/>
              <a:t>A virtual address will generally be in the form of a page number, offset.</a:t>
            </a:r>
          </a:p>
          <a:p>
            <a:endParaRPr lang="en-NZ" smtClean="0"/>
          </a:p>
          <a:p>
            <a:r>
              <a:rPr lang="en-NZ" smtClean="0"/>
              <a:t>First, the memory system consults the TLB to see if the matching page table entry is present. </a:t>
            </a:r>
          </a:p>
          <a:p>
            <a:pPr>
              <a:buFontTx/>
              <a:buChar char="•"/>
            </a:pPr>
            <a:r>
              <a:rPr lang="en-NZ" smtClean="0"/>
              <a:t> If </a:t>
            </a:r>
            <a:r>
              <a:rPr lang="en-NZ" b="1" smtClean="0"/>
              <a:t>it is</a:t>
            </a:r>
            <a:r>
              <a:rPr lang="en-NZ" smtClean="0"/>
              <a:t>, the real (physical) address is generated by combining the frame number with the offset. </a:t>
            </a:r>
          </a:p>
          <a:p>
            <a:pPr>
              <a:buFontTx/>
              <a:buChar char="•"/>
            </a:pPr>
            <a:endParaRPr lang="en-NZ" smtClean="0"/>
          </a:p>
          <a:p>
            <a:pPr>
              <a:buFontTx/>
              <a:buChar char="•"/>
            </a:pPr>
            <a:r>
              <a:rPr lang="en-NZ" smtClean="0"/>
              <a:t> If </a:t>
            </a:r>
            <a:r>
              <a:rPr lang="en-NZ" b="1" smtClean="0"/>
              <a:t>not</a:t>
            </a:r>
            <a:r>
              <a:rPr lang="en-NZ" smtClean="0"/>
              <a:t>, the entry is accessed from a page table. </a:t>
            </a:r>
          </a:p>
          <a:p>
            <a:pPr lvl="1">
              <a:buFontTx/>
              <a:buChar char="•"/>
            </a:pPr>
            <a:r>
              <a:rPr lang="en-NZ" smtClean="0"/>
              <a:t> Once the real address is generated, which is in the form of a tag and a remainder, the cache is consulted to see if the block containing that word is present. </a:t>
            </a:r>
          </a:p>
          <a:p>
            <a:pPr lvl="2">
              <a:buFontTx/>
              <a:buChar char="•"/>
            </a:pPr>
            <a:r>
              <a:rPr lang="en-NZ" smtClean="0"/>
              <a:t>If so, it is returned to the CPU. </a:t>
            </a:r>
          </a:p>
          <a:p>
            <a:pPr lvl="2">
              <a:buFontTx/>
              <a:buChar char="•"/>
            </a:pPr>
            <a:r>
              <a:rPr lang="en-NZ" smtClean="0"/>
              <a:t>If not, the word is retrieved from main memory.</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1288EEA-EF15-48F4-AF4D-092FDBD49C79}" type="slidenum">
              <a:rPr lang="en-US">
                <a:latin typeface="Calibri" panose="020F0502020204030204" pitchFamily="34" charset="0"/>
              </a:rPr>
              <a:pPr eaLnBrk="1" hangingPunct="1"/>
              <a:t>22</a:t>
            </a:fld>
            <a:endParaRPr lang="en-US">
              <a:latin typeface="Calibri" panose="020F0502020204030204" pitchFamily="34" charset="0"/>
            </a:endParaRPr>
          </a:p>
        </p:txBody>
      </p:sp>
    </p:spTree>
    <p:extLst>
      <p:ext uri="{BB962C8B-B14F-4D97-AF65-F5344CB8AC3E}">
        <p14:creationId xmlns:p14="http://schemas.microsoft.com/office/powerpoint/2010/main" val="2536247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An important hardware design decision is the size of page to be used.</a:t>
            </a:r>
          </a:p>
          <a:p>
            <a:endParaRPr lang="en-NZ" smtClean="0"/>
          </a:p>
          <a:p>
            <a:r>
              <a:rPr lang="en-NZ" smtClean="0"/>
              <a:t>There are several factors to consider. </a:t>
            </a:r>
          </a:p>
          <a:p>
            <a:pPr lvl="1">
              <a:buFontTx/>
              <a:buChar char="•"/>
            </a:pPr>
            <a:r>
              <a:rPr lang="en-NZ" smtClean="0"/>
              <a:t> </a:t>
            </a:r>
            <a:r>
              <a:rPr lang="en-NZ" b="1" smtClean="0"/>
              <a:t>internal fragmentation. </a:t>
            </a:r>
            <a:r>
              <a:rPr lang="en-NZ" smtClean="0"/>
              <a:t>Clearly, the smaller the page size, the less the amount of internal fragmentation. To optimize the use of main memory, we would like to reduce internal fragmentation. </a:t>
            </a:r>
          </a:p>
          <a:p>
            <a:pPr lvl="1">
              <a:buFontTx/>
              <a:buChar char="•"/>
            </a:pPr>
            <a:r>
              <a:rPr lang="en-NZ" smtClean="0"/>
              <a:t> BUT </a:t>
            </a:r>
            <a:r>
              <a:rPr lang="en-NZ" b="1" smtClean="0"/>
              <a:t>the smaller the page, the greater the number of pages required per process. </a:t>
            </a:r>
            <a:r>
              <a:rPr lang="en-NZ" smtClean="0"/>
              <a:t>More pages per process means larger page tables. For large programs in a heavily multiprogrammed environment, this may mean that some portion of the page tables of active processes must be in virtual memory, not in main memory. </a:t>
            </a:r>
          </a:p>
          <a:p>
            <a:pPr lvl="1">
              <a:buFontTx/>
              <a:buChar char="•"/>
            </a:pPr>
            <a:r>
              <a:rPr lang="en-NZ" smtClean="0"/>
              <a:t>The physical characteristics of most secondary-memory devices, which are rotational, favour a larger page size for more efficient block transfer of data</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998EDA-15C7-455F-9AF2-EA411443EFCF}" type="slidenum">
              <a:rPr lang="en-US">
                <a:latin typeface="Calibri" panose="020F0502020204030204" pitchFamily="34" charset="0"/>
              </a:rPr>
              <a:pPr eaLnBrk="1" hangingPunct="1"/>
              <a:t>23</a:t>
            </a:fld>
            <a:endParaRPr lang="en-US">
              <a:latin typeface="Calibri" panose="020F0502020204030204" pitchFamily="34" charset="0"/>
            </a:endParaRPr>
          </a:p>
        </p:txBody>
      </p:sp>
    </p:spTree>
    <p:extLst>
      <p:ext uri="{BB962C8B-B14F-4D97-AF65-F5344CB8AC3E}">
        <p14:creationId xmlns:p14="http://schemas.microsoft.com/office/powerpoint/2010/main" val="2009868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DE7AB7-FE76-4D47-8119-A0B69D89DBF3}" type="slidenum">
              <a:rPr lang="en-US">
                <a:latin typeface="Calibri" panose="020F0502020204030204" pitchFamily="34" charset="0"/>
              </a:rPr>
              <a:pPr eaLnBrk="1" hangingPunct="1"/>
              <a:t>24</a:t>
            </a:fld>
            <a:endParaRPr lang="en-US">
              <a:latin typeface="Calibri" panose="020F0502020204030204" pitchFamily="34" charset="0"/>
            </a:endParaRPr>
          </a:p>
        </p:txBody>
      </p:sp>
    </p:spTree>
    <p:extLst>
      <p:ext uri="{BB962C8B-B14F-4D97-AF65-F5344CB8AC3E}">
        <p14:creationId xmlns:p14="http://schemas.microsoft.com/office/powerpoint/2010/main" val="392090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NZ" dirty="0" smtClean="0"/>
              <a:t>Segmentation allows the programmer to view memory as consisting of multiple address spaces or segments. </a:t>
            </a:r>
          </a:p>
          <a:p>
            <a:pPr>
              <a:defRPr/>
            </a:pPr>
            <a:endParaRPr lang="en-NZ" dirty="0" smtClean="0"/>
          </a:p>
          <a:p>
            <a:pPr>
              <a:defRPr/>
            </a:pPr>
            <a:r>
              <a:rPr lang="en-NZ" dirty="0" smtClean="0"/>
              <a:t>Segments may be of unequal, indeed dynamic, size. </a:t>
            </a:r>
          </a:p>
          <a:p>
            <a:pPr>
              <a:defRPr/>
            </a:pPr>
            <a:endParaRPr lang="en-NZ" dirty="0" smtClean="0"/>
          </a:p>
          <a:p>
            <a:pPr>
              <a:defRPr/>
            </a:pPr>
            <a:r>
              <a:rPr lang="en-NZ" dirty="0" smtClean="0"/>
              <a:t>Memory references consist of a form of address (segment number, offset).</a:t>
            </a:r>
          </a:p>
          <a:p>
            <a:pPr>
              <a:defRPr/>
            </a:pPr>
            <a:endParaRPr lang="en-NZ" dirty="0" smtClean="0"/>
          </a:p>
          <a:p>
            <a:pPr>
              <a:defRPr/>
            </a:pPr>
            <a:r>
              <a:rPr lang="en-NZ" dirty="0" smtClean="0"/>
              <a:t>This organization has a number of advantages to the programmer over a nonsegmented address space:</a:t>
            </a:r>
          </a:p>
          <a:p>
            <a:pPr>
              <a:defRPr/>
            </a:pPr>
            <a:endParaRPr lang="en-NZ" dirty="0" smtClean="0"/>
          </a:p>
          <a:p>
            <a:pPr marL="228600" indent="-228600">
              <a:buFontTx/>
              <a:buAutoNum type="arabicPeriod"/>
              <a:defRPr/>
            </a:pPr>
            <a:r>
              <a:rPr lang="en-NZ" b="1" dirty="0" smtClean="0"/>
              <a:t>It simplifies the handling of growing data structures</a:t>
            </a:r>
            <a:r>
              <a:rPr lang="en-NZ" dirty="0" smtClean="0"/>
              <a:t>. </a:t>
            </a:r>
          </a:p>
          <a:p>
            <a:pPr marL="685800" lvl="1" indent="-228600">
              <a:buFont typeface="Arial" pitchFamily="34" charset="0"/>
              <a:buChar char="•"/>
              <a:defRPr/>
            </a:pPr>
            <a:r>
              <a:rPr lang="en-NZ" dirty="0" smtClean="0"/>
              <a:t>If the programmer doesn’t know ahead of time how large a particular data structure will become, it is necessary to guess unless dynamic segment sizes are allowed. With segmented virtual memory, the data structure can be assigned its own segment, and the operating system will expand or shrink the segment as needed. </a:t>
            </a:r>
          </a:p>
          <a:p>
            <a:pPr marL="685800" lvl="1" indent="-228600">
              <a:buFont typeface="Arial" pitchFamily="34" charset="0"/>
              <a:buChar char="•"/>
              <a:defRPr/>
            </a:pPr>
            <a:r>
              <a:rPr lang="en-NZ" dirty="0" smtClean="0"/>
              <a:t>If a segment that needs to be expanded is in main memory and there is insufficient room, the operating system may move the segment to a larger area of main memory, if available, or swap it out. The enlarged segment would be swapped back in at the next opportunity.</a:t>
            </a:r>
          </a:p>
          <a:p>
            <a:pPr>
              <a:defRPr/>
            </a:pPr>
            <a:endParaRPr lang="en-NZ" dirty="0" smtClean="0"/>
          </a:p>
          <a:p>
            <a:pPr>
              <a:defRPr/>
            </a:pPr>
            <a:r>
              <a:rPr lang="en-NZ" dirty="0" smtClean="0"/>
              <a:t>2. </a:t>
            </a:r>
            <a:r>
              <a:rPr lang="en-NZ" b="1" dirty="0" smtClean="0"/>
              <a:t>It allows programs to be altered and recompiled independently, </a:t>
            </a:r>
          </a:p>
          <a:p>
            <a:pPr lvl="1">
              <a:buFont typeface="Arial" pitchFamily="34" charset="0"/>
              <a:buChar char="•"/>
              <a:defRPr/>
            </a:pPr>
            <a:r>
              <a:rPr lang="en-NZ" b="1" dirty="0" smtClean="0"/>
              <a:t> </a:t>
            </a:r>
            <a:r>
              <a:rPr lang="en-NZ" dirty="0" smtClean="0"/>
              <a:t>without requiring the entire set of programs to be relinked and reloaded.</a:t>
            </a:r>
          </a:p>
          <a:p>
            <a:pPr lvl="1">
              <a:buFont typeface="Arial" pitchFamily="34" charset="0"/>
              <a:buChar char="•"/>
              <a:defRPr/>
            </a:pPr>
            <a:r>
              <a:rPr lang="en-NZ" dirty="0" smtClean="0"/>
              <a:t> Again, this is accomplished using multiple segments.</a:t>
            </a:r>
          </a:p>
          <a:p>
            <a:pPr lvl="1">
              <a:buFont typeface="Arial" pitchFamily="34" charset="0"/>
              <a:buNone/>
              <a:defRPr/>
            </a:pPr>
            <a:endParaRPr lang="en-NZ" dirty="0" smtClean="0"/>
          </a:p>
          <a:p>
            <a:pPr>
              <a:defRPr/>
            </a:pPr>
            <a:r>
              <a:rPr lang="en-NZ" dirty="0" smtClean="0"/>
              <a:t>3. </a:t>
            </a:r>
            <a:r>
              <a:rPr lang="en-NZ" b="1" dirty="0" smtClean="0"/>
              <a:t>It lends itself to sharing among processes</a:t>
            </a:r>
            <a:r>
              <a:rPr lang="en-NZ" dirty="0" smtClean="0"/>
              <a:t>. </a:t>
            </a:r>
          </a:p>
          <a:p>
            <a:pPr lvl="1">
              <a:buFont typeface="Arial" pitchFamily="34" charset="0"/>
              <a:buChar char="•"/>
              <a:defRPr/>
            </a:pPr>
            <a:r>
              <a:rPr lang="en-NZ" dirty="0" smtClean="0"/>
              <a:t> A programmer can place a utility program or a useful table of data in a segment that can be referenced by other processes.</a:t>
            </a:r>
          </a:p>
          <a:p>
            <a:pPr lvl="1">
              <a:buFont typeface="Arial" pitchFamily="34" charset="0"/>
              <a:buNone/>
              <a:defRPr/>
            </a:pPr>
            <a:endParaRPr lang="en-NZ" dirty="0" smtClean="0"/>
          </a:p>
          <a:p>
            <a:pPr>
              <a:defRPr/>
            </a:pPr>
            <a:r>
              <a:rPr lang="en-NZ" dirty="0" smtClean="0"/>
              <a:t>4. </a:t>
            </a:r>
            <a:r>
              <a:rPr lang="en-NZ" b="1" dirty="0" smtClean="0"/>
              <a:t>It lends itself to protection.</a:t>
            </a:r>
          </a:p>
          <a:p>
            <a:pPr lvl="1">
              <a:buFont typeface="Arial" pitchFamily="34" charset="0"/>
              <a:buChar char="•"/>
              <a:defRPr/>
            </a:pPr>
            <a:r>
              <a:rPr lang="en-NZ" b="1" dirty="0" smtClean="0"/>
              <a:t> </a:t>
            </a:r>
            <a:r>
              <a:rPr lang="en-NZ" dirty="0" smtClean="0"/>
              <a:t>Because a segment can be constructed to contain a well-defined set of programs or data, the programmer or system administrator can assign access privileges in a convenient fashion.</a:t>
            </a:r>
            <a:endParaRPr 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BFECC74-F36F-48DC-BFD0-25681F5D634C}" type="slidenum">
              <a:rPr lang="en-US">
                <a:latin typeface="Calibri" panose="020F0502020204030204" pitchFamily="34" charset="0"/>
              </a:rPr>
              <a:pPr eaLnBrk="1" hangingPunct="1"/>
              <a:t>25</a:t>
            </a:fld>
            <a:endParaRPr lang="en-US">
              <a:latin typeface="Calibri" panose="020F0502020204030204" pitchFamily="34" charset="0"/>
            </a:endParaRPr>
          </a:p>
        </p:txBody>
      </p:sp>
    </p:spTree>
    <p:extLst>
      <p:ext uri="{BB962C8B-B14F-4D97-AF65-F5344CB8AC3E}">
        <p14:creationId xmlns:p14="http://schemas.microsoft.com/office/powerpoint/2010/main" val="829916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a:bodyPr>
          <a:lstStyle/>
          <a:p>
            <a:pPr>
              <a:defRPr/>
            </a:pPr>
            <a:r>
              <a:rPr lang="en-NZ" dirty="0" smtClean="0"/>
              <a:t>Each segment table entry contains the starting address of the corresponding segment in main memory, as well as the length of the segment.</a:t>
            </a:r>
          </a:p>
          <a:p>
            <a:pPr>
              <a:defRPr/>
            </a:pPr>
            <a:endParaRPr lang="en-NZ" dirty="0" smtClean="0"/>
          </a:p>
          <a:p>
            <a:pPr>
              <a:defRPr/>
            </a:pPr>
            <a:r>
              <a:rPr lang="en-NZ" dirty="0" smtClean="0"/>
              <a:t>The same device, a segment table, is needed when we consider a virtual memory scheme based on segmentation. </a:t>
            </a:r>
          </a:p>
          <a:p>
            <a:pPr lvl="1">
              <a:buFont typeface="Arial" pitchFamily="34" charset="0"/>
              <a:buChar char="•"/>
              <a:defRPr/>
            </a:pPr>
            <a:r>
              <a:rPr lang="en-NZ" dirty="0" smtClean="0"/>
              <a:t> Again, it is typical to associate a unique segment table with each process. </a:t>
            </a:r>
          </a:p>
          <a:p>
            <a:pPr>
              <a:buFont typeface="Arial" pitchFamily="34" charset="0"/>
              <a:buChar char="•"/>
              <a:defRPr/>
            </a:pPr>
            <a:endParaRPr lang="en-NZ" dirty="0" smtClean="0"/>
          </a:p>
          <a:p>
            <a:pPr>
              <a:buFont typeface="Arial" pitchFamily="34" charset="0"/>
              <a:buNone/>
              <a:defRPr/>
            </a:pPr>
            <a:r>
              <a:rPr lang="en-NZ" b="1" dirty="0" smtClean="0"/>
              <a:t>But </a:t>
            </a:r>
            <a:r>
              <a:rPr lang="en-NZ" dirty="0" smtClean="0"/>
              <a:t>because only some of the segments of a process may be in main memory, a bit is needed in each segment table entry to indicate whether the corresponding segment is present in main memory or not.</a:t>
            </a:r>
          </a:p>
          <a:p>
            <a:pPr lvl="1">
              <a:buFont typeface="Arial" pitchFamily="34" charset="0"/>
              <a:buChar char="•"/>
              <a:defRPr/>
            </a:pPr>
            <a:r>
              <a:rPr lang="en-NZ" dirty="0" smtClean="0"/>
              <a:t> If the bit indicates that the segment is in memory, then the entry also includes the starting address and length of that segment.</a:t>
            </a:r>
          </a:p>
          <a:p>
            <a:pPr lvl="1">
              <a:buFont typeface="Arial" pitchFamily="34" charset="0"/>
              <a:buNone/>
              <a:defRPr/>
            </a:pPr>
            <a:endParaRPr lang="en-NZ" dirty="0" smtClean="0"/>
          </a:p>
          <a:p>
            <a:pPr>
              <a:defRPr/>
            </a:pPr>
            <a:r>
              <a:rPr lang="en-NZ" dirty="0" smtClean="0"/>
              <a:t>Another control bit in the segmentation table entry is a </a:t>
            </a:r>
            <a:r>
              <a:rPr lang="en-NZ" b="1" dirty="0" smtClean="0"/>
              <a:t>modify bit</a:t>
            </a:r>
            <a:r>
              <a:rPr lang="en-NZ" dirty="0" smtClean="0"/>
              <a:t>, indicating whether the contents of the corresponding segment have been altered since the segment was last loaded into main memory. </a:t>
            </a:r>
          </a:p>
          <a:p>
            <a:pPr lvl="1">
              <a:buFont typeface="Arial" pitchFamily="34" charset="0"/>
              <a:buChar char="•"/>
              <a:defRPr/>
            </a:pPr>
            <a:r>
              <a:rPr lang="en-NZ" dirty="0" smtClean="0"/>
              <a:t> If there has been no change, then it is not necessary to write the segment out when it comes time to replace the segment in the frame that it currently occupies. </a:t>
            </a:r>
          </a:p>
          <a:p>
            <a:pPr>
              <a:buFont typeface="Arial" pitchFamily="34" charset="0"/>
              <a:buNone/>
              <a:defRPr/>
            </a:pPr>
            <a:endParaRPr lang="en-NZ" dirty="0" smtClean="0"/>
          </a:p>
          <a:p>
            <a:pPr>
              <a:buFont typeface="Arial" pitchFamily="34" charset="0"/>
              <a:buNone/>
              <a:defRPr/>
            </a:pPr>
            <a:r>
              <a:rPr lang="en-NZ" dirty="0" smtClean="0"/>
              <a:t>Other control bits may also be present.</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226960-2116-4D1C-961B-2FB14F3AAFAD}" type="slidenum">
              <a:rPr lang="en-US">
                <a:latin typeface="Calibri" panose="020F0502020204030204" pitchFamily="34" charset="0"/>
              </a:rPr>
              <a:pPr eaLnBrk="1" hangingPunct="1"/>
              <a:t>26</a:t>
            </a:fld>
            <a:endParaRPr lang="en-US">
              <a:latin typeface="Calibri" panose="020F0502020204030204" pitchFamily="34" charset="0"/>
            </a:endParaRPr>
          </a:p>
        </p:txBody>
      </p:sp>
    </p:spTree>
    <p:extLst>
      <p:ext uri="{BB962C8B-B14F-4D97-AF65-F5344CB8AC3E}">
        <p14:creationId xmlns:p14="http://schemas.microsoft.com/office/powerpoint/2010/main" val="3621738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6060446-D848-4B62-8B92-3387EF84C392}" type="slidenum">
              <a:rPr lang="en-US">
                <a:latin typeface="Calibri" panose="020F0502020204030204" pitchFamily="34" charset="0"/>
              </a:rPr>
              <a:pPr eaLnBrk="1" hangingPunct="1"/>
              <a:t>27</a:t>
            </a:fld>
            <a:endParaRPr lang="en-US">
              <a:latin typeface="Calibri" panose="020F0502020204030204" pitchFamily="34" charset="0"/>
            </a:endParaRPr>
          </a:p>
        </p:txBody>
      </p:sp>
    </p:spTree>
    <p:extLst>
      <p:ext uri="{BB962C8B-B14F-4D97-AF65-F5344CB8AC3E}">
        <p14:creationId xmlns:p14="http://schemas.microsoft.com/office/powerpoint/2010/main" val="1890168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r>
              <a:rPr lang="en-NZ" dirty="0" smtClean="0"/>
              <a:t>Reading a word from memory involves the translation of a virtual, or logical, address, consisting of segment number and offset, into a physical address, using a segment table. </a:t>
            </a:r>
          </a:p>
          <a:p>
            <a:pPr>
              <a:defRPr/>
            </a:pPr>
            <a:endParaRPr lang="en-NZ" dirty="0" smtClean="0"/>
          </a:p>
          <a:p>
            <a:pPr>
              <a:buFont typeface="Arial" pitchFamily="34" charset="0"/>
              <a:buNone/>
              <a:defRPr/>
            </a:pPr>
            <a:r>
              <a:rPr lang="en-NZ" dirty="0" smtClean="0"/>
              <a:t>We cannot expect to hold the segment table in registers because it is of variable length, depending on the size of the process</a:t>
            </a:r>
          </a:p>
          <a:p>
            <a:pPr lvl="1">
              <a:buFont typeface="Arial" pitchFamily="34" charset="0"/>
              <a:buChar char="•"/>
              <a:defRPr/>
            </a:pPr>
            <a:r>
              <a:rPr lang="en-NZ" dirty="0" smtClean="0"/>
              <a:t> Instead, it must be in main memory to be accessed. </a:t>
            </a:r>
          </a:p>
          <a:p>
            <a:pPr lvl="1">
              <a:buFont typeface="Arial" pitchFamily="34" charset="0"/>
              <a:buChar char="•"/>
              <a:defRPr/>
            </a:pPr>
            <a:endParaRPr lang="en-NZ" dirty="0" smtClean="0"/>
          </a:p>
          <a:p>
            <a:pPr>
              <a:buFont typeface="Arial" pitchFamily="34" charset="0"/>
              <a:buNone/>
              <a:defRPr/>
            </a:pPr>
            <a:r>
              <a:rPr lang="en-NZ" dirty="0" smtClean="0"/>
              <a:t>This figure suggests a hardware implementation of this scheme (note similarity to Figure 8.3).</a:t>
            </a:r>
          </a:p>
          <a:p>
            <a:pPr>
              <a:buFont typeface="Arial" pitchFamily="34" charset="0"/>
              <a:buNone/>
              <a:defRPr/>
            </a:pPr>
            <a:endParaRPr lang="en-NZ" dirty="0" smtClean="0"/>
          </a:p>
          <a:p>
            <a:pPr>
              <a:buFont typeface="Arial" pitchFamily="34" charset="0"/>
              <a:buNone/>
              <a:defRPr/>
            </a:pPr>
            <a:r>
              <a:rPr lang="en-NZ" dirty="0" smtClean="0"/>
              <a:t>When a particular process is running, a register holds the starting address of the segment table for that process.</a:t>
            </a:r>
          </a:p>
          <a:p>
            <a:pPr lvl="1">
              <a:buFont typeface="Arial" pitchFamily="34" charset="0"/>
              <a:buChar char="•"/>
              <a:defRPr/>
            </a:pPr>
            <a:r>
              <a:rPr lang="en-NZ" dirty="0" smtClean="0"/>
              <a:t>The segment number of a virtual address is used to index that table and look up the corresponding main memory address for the start of the segment.</a:t>
            </a:r>
          </a:p>
          <a:p>
            <a:pPr lvl="1">
              <a:buFont typeface="Arial" pitchFamily="34" charset="0"/>
              <a:buChar char="•"/>
              <a:defRPr/>
            </a:pPr>
            <a:r>
              <a:rPr lang="en-NZ" dirty="0" smtClean="0"/>
              <a:t> This is added to the offset portion of the virtual address to produce the desired real address.</a:t>
            </a:r>
            <a:endParaRPr 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C17FD66-3E8D-4AE2-8A68-6D3D2F195EC5}" type="slidenum">
              <a:rPr lang="en-US">
                <a:latin typeface="Calibri" panose="020F0502020204030204" pitchFamily="34" charset="0"/>
              </a:rPr>
              <a:pPr eaLnBrk="1" hangingPunct="1"/>
              <a:t>28</a:t>
            </a:fld>
            <a:endParaRPr lang="en-US">
              <a:latin typeface="Calibri" panose="020F0502020204030204" pitchFamily="34" charset="0"/>
            </a:endParaRPr>
          </a:p>
        </p:txBody>
      </p:sp>
    </p:spTree>
    <p:extLst>
      <p:ext uri="{BB962C8B-B14F-4D97-AF65-F5344CB8AC3E}">
        <p14:creationId xmlns:p14="http://schemas.microsoft.com/office/powerpoint/2010/main" val="513816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This figure (8.2c) suggests the segment table entry and page table entry formats.</a:t>
            </a:r>
          </a:p>
          <a:p>
            <a:endParaRPr lang="en-NZ" smtClean="0"/>
          </a:p>
          <a:p>
            <a:r>
              <a:rPr lang="en-NZ" smtClean="0"/>
              <a:t>As before, the segment table entry contains the length of the segment.</a:t>
            </a:r>
          </a:p>
          <a:p>
            <a:endParaRPr lang="en-NZ" smtClean="0"/>
          </a:p>
          <a:p>
            <a:r>
              <a:rPr lang="en-NZ" smtClean="0"/>
              <a:t>It also contains a base field, which now refers to a page table.</a:t>
            </a:r>
          </a:p>
          <a:p>
            <a:pPr lvl="1">
              <a:buFontTx/>
              <a:buChar char="•"/>
            </a:pPr>
            <a:r>
              <a:rPr lang="en-NZ" smtClean="0"/>
              <a:t> The present and modified bits are not needed because these matters are handled at the page level.</a:t>
            </a:r>
          </a:p>
          <a:p>
            <a:pPr lvl="1">
              <a:buFontTx/>
              <a:buChar char="•"/>
            </a:pPr>
            <a:r>
              <a:rPr lang="en-NZ" smtClean="0"/>
              <a:t> Other control bits may be used, for purposes of sharing and protection.</a:t>
            </a:r>
          </a:p>
          <a:p>
            <a:pPr lvl="1">
              <a:buFontTx/>
              <a:buChar char="•"/>
            </a:pPr>
            <a:endParaRPr lang="en-NZ" smtClean="0"/>
          </a:p>
          <a:p>
            <a:r>
              <a:rPr lang="en-NZ" smtClean="0"/>
              <a:t>The page table entry is essentially the same as is used in a pure paging system. </a:t>
            </a:r>
          </a:p>
          <a:p>
            <a:pPr lvl="1">
              <a:buFontTx/>
              <a:buChar char="•"/>
            </a:pPr>
            <a:r>
              <a:rPr lang="en-NZ" smtClean="0"/>
              <a:t> Each page number is mapped into a corresponding frame number if the page is present in main memory.</a:t>
            </a:r>
          </a:p>
          <a:p>
            <a:pPr lvl="1">
              <a:buFontTx/>
              <a:buChar char="•"/>
            </a:pPr>
            <a:r>
              <a:rPr lang="en-NZ" smtClean="0"/>
              <a:t> The modified bit indicates whether this page needs to be written back out when the frame is allocated to another page.</a:t>
            </a:r>
          </a:p>
          <a:p>
            <a:pPr lvl="1">
              <a:buFontTx/>
              <a:buChar char="•"/>
            </a:pPr>
            <a:r>
              <a:rPr lang="en-NZ" smtClean="0"/>
              <a:t> There may be other control bits dealing with protection or other aspects of memory management.</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D442468-BFDB-4494-A796-999400F04A7B}" type="slidenum">
              <a:rPr lang="en-US">
                <a:latin typeface="Calibri" panose="020F0502020204030204" pitchFamily="34" charset="0"/>
              </a:rPr>
              <a:pPr eaLnBrk="1" hangingPunct="1"/>
              <a:t>29</a:t>
            </a:fld>
            <a:endParaRPr lang="en-US">
              <a:latin typeface="Calibri" panose="020F0502020204030204" pitchFamily="34" charset="0"/>
            </a:endParaRPr>
          </a:p>
        </p:txBody>
      </p:sp>
    </p:spTree>
    <p:extLst>
      <p:ext uri="{BB962C8B-B14F-4D97-AF65-F5344CB8AC3E}">
        <p14:creationId xmlns:p14="http://schemas.microsoft.com/office/powerpoint/2010/main" val="148186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This figure suggests a structure to support combined paging/segmentation (note similarity to Figure 8.5).</a:t>
            </a:r>
          </a:p>
          <a:p>
            <a:endParaRPr lang="en-NZ" smtClean="0"/>
          </a:p>
          <a:p>
            <a:r>
              <a:rPr lang="en-NZ" smtClean="0"/>
              <a:t>Associated with each process is a segment table and a number of page tables, one per process segment.</a:t>
            </a:r>
          </a:p>
          <a:p>
            <a:endParaRPr lang="en-NZ" smtClean="0"/>
          </a:p>
          <a:p>
            <a:r>
              <a:rPr lang="en-NZ" smtClean="0"/>
              <a:t>When a particular process is running, a register holds the starting address of the segment table for that process. </a:t>
            </a:r>
          </a:p>
          <a:p>
            <a:endParaRPr lang="en-NZ" smtClean="0"/>
          </a:p>
          <a:p>
            <a:r>
              <a:rPr lang="en-NZ" smtClean="0"/>
              <a:t>Presented with a virtual address, the processor uses the segment number portion to index into the process segment table to find the page table for that segment.</a:t>
            </a:r>
          </a:p>
          <a:p>
            <a:pPr lvl="1">
              <a:buFontTx/>
              <a:buChar char="•"/>
            </a:pPr>
            <a:r>
              <a:rPr lang="en-NZ" smtClean="0"/>
              <a:t> Then the page number portion of the virtual address is used to index the page table and look up the corresponding frame number.</a:t>
            </a:r>
          </a:p>
          <a:p>
            <a:pPr lvl="1">
              <a:buFontTx/>
              <a:buChar char="•"/>
            </a:pPr>
            <a:r>
              <a:rPr lang="en-NZ" smtClean="0"/>
              <a:t> This is combined with the offset portion of the virtual address to produce the desired real address.</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F84B9E-2B7B-41E9-8065-35C824912AEC}" type="slidenum">
              <a:rPr lang="en-US">
                <a:latin typeface="Calibri" panose="020F0502020204030204" pitchFamily="34" charset="0"/>
              </a:rPr>
              <a:pPr eaLnBrk="1" hangingPunct="1"/>
              <a:t>30</a:t>
            </a:fld>
            <a:endParaRPr lang="en-US">
              <a:latin typeface="Calibri" panose="020F0502020204030204" pitchFamily="34" charset="0"/>
            </a:endParaRPr>
          </a:p>
        </p:txBody>
      </p:sp>
    </p:spTree>
    <p:extLst>
      <p:ext uri="{BB962C8B-B14F-4D97-AF65-F5344CB8AC3E}">
        <p14:creationId xmlns:p14="http://schemas.microsoft.com/office/powerpoint/2010/main" val="857701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Segmentation lends itself to the implementation of protection and sharing policies.</a:t>
            </a:r>
          </a:p>
          <a:p>
            <a:endParaRPr lang="en-NZ" smtClean="0"/>
          </a:p>
          <a:p>
            <a:r>
              <a:rPr lang="en-NZ" smtClean="0"/>
              <a:t>As each segment table entry includes a length as well as a base address, a program cannot inadvertently access a main memory location beyond the limits of a segment.</a:t>
            </a:r>
          </a:p>
          <a:p>
            <a:endParaRPr lang="en-NZ" smtClean="0"/>
          </a:p>
          <a:p>
            <a:r>
              <a:rPr lang="en-NZ" smtClean="0"/>
              <a:t>To achieve sharing, it is possible for a segment to be referenced in the segment tables of more than one process. </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121875-715B-4520-9EED-BDA721F60567}" type="slidenum">
              <a:rPr lang="en-US">
                <a:latin typeface="Calibri" panose="020F0502020204030204" pitchFamily="34" charset="0"/>
              </a:rPr>
              <a:pPr eaLnBrk="1" hangingPunct="1"/>
              <a:t>31</a:t>
            </a:fld>
            <a:endParaRPr lang="en-US">
              <a:latin typeface="Calibri" panose="020F0502020204030204" pitchFamily="34" charset="0"/>
            </a:endParaRPr>
          </a:p>
        </p:txBody>
      </p:sp>
    </p:spTree>
    <p:extLst>
      <p:ext uri="{BB962C8B-B14F-4D97-AF65-F5344CB8AC3E}">
        <p14:creationId xmlns:p14="http://schemas.microsoft.com/office/powerpoint/2010/main" val="2062198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b="1" smtClean="0"/>
              <a:t>If</a:t>
            </a:r>
            <a:r>
              <a:rPr lang="en-NZ" smtClean="0"/>
              <a:t> the piece (segment or page) that holds the next instruction to be fetched and the piece that holds the next data location to be accessed are in main memory, </a:t>
            </a:r>
          </a:p>
          <a:p>
            <a:pPr lvl="1">
              <a:buFontTx/>
              <a:buChar char="•"/>
            </a:pPr>
            <a:r>
              <a:rPr lang="en-NZ" smtClean="0"/>
              <a:t>then execution may proceed (at least for a time).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D3C2CD-22D0-4C1F-AA82-D8E3C5D8A8E5}" type="slidenum">
              <a:rPr lang="en-US">
                <a:latin typeface="Calibri" panose="020F0502020204030204" pitchFamily="34" charset="0"/>
              </a:rPr>
              <a:pPr eaLnBrk="1" hangingPunct="1"/>
              <a:t>5</a:t>
            </a:fld>
            <a:endParaRPr lang="en-US">
              <a:latin typeface="Calibri" panose="020F0502020204030204" pitchFamily="34" charset="0"/>
            </a:endParaRPr>
          </a:p>
        </p:txBody>
      </p:sp>
    </p:spTree>
    <p:extLst>
      <p:ext uri="{BB962C8B-B14F-4D97-AF65-F5344CB8AC3E}">
        <p14:creationId xmlns:p14="http://schemas.microsoft.com/office/powerpoint/2010/main" val="3094550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Figure 8.14 illustrates the types of protection relationships that can be enforced in such a system.</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DE95F35-FC37-4B79-BE3E-D82D6C9B72FF}" type="slidenum">
              <a:rPr lang="en-US">
                <a:latin typeface="Calibri" panose="020F0502020204030204" pitchFamily="34" charset="0"/>
              </a:rPr>
              <a:pPr eaLnBrk="1" hangingPunct="1"/>
              <a:t>32</a:t>
            </a:fld>
            <a:endParaRPr lang="en-US">
              <a:latin typeface="Calibri" panose="020F0502020204030204" pitchFamily="34" charset="0"/>
            </a:endParaRPr>
          </a:p>
        </p:txBody>
      </p:sp>
    </p:spTree>
    <p:extLst>
      <p:ext uri="{BB962C8B-B14F-4D97-AF65-F5344CB8AC3E}">
        <p14:creationId xmlns:p14="http://schemas.microsoft.com/office/powerpoint/2010/main" val="2396914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r>
              <a:rPr lang="en-NZ" dirty="0" smtClean="0"/>
              <a:t>We would like to minimize the rate at which page faults occur, because page faults cause considerable software overhead.</a:t>
            </a:r>
          </a:p>
          <a:p>
            <a:pPr lvl="1">
              <a:buFont typeface="Arial" pitchFamily="34" charset="0"/>
              <a:buChar char="•"/>
              <a:defRPr/>
            </a:pPr>
            <a:r>
              <a:rPr lang="en-NZ" dirty="0" smtClean="0"/>
              <a:t>At a minimum, the overhead includes deciding which resident page or pages to replace, </a:t>
            </a:r>
          </a:p>
          <a:p>
            <a:pPr lvl="1">
              <a:buFont typeface="Arial" pitchFamily="34" charset="0"/>
              <a:buChar char="•"/>
              <a:defRPr/>
            </a:pPr>
            <a:r>
              <a:rPr lang="en-NZ" dirty="0" smtClean="0"/>
              <a:t> and the I/O of exchanging pages.</a:t>
            </a:r>
          </a:p>
          <a:p>
            <a:pPr lvl="1">
              <a:buFont typeface="Arial" pitchFamily="34" charset="0"/>
              <a:buChar char="•"/>
              <a:defRPr/>
            </a:pPr>
            <a:r>
              <a:rPr lang="en-NZ" dirty="0" smtClean="0"/>
              <a:t>Also, the operating system must schedule another process to run during the page I/O, causing a process switch.</a:t>
            </a:r>
          </a:p>
          <a:p>
            <a:pPr>
              <a:buFont typeface="Arial" pitchFamily="34" charset="0"/>
              <a:buNone/>
              <a:defRPr/>
            </a:pPr>
            <a:endParaRPr lang="en-NZ" dirty="0" smtClean="0"/>
          </a:p>
          <a:p>
            <a:pPr>
              <a:buFont typeface="Arial" pitchFamily="34" charset="0"/>
              <a:buNone/>
              <a:defRPr/>
            </a:pPr>
            <a:r>
              <a:rPr lang="en-NZ" dirty="0" smtClean="0"/>
              <a:t>In all of the areas referred to in Table 8.4, there is no definitive policy that works best.</a:t>
            </a:r>
          </a:p>
          <a:p>
            <a:pPr>
              <a:buFont typeface="Arial" pitchFamily="34" charset="0"/>
              <a:buNone/>
              <a:defRPr/>
            </a:pPr>
            <a:endParaRPr lang="en-NZ" dirty="0" smtClean="0"/>
          </a:p>
          <a:p>
            <a:pPr>
              <a:buFont typeface="Arial" pitchFamily="34" charset="0"/>
              <a:buNone/>
              <a:defRPr/>
            </a:pPr>
            <a:r>
              <a:rPr lang="en-NZ" dirty="0" smtClean="0"/>
              <a:t>The performance of any particular set of policies depends on </a:t>
            </a:r>
          </a:p>
          <a:p>
            <a:pPr lvl="1">
              <a:buFont typeface="Arial" pitchFamily="34" charset="0"/>
              <a:buChar char="•"/>
              <a:defRPr/>
            </a:pPr>
            <a:r>
              <a:rPr lang="en-NZ" dirty="0" smtClean="0"/>
              <a:t> main memory size, </a:t>
            </a:r>
          </a:p>
          <a:p>
            <a:pPr lvl="1">
              <a:buFont typeface="Arial" pitchFamily="34" charset="0"/>
              <a:buChar char="•"/>
              <a:defRPr/>
            </a:pPr>
            <a:r>
              <a:rPr lang="en-NZ" dirty="0" smtClean="0"/>
              <a:t> the relative speed of main and secondary memory, </a:t>
            </a:r>
          </a:p>
          <a:p>
            <a:pPr lvl="1">
              <a:buFont typeface="Arial" pitchFamily="34" charset="0"/>
              <a:buChar char="•"/>
              <a:defRPr/>
            </a:pPr>
            <a:r>
              <a:rPr lang="en-NZ" dirty="0" smtClean="0"/>
              <a:t> the size and number of processes competing for resources, </a:t>
            </a:r>
          </a:p>
          <a:p>
            <a:pPr lvl="1">
              <a:buFont typeface="Arial" pitchFamily="34" charset="0"/>
              <a:buChar char="•"/>
              <a:defRPr/>
            </a:pPr>
            <a:r>
              <a:rPr lang="en-NZ" dirty="0" smtClean="0"/>
              <a:t> and the execution behaviour of individual programs.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627EF1E-6008-4ECD-B26B-F6281654304C}" type="slidenum">
              <a:rPr lang="en-US">
                <a:latin typeface="Calibri" panose="020F0502020204030204" pitchFamily="34" charset="0"/>
              </a:rPr>
              <a:pPr eaLnBrk="1" hangingPunct="1"/>
              <a:t>34</a:t>
            </a:fld>
            <a:endParaRPr lang="en-US">
              <a:latin typeface="Calibri" panose="020F0502020204030204" pitchFamily="34" charset="0"/>
            </a:endParaRPr>
          </a:p>
        </p:txBody>
      </p:sp>
    </p:spTree>
    <p:extLst>
      <p:ext uri="{BB962C8B-B14F-4D97-AF65-F5344CB8AC3E}">
        <p14:creationId xmlns:p14="http://schemas.microsoft.com/office/powerpoint/2010/main" val="3622186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The fetch policy determines when a page should be brought into main memory. </a:t>
            </a:r>
          </a:p>
          <a:p>
            <a:endParaRPr lang="en-NZ" smtClean="0"/>
          </a:p>
          <a:p>
            <a:r>
              <a:rPr lang="en-NZ" smtClean="0"/>
              <a:t>The two common alternatives are demand paging and prepaging</a:t>
            </a:r>
          </a:p>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3C5F85-DD3A-4F48-BE23-B1CF6C159B45}" type="slidenum">
              <a:rPr lang="en-US">
                <a:latin typeface="Calibri" panose="020F0502020204030204" pitchFamily="34" charset="0"/>
              </a:rPr>
              <a:pPr eaLnBrk="1" hangingPunct="1"/>
              <a:t>35</a:t>
            </a:fld>
            <a:endParaRPr lang="en-US">
              <a:latin typeface="Calibri" panose="020F0502020204030204" pitchFamily="34" charset="0"/>
            </a:endParaRPr>
          </a:p>
        </p:txBody>
      </p:sp>
    </p:spTree>
    <p:extLst>
      <p:ext uri="{BB962C8B-B14F-4D97-AF65-F5344CB8AC3E}">
        <p14:creationId xmlns:p14="http://schemas.microsoft.com/office/powerpoint/2010/main" val="3337094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r>
              <a:rPr lang="en-NZ" dirty="0" smtClean="0"/>
              <a:t>The </a:t>
            </a:r>
            <a:r>
              <a:rPr lang="en-NZ" b="1" dirty="0" smtClean="0"/>
              <a:t>placement policy </a:t>
            </a:r>
            <a:r>
              <a:rPr lang="en-NZ" dirty="0" smtClean="0"/>
              <a:t>determines where in real memory a process piece is to reside.</a:t>
            </a:r>
          </a:p>
          <a:p>
            <a:pPr>
              <a:defRPr/>
            </a:pPr>
            <a:endParaRPr lang="en-NZ" dirty="0" smtClean="0"/>
          </a:p>
          <a:p>
            <a:pPr>
              <a:defRPr/>
            </a:pPr>
            <a:r>
              <a:rPr lang="en-NZ" dirty="0" smtClean="0"/>
              <a:t>In a pure segmentation system, the placement policy is an important design issue;</a:t>
            </a:r>
          </a:p>
          <a:p>
            <a:pPr lvl="1">
              <a:defRPr/>
            </a:pPr>
            <a:r>
              <a:rPr lang="en-NZ" dirty="0" smtClean="0"/>
              <a:t>policies such as best-fit, first-fit, and etc are possible alternatives. </a:t>
            </a:r>
          </a:p>
          <a:p>
            <a:pPr lvl="1">
              <a:defRPr/>
            </a:pPr>
            <a:endParaRPr lang="en-NZ" dirty="0" smtClean="0"/>
          </a:p>
          <a:p>
            <a:pPr>
              <a:defRPr/>
            </a:pPr>
            <a:r>
              <a:rPr lang="en-NZ" dirty="0" smtClean="0"/>
              <a:t>However, for a system that uses either pure paging or paging combined with segmentation, </a:t>
            </a:r>
          </a:p>
          <a:p>
            <a:pPr lvl="1">
              <a:defRPr/>
            </a:pPr>
            <a:r>
              <a:rPr lang="en-NZ" dirty="0" smtClean="0"/>
              <a:t>placement is usually irrelevant because the address translation hardware and the main memory access hardware can perform their functions for any page-frame combination with equal efficiency.</a:t>
            </a:r>
          </a:p>
          <a:p>
            <a:pPr lvl="1">
              <a:defRPr/>
            </a:pPr>
            <a:endParaRPr lang="en-NZ"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F48095-ACE9-4285-8F77-F08ACB77987F}" type="slidenum">
              <a:rPr lang="en-US">
                <a:latin typeface="Calibri" panose="020F0502020204030204" pitchFamily="34" charset="0"/>
              </a:rPr>
              <a:pPr eaLnBrk="1" hangingPunct="1"/>
              <a:t>36</a:t>
            </a:fld>
            <a:endParaRPr lang="en-US">
              <a:latin typeface="Calibri" panose="020F0502020204030204" pitchFamily="34" charset="0"/>
            </a:endParaRPr>
          </a:p>
        </p:txBody>
      </p:sp>
    </p:spTree>
    <p:extLst>
      <p:ext uri="{BB962C8B-B14F-4D97-AF65-F5344CB8AC3E}">
        <p14:creationId xmlns:p14="http://schemas.microsoft.com/office/powerpoint/2010/main" val="116839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r>
              <a:rPr lang="en-NZ" dirty="0" smtClean="0"/>
              <a:t>This topic is sometimes difficult to explain because several interrelated concepts are involved:</a:t>
            </a:r>
          </a:p>
          <a:p>
            <a:pPr lvl="1">
              <a:defRPr/>
            </a:pPr>
            <a:r>
              <a:rPr lang="en-NZ" dirty="0" smtClean="0"/>
              <a:t>• How many page frames are to be allocated to each active process</a:t>
            </a:r>
          </a:p>
          <a:p>
            <a:pPr lvl="1">
              <a:defRPr/>
            </a:pPr>
            <a:r>
              <a:rPr lang="en-NZ" dirty="0" smtClean="0"/>
              <a:t>• Whether the set of pages to be considered for replacement should be limited to those of the process that caused the page fault or encompass all the page frames in main memory</a:t>
            </a:r>
          </a:p>
          <a:p>
            <a:pPr lvl="1">
              <a:defRPr/>
            </a:pPr>
            <a:r>
              <a:rPr lang="en-NZ" dirty="0" smtClean="0"/>
              <a:t>• Among the set of pages considered, which particular page should be selected for replacement</a:t>
            </a:r>
          </a:p>
          <a:p>
            <a:pPr lvl="1">
              <a:defRPr/>
            </a:pPr>
            <a:endParaRPr lang="en-NZ" dirty="0" smtClean="0"/>
          </a:p>
          <a:p>
            <a:pPr>
              <a:defRPr/>
            </a:pPr>
            <a:r>
              <a:rPr lang="en-NZ" dirty="0" smtClean="0"/>
              <a:t>When all of the frames in main memory are occupied and it is necessary to bring in a new page to satisfy a page fault, </a:t>
            </a:r>
          </a:p>
          <a:p>
            <a:pPr lvl="1">
              <a:defRPr/>
            </a:pPr>
            <a:r>
              <a:rPr lang="en-NZ" dirty="0" smtClean="0"/>
              <a:t>the replacement policy determines which page currently in memory is to be replaced.</a:t>
            </a:r>
          </a:p>
          <a:p>
            <a:pPr lvl="1">
              <a:defRPr/>
            </a:pPr>
            <a:endParaRPr lang="en-NZ"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8BA0FD-E15D-447E-A899-A35AFCD968FD}" type="slidenum">
              <a:rPr lang="en-US">
                <a:latin typeface="Calibri" panose="020F0502020204030204" pitchFamily="34" charset="0"/>
              </a:rPr>
              <a:pPr eaLnBrk="1" hangingPunct="1"/>
              <a:t>37</a:t>
            </a:fld>
            <a:endParaRPr lang="en-US">
              <a:latin typeface="Calibri" panose="020F0502020204030204" pitchFamily="34" charset="0"/>
            </a:endParaRPr>
          </a:p>
        </p:txBody>
      </p:sp>
    </p:spTree>
    <p:extLst>
      <p:ext uri="{BB962C8B-B14F-4D97-AF65-F5344CB8AC3E}">
        <p14:creationId xmlns:p14="http://schemas.microsoft.com/office/powerpoint/2010/main" val="814226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One tradeoff that must be considered is that the more elaborate and sophisticated the replacement policy, the greater the hardware and software overhead to implement it</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EA69F9-099C-4B00-91E2-0606568E0095}" type="slidenum">
              <a:rPr lang="en-US">
                <a:latin typeface="Calibri" panose="020F0502020204030204" pitchFamily="34" charset="0"/>
              </a:rPr>
              <a:pPr eaLnBrk="1" hangingPunct="1"/>
              <a:t>38</a:t>
            </a:fld>
            <a:endParaRPr lang="en-US">
              <a:latin typeface="Calibri" panose="020F0502020204030204" pitchFamily="34" charset="0"/>
            </a:endParaRPr>
          </a:p>
        </p:txBody>
      </p:sp>
    </p:spTree>
    <p:extLst>
      <p:ext uri="{BB962C8B-B14F-4D97-AF65-F5344CB8AC3E}">
        <p14:creationId xmlns:p14="http://schemas.microsoft.com/office/powerpoint/2010/main" val="4063614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Camera jumps to animation of Page Replacement Algorithm http://gaia.ecs.csus.edu/~zhangd/oscal/PagingApplet.html</a:t>
            </a:r>
          </a:p>
          <a:p>
            <a:endParaRPr lang="en-US" dirty="0" smtClean="0"/>
          </a:p>
          <a:p>
            <a:r>
              <a:rPr lang="en-NZ" dirty="0" smtClean="0"/>
              <a:t>One restriction on replacement policy needs to be mentioned before looking at various algorithms: </a:t>
            </a:r>
          </a:p>
          <a:p>
            <a:pPr lvl="1">
              <a:buFontTx/>
              <a:buChar char="•"/>
            </a:pPr>
            <a:r>
              <a:rPr lang="en-NZ" dirty="0" smtClean="0"/>
              <a:t> Some of the frames in main memory may be locked.</a:t>
            </a:r>
          </a:p>
          <a:p>
            <a:pPr lvl="1">
              <a:buFontTx/>
              <a:buChar char="•"/>
            </a:pPr>
            <a:r>
              <a:rPr lang="en-NZ" dirty="0" smtClean="0"/>
              <a:t> When a frame is locked, the page currently stored in that frame may not be replaced. </a:t>
            </a:r>
          </a:p>
          <a:p>
            <a:pPr lvl="1">
              <a:buFontTx/>
              <a:buChar char="•"/>
            </a:pPr>
            <a:r>
              <a:rPr lang="en-NZ" dirty="0" smtClean="0"/>
              <a:t> Much of the kernel of the operating system is held on locked frames, as well as key control structures. </a:t>
            </a:r>
          </a:p>
          <a:p>
            <a:pPr lvl="1">
              <a:buFontTx/>
              <a:buChar char="•"/>
            </a:pPr>
            <a:r>
              <a:rPr lang="en-NZ" dirty="0" smtClean="0"/>
              <a:t> In addition, I/O buffers and other time-critical areas may be locked into main memory frames.</a:t>
            </a:r>
          </a:p>
          <a:p>
            <a:pPr lvl="1">
              <a:buFontTx/>
              <a:buChar char="•"/>
            </a:pPr>
            <a:endParaRPr lang="en-NZ" dirty="0" smtClean="0"/>
          </a:p>
          <a:p>
            <a:r>
              <a:rPr lang="en-NZ" dirty="0" smtClean="0"/>
              <a:t>Locking is achieved by associating a lock bit with each frame. </a:t>
            </a:r>
          </a:p>
          <a:p>
            <a:endParaRPr lang="en-NZ" dirty="0" smtClean="0"/>
          </a:p>
          <a:p>
            <a:r>
              <a:rPr lang="en-NZ" dirty="0" smtClean="0"/>
              <a:t>This bit may be kept in a frame table as well as being included in the current page table.</a:t>
            </a:r>
            <a:endParaRPr 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376F4E-B8D1-4D6D-B09A-BC03DB49041F}" type="slidenum">
              <a:rPr lang="en-US">
                <a:latin typeface="Calibri" panose="020F0502020204030204" pitchFamily="34" charset="0"/>
              </a:rPr>
              <a:pPr eaLnBrk="1" hangingPunct="1"/>
              <a:t>39</a:t>
            </a:fld>
            <a:endParaRPr lang="en-US">
              <a:latin typeface="Calibri" panose="020F0502020204030204" pitchFamily="34" charset="0"/>
            </a:endParaRPr>
          </a:p>
        </p:txBody>
      </p:sp>
    </p:spTree>
    <p:extLst>
      <p:ext uri="{BB962C8B-B14F-4D97-AF65-F5344CB8AC3E}">
        <p14:creationId xmlns:p14="http://schemas.microsoft.com/office/powerpoint/2010/main" val="13210868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Figure 8.15 gives an example of the optimal policy. The example assumes a</a:t>
            </a:r>
          </a:p>
          <a:p>
            <a:r>
              <a:rPr lang="en-NZ" smtClean="0"/>
              <a:t>fixed frame allocation (fixed resident set size) for this process of three frames. The</a:t>
            </a:r>
          </a:p>
          <a:p>
            <a:r>
              <a:rPr lang="en-NZ" smtClean="0"/>
              <a:t>execution of the process requires reference to five distinct pages. The page address</a:t>
            </a:r>
          </a:p>
          <a:p>
            <a:r>
              <a:rPr lang="en-NZ" smtClean="0"/>
              <a:t>stream formed by executing the program is</a:t>
            </a:r>
          </a:p>
          <a:p>
            <a:r>
              <a:rPr lang="en-NZ" smtClean="0"/>
              <a:t>232152453252</a:t>
            </a:r>
          </a:p>
          <a:p>
            <a:r>
              <a:rPr lang="en-NZ" smtClean="0"/>
              <a:t>which means that the first page referenced is 2, the second page referenced is 3, and</a:t>
            </a:r>
          </a:p>
          <a:p>
            <a:r>
              <a:rPr lang="en-NZ" smtClean="0"/>
              <a:t>so on. The optimal policy produces three page faults after the frame allocation has</a:t>
            </a:r>
          </a:p>
          <a:p>
            <a:r>
              <a:rPr lang="en-NZ" smtClean="0"/>
              <a:t>been filled.</a:t>
            </a:r>
            <a:endParaRPr lang="en-US" smtClean="0"/>
          </a:p>
          <a:p>
            <a:endParaRPr lang="en-NZ"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B40BE6-4116-4D3F-A6E0-FF3A0FF96C9F}" type="slidenum">
              <a:rPr lang="en-US">
                <a:latin typeface="Calibri" panose="020F0502020204030204" pitchFamily="34" charset="0"/>
              </a:rPr>
              <a:pPr eaLnBrk="1" hangingPunct="1"/>
              <a:t>41</a:t>
            </a:fld>
            <a:endParaRPr lang="en-US">
              <a:latin typeface="Calibri" panose="020F0502020204030204" pitchFamily="34" charset="0"/>
            </a:endParaRPr>
          </a:p>
        </p:txBody>
      </p:sp>
    </p:spTree>
    <p:extLst>
      <p:ext uri="{BB962C8B-B14F-4D97-AF65-F5344CB8AC3E}">
        <p14:creationId xmlns:p14="http://schemas.microsoft.com/office/powerpoint/2010/main" val="40114066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The optimal policy selects for replacement that page for which the time to the next reference is the longest. </a:t>
            </a:r>
          </a:p>
          <a:p>
            <a:pPr lvl="1">
              <a:buFontTx/>
              <a:buChar char="•"/>
            </a:pPr>
            <a:r>
              <a:rPr lang="en-NZ" smtClean="0"/>
              <a:t> This policy results in the fewest number of page faults. </a:t>
            </a:r>
          </a:p>
          <a:p>
            <a:pPr lvl="1">
              <a:buFontTx/>
              <a:buChar char="•"/>
            </a:pPr>
            <a:r>
              <a:rPr lang="en-NZ" smtClean="0"/>
              <a:t> </a:t>
            </a:r>
            <a:r>
              <a:rPr lang="en-NZ" b="1" smtClean="0"/>
              <a:t>BUT </a:t>
            </a:r>
            <a:r>
              <a:rPr lang="en-NZ" smtClean="0"/>
              <a:t>Clearly, this policy is impossible to implement, because it would require the operating system to have perfect knowledge of future events. </a:t>
            </a:r>
          </a:p>
          <a:p>
            <a:pPr lvl="1">
              <a:buFontTx/>
              <a:buChar char="•"/>
            </a:pPr>
            <a:r>
              <a:rPr lang="en-NZ" smtClean="0"/>
              <a:t>However, it does serve as a standard against which to judge real world algorithms.</a:t>
            </a:r>
            <a:br>
              <a:rPr lang="en-NZ" smtClean="0"/>
            </a:br>
            <a:endParaRPr lang="en-NZ"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68BFB9-EF32-4DDE-990A-93C019BCFF33}" type="slidenum">
              <a:rPr lang="en-US">
                <a:latin typeface="Calibri" panose="020F0502020204030204" pitchFamily="34" charset="0"/>
              </a:rPr>
              <a:pPr eaLnBrk="1" hangingPunct="1"/>
              <a:t>42</a:t>
            </a:fld>
            <a:endParaRPr lang="en-US">
              <a:latin typeface="Calibri" panose="020F0502020204030204" pitchFamily="34" charset="0"/>
            </a:endParaRPr>
          </a:p>
        </p:txBody>
      </p:sp>
    </p:spTree>
    <p:extLst>
      <p:ext uri="{BB962C8B-B14F-4D97-AF65-F5344CB8AC3E}">
        <p14:creationId xmlns:p14="http://schemas.microsoft.com/office/powerpoint/2010/main" val="13117079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The least recently used (LRU) policy replaces the page in memory that has not been referenced for the longest time. </a:t>
            </a:r>
          </a:p>
          <a:p>
            <a:endParaRPr lang="en-NZ" smtClean="0"/>
          </a:p>
          <a:p>
            <a:r>
              <a:rPr lang="en-NZ" smtClean="0"/>
              <a:t>By the principle of locality, this should be the page least likely to be referenced in the near future.</a:t>
            </a:r>
          </a:p>
          <a:p>
            <a:pPr lvl="1"/>
            <a:r>
              <a:rPr lang="en-NZ" smtClean="0"/>
              <a:t>And, in fact, the LRU policy does nearly as well as the optimal policy.</a:t>
            </a:r>
          </a:p>
          <a:p>
            <a:pPr lvl="1"/>
            <a:endParaRPr lang="en-NZ" smtClean="0"/>
          </a:p>
          <a:p>
            <a:r>
              <a:rPr lang="en-NZ" smtClean="0"/>
              <a:t>The problem with this approach is the difficulty in implementation.</a:t>
            </a:r>
          </a:p>
          <a:p>
            <a:endParaRPr lang="en-NZ" smtClean="0"/>
          </a:p>
          <a:p>
            <a:r>
              <a:rPr lang="en-NZ" smtClean="0"/>
              <a:t>One approach would be to tag each page with the time of its last reference; </a:t>
            </a:r>
          </a:p>
          <a:p>
            <a:pPr lvl="1">
              <a:buFontTx/>
              <a:buChar char="•"/>
            </a:pPr>
            <a:r>
              <a:rPr lang="en-NZ" smtClean="0"/>
              <a:t> this would have to be done at each memory reference, both instruction and data.</a:t>
            </a:r>
          </a:p>
          <a:p>
            <a:pPr lvl="1">
              <a:buFontTx/>
              <a:buChar char="•"/>
            </a:pPr>
            <a:r>
              <a:rPr lang="en-NZ" smtClean="0"/>
              <a:t> Even if the hardware would support such a scheme, the overhead would be tremendous.</a:t>
            </a:r>
          </a:p>
          <a:p>
            <a:pPr lvl="1">
              <a:buFontTx/>
              <a:buChar char="•"/>
            </a:pPr>
            <a:r>
              <a:rPr lang="en-NZ" smtClean="0"/>
              <a:t> Alternatively, one could maintain a stack of page references, again an expensive prospect.</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C838E4-2163-44FE-BB55-209F22BA628A}" type="slidenum">
              <a:rPr lang="en-US">
                <a:latin typeface="Calibri" panose="020F0502020204030204" pitchFamily="34" charset="0"/>
              </a:rPr>
              <a:pPr eaLnBrk="1" hangingPunct="1"/>
              <a:t>44</a:t>
            </a:fld>
            <a:endParaRPr lang="en-US">
              <a:latin typeface="Calibri" panose="020F0502020204030204" pitchFamily="34" charset="0"/>
            </a:endParaRPr>
          </a:p>
        </p:txBody>
      </p:sp>
    </p:spTree>
    <p:extLst>
      <p:ext uri="{BB962C8B-B14F-4D97-AF65-F5344CB8AC3E}">
        <p14:creationId xmlns:p14="http://schemas.microsoft.com/office/powerpoint/2010/main" val="3514835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Suppose that it is time to bring a new process into memory. </a:t>
            </a:r>
          </a:p>
          <a:p>
            <a:endParaRPr lang="en-NZ" smtClean="0"/>
          </a:p>
          <a:p>
            <a:r>
              <a:rPr lang="en-NZ" smtClean="0"/>
              <a:t>The operating system begins by bringing in only one or a few pieces, to include the initial program piece and the initial data piece to which those instructions refer. </a:t>
            </a:r>
          </a:p>
          <a:p>
            <a:endParaRPr lang="en-NZ" smtClean="0"/>
          </a:p>
          <a:p>
            <a:r>
              <a:rPr lang="en-NZ" smtClean="0"/>
              <a:t>The portion of a process that is actually in main memory at any time is defined to be the </a:t>
            </a:r>
            <a:r>
              <a:rPr lang="en-NZ" b="1" smtClean="0"/>
              <a:t>resident set of the process</a:t>
            </a:r>
            <a:r>
              <a:rPr lang="en-NZ" smtClean="0"/>
              <a:t>.</a:t>
            </a:r>
          </a:p>
          <a:p>
            <a:pPr lvl="1">
              <a:buFontTx/>
              <a:buChar char="•"/>
            </a:pPr>
            <a:r>
              <a:rPr lang="en-NZ" smtClean="0"/>
              <a:t> As the process executes, things proceed smoothly as long as all memory references are to locations that are in the resident set.</a:t>
            </a:r>
          </a:p>
          <a:p>
            <a:pPr lvl="1">
              <a:buFontTx/>
              <a:buChar char="•"/>
            </a:pPr>
            <a:r>
              <a:rPr lang="en-NZ" smtClean="0"/>
              <a:t> Using the segment or page table, the processor always is able to deter mine whether this is so. </a:t>
            </a:r>
          </a:p>
          <a:p>
            <a:endParaRPr lang="en-NZ" smtClean="0"/>
          </a:p>
          <a:p>
            <a:r>
              <a:rPr lang="en-NZ" smtClean="0"/>
              <a:t>If the processor encounters a logical address that </a:t>
            </a:r>
            <a:r>
              <a:rPr lang="en-NZ" b="1" smtClean="0"/>
              <a:t>is not </a:t>
            </a:r>
            <a:r>
              <a:rPr lang="en-NZ" smtClean="0"/>
              <a:t>in main memory, </a:t>
            </a:r>
          </a:p>
          <a:p>
            <a:pPr lvl="1">
              <a:buFontTx/>
              <a:buChar char="•"/>
            </a:pPr>
            <a:r>
              <a:rPr lang="en-NZ" smtClean="0"/>
              <a:t> it generates an interrupt indicating a memory access fault.</a:t>
            </a:r>
          </a:p>
          <a:p>
            <a:endParaRPr lang="en-NZ" smtClean="0"/>
          </a:p>
          <a:p>
            <a:r>
              <a:rPr lang="en-NZ" smtClean="0"/>
              <a:t>The operating system puts the interrupted process in a blocking state and takes control. </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63EA2F-FF3D-4367-B4D3-5ECAC00D5FFA}" type="slidenum">
              <a:rPr lang="en-US">
                <a:latin typeface="Calibri" panose="020F0502020204030204" pitchFamily="34" charset="0"/>
              </a:rPr>
              <a:pPr eaLnBrk="1" hangingPunct="1"/>
              <a:t>6</a:t>
            </a:fld>
            <a:endParaRPr lang="en-US">
              <a:latin typeface="Calibri" panose="020F0502020204030204" pitchFamily="34" charset="0"/>
            </a:endParaRPr>
          </a:p>
        </p:txBody>
      </p:sp>
    </p:spTree>
    <p:extLst>
      <p:ext uri="{BB962C8B-B14F-4D97-AF65-F5344CB8AC3E}">
        <p14:creationId xmlns:p14="http://schemas.microsoft.com/office/powerpoint/2010/main" val="15250873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The first-in-first-out (FIFO) policy treats the page frames allocated to a process as a circular buffer, and pages are removed in round-robin style.</a:t>
            </a:r>
          </a:p>
          <a:p>
            <a:endParaRPr lang="en-NZ" smtClean="0"/>
          </a:p>
          <a:p>
            <a:r>
              <a:rPr lang="en-NZ" smtClean="0"/>
              <a:t>All that is required is a pointer that circles through the page frames of the process. </a:t>
            </a:r>
          </a:p>
          <a:p>
            <a:pPr lvl="1"/>
            <a:r>
              <a:rPr lang="en-NZ" smtClean="0"/>
              <a:t>This is one of the simplest page replacement policies to implement.</a:t>
            </a:r>
          </a:p>
          <a:p>
            <a:pPr lvl="1"/>
            <a:endParaRPr lang="en-NZ" smtClean="0"/>
          </a:p>
          <a:p>
            <a:r>
              <a:rPr lang="en-NZ" smtClean="0"/>
              <a:t>The logic behind this choice is that one is replacing the page that has been in memory the longest:</a:t>
            </a:r>
          </a:p>
          <a:p>
            <a:pPr lvl="1">
              <a:buFontTx/>
              <a:buChar char="•"/>
            </a:pPr>
            <a:r>
              <a:rPr lang="en-NZ" smtClean="0"/>
              <a:t>A page fetched into memory a long time ago may have now fallen out of use.</a:t>
            </a:r>
          </a:p>
          <a:p>
            <a:pPr lvl="1">
              <a:buFontTx/>
              <a:buChar char="•"/>
            </a:pPr>
            <a:r>
              <a:rPr lang="en-NZ" smtClean="0"/>
              <a:t> This reasoning will often be wrong, because there will often be regions of program or data that are heavily used throughout the life of a program.</a:t>
            </a:r>
          </a:p>
          <a:p>
            <a:pPr lvl="1">
              <a:buFontTx/>
              <a:buChar char="•"/>
            </a:pPr>
            <a:r>
              <a:rPr lang="en-NZ" smtClean="0"/>
              <a:t> Those pages will be repeatedly paged in and out by the FIFO algorithm.</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92F518-A580-4811-9877-C958BDBFA4F3}" type="slidenum">
              <a:rPr lang="en-US">
                <a:latin typeface="Calibri" panose="020F0502020204030204" pitchFamily="34" charset="0"/>
              </a:rPr>
              <a:pPr eaLnBrk="1" hangingPunct="1"/>
              <a:t>46</a:t>
            </a:fld>
            <a:endParaRPr lang="en-US">
              <a:latin typeface="Calibri" panose="020F0502020204030204" pitchFamily="34" charset="0"/>
            </a:endParaRPr>
          </a:p>
        </p:txBody>
      </p:sp>
    </p:spTree>
    <p:extLst>
      <p:ext uri="{BB962C8B-B14F-4D97-AF65-F5344CB8AC3E}">
        <p14:creationId xmlns:p14="http://schemas.microsoft.com/office/powerpoint/2010/main" val="7350207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Continuing our example in Figure 8.15, the FIFO policy results in six page faults.</a:t>
            </a:r>
          </a:p>
          <a:p>
            <a:endParaRPr lang="en-NZ" smtClean="0"/>
          </a:p>
          <a:p>
            <a:r>
              <a:rPr lang="en-NZ" smtClean="0"/>
              <a:t>Note that LRU recognizes that pages 2 and 5 are referenced more frequently than other pages, whereas FIFO does not.</a:t>
            </a:r>
          </a:p>
          <a:p>
            <a:endParaRPr lang="en-NZ" smtClean="0"/>
          </a:p>
          <a:p>
            <a:r>
              <a:rPr lang="en-NZ" smtClean="0"/>
              <a:t>Although the LRU policy does nearly as well as an optimal policy, it is difficult to implement and imposes significant overhead.</a:t>
            </a:r>
          </a:p>
          <a:p>
            <a:pPr lvl="1">
              <a:buFontTx/>
              <a:buChar char="•"/>
            </a:pPr>
            <a:r>
              <a:rPr lang="en-NZ" smtClean="0"/>
              <a:t> On the other hand, the FIFO policy is very simple to implement but performs relatively poorly. </a:t>
            </a:r>
          </a:p>
          <a:p>
            <a:endParaRPr lang="en-NZ" smtClean="0"/>
          </a:p>
          <a:p>
            <a:r>
              <a:rPr lang="en-NZ" smtClean="0"/>
              <a:t>Over the years, operating system designers have tried a number of other algorithms to approximate the performance of LRU while imposing little overhead.</a:t>
            </a:r>
            <a:endParaRPr lang="en-US" smtClean="0"/>
          </a:p>
          <a:p>
            <a:endParaRPr lang="en-NZ"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300928-AB2F-4CDD-B8CB-2C86084C2902}" type="slidenum">
              <a:rPr lang="en-US">
                <a:latin typeface="Calibri" panose="020F0502020204030204" pitchFamily="34" charset="0"/>
              </a:rPr>
              <a:pPr eaLnBrk="1" hangingPunct="1"/>
              <a:t>47</a:t>
            </a:fld>
            <a:endParaRPr lang="en-US">
              <a:latin typeface="Calibri" panose="020F0502020204030204" pitchFamily="34" charset="0"/>
            </a:endParaRPr>
          </a:p>
        </p:txBody>
      </p:sp>
    </p:spTree>
    <p:extLst>
      <p:ext uri="{BB962C8B-B14F-4D97-AF65-F5344CB8AC3E}">
        <p14:creationId xmlns:p14="http://schemas.microsoft.com/office/powerpoint/2010/main" val="866702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85000" lnSpcReduction="20000"/>
          </a:bodyPr>
          <a:lstStyle/>
          <a:p>
            <a:pPr>
              <a:defRPr/>
            </a:pPr>
            <a:r>
              <a:rPr lang="en-NZ" dirty="0" smtClean="0"/>
              <a:t>Camera jumps to animation of clock policy at http://gaia.ecs.csus.edu/~zhangd/oscal/ClockFiles/Clock.htm</a:t>
            </a:r>
          </a:p>
          <a:p>
            <a:pPr>
              <a:defRPr/>
            </a:pPr>
            <a:endParaRPr lang="en-NZ" dirty="0" smtClean="0"/>
          </a:p>
          <a:p>
            <a:pPr>
              <a:defRPr/>
            </a:pPr>
            <a:r>
              <a:rPr lang="en-NZ" dirty="0" smtClean="0"/>
              <a:t>The simplest form of clock policy requires the association of an additional bit with each frame, referred to as the use bit.</a:t>
            </a:r>
          </a:p>
          <a:p>
            <a:pPr>
              <a:defRPr/>
            </a:pPr>
            <a:endParaRPr lang="en-NZ" dirty="0" smtClean="0"/>
          </a:p>
          <a:p>
            <a:pPr>
              <a:defRPr/>
            </a:pPr>
            <a:r>
              <a:rPr lang="en-NZ" dirty="0" smtClean="0"/>
              <a:t>When a page is first loaded into a frame in memory, the use bit for that frame is set to 1.</a:t>
            </a:r>
          </a:p>
          <a:p>
            <a:pPr lvl="1">
              <a:buFont typeface="Arial" pitchFamily="34" charset="0"/>
              <a:buChar char="•"/>
              <a:defRPr/>
            </a:pPr>
            <a:r>
              <a:rPr lang="en-NZ" dirty="0" smtClean="0"/>
              <a:t> Whenever the page is subsequently referenced (after the reference that generated the page fault), its use bit is set to 1.</a:t>
            </a:r>
          </a:p>
          <a:p>
            <a:pPr lvl="1">
              <a:buFont typeface="Arial" pitchFamily="34" charset="0"/>
              <a:buChar char="•"/>
              <a:defRPr/>
            </a:pPr>
            <a:endParaRPr lang="en-NZ" dirty="0" smtClean="0"/>
          </a:p>
          <a:p>
            <a:pPr>
              <a:buFont typeface="Arial" pitchFamily="34" charset="0"/>
              <a:buNone/>
              <a:defRPr/>
            </a:pPr>
            <a:r>
              <a:rPr lang="en-NZ" dirty="0" smtClean="0"/>
              <a:t>The set of frames that are candidates for replacement is considered to be a circular buffer, with which a pointer is associated.</a:t>
            </a:r>
          </a:p>
          <a:p>
            <a:pPr lvl="1">
              <a:buFont typeface="Arial" pitchFamily="34" charset="0"/>
              <a:buChar char="•"/>
              <a:defRPr/>
            </a:pPr>
            <a:r>
              <a:rPr lang="en-NZ" dirty="0" smtClean="0"/>
              <a:t> When a page is replaced, the pointer is set to indicate the next frame in the buffer after the one just updated.</a:t>
            </a:r>
          </a:p>
          <a:p>
            <a:pPr lvl="1">
              <a:buFont typeface="Arial" pitchFamily="34" charset="0"/>
              <a:buChar char="•"/>
              <a:defRPr/>
            </a:pPr>
            <a:r>
              <a:rPr lang="en-NZ" dirty="0" smtClean="0"/>
              <a:t> When it comes time to replace a page, the operating system scans the buffer to find a frame with a use bit set to zero.</a:t>
            </a:r>
          </a:p>
          <a:p>
            <a:pPr lvl="1">
              <a:buFont typeface="Arial" pitchFamily="34" charset="0"/>
              <a:buChar char="•"/>
              <a:defRPr/>
            </a:pPr>
            <a:r>
              <a:rPr lang="en-NZ" dirty="0" smtClean="0"/>
              <a:t> Each time it encounters a frame with a use bit of 1, it resets that bit to zero and continues on. </a:t>
            </a:r>
          </a:p>
          <a:p>
            <a:pPr lvl="1">
              <a:buFont typeface="Arial" pitchFamily="34" charset="0"/>
              <a:buChar char="•"/>
              <a:defRPr/>
            </a:pPr>
            <a:r>
              <a:rPr lang="en-NZ" dirty="0" smtClean="0"/>
              <a:t> If any of the frames in the buffer have a use bit of zero at the beginning of this process, the first such frame encountered is chosen for replacement.</a:t>
            </a:r>
          </a:p>
          <a:p>
            <a:pPr lvl="1">
              <a:buFont typeface="Arial" pitchFamily="34" charset="0"/>
              <a:buChar char="•"/>
              <a:defRPr/>
            </a:pPr>
            <a:r>
              <a:rPr lang="en-NZ" dirty="0" smtClean="0"/>
              <a:t>If all of the frames have a use bit of 1, then the pointer will make one complete cycle through the buffer, setting all the use bits to zero, and stop at its original position, replacing the page in that frame.</a:t>
            </a:r>
          </a:p>
          <a:p>
            <a:pPr>
              <a:buFont typeface="Arial" pitchFamily="34" charset="0"/>
              <a:buNone/>
              <a:defRPr/>
            </a:pPr>
            <a:endParaRPr lang="en-NZ" dirty="0" smtClean="0"/>
          </a:p>
          <a:p>
            <a:pPr>
              <a:buFont typeface="Arial" pitchFamily="34" charset="0"/>
              <a:buNone/>
              <a:defRPr/>
            </a:pPr>
            <a:r>
              <a:rPr lang="en-NZ" dirty="0" smtClean="0"/>
              <a:t>This policy is similar to FIFO, except that, in the clock policy, any frame with a use bit of 1 is passed over by the algorithm.</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38F30D4-A45F-4102-B48D-C86E24A77E72}" type="slidenum">
              <a:rPr lang="en-US">
                <a:latin typeface="Calibri" panose="020F0502020204030204" pitchFamily="34" charset="0"/>
              </a:rPr>
              <a:pPr eaLnBrk="1" hangingPunct="1"/>
              <a:t>48</a:t>
            </a:fld>
            <a:endParaRPr lang="en-US">
              <a:latin typeface="Calibri" panose="020F0502020204030204" pitchFamily="34" charset="0"/>
            </a:endParaRPr>
          </a:p>
        </p:txBody>
      </p:sp>
    </p:spTree>
    <p:extLst>
      <p:ext uri="{BB962C8B-B14F-4D97-AF65-F5344CB8AC3E}">
        <p14:creationId xmlns:p14="http://schemas.microsoft.com/office/powerpoint/2010/main" val="31797382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The presence of an asterisk indicates that the corresponding use bit is equal to 1,</a:t>
            </a:r>
          </a:p>
          <a:p>
            <a:pPr lvl="1"/>
            <a:r>
              <a:rPr lang="en-NZ" smtClean="0"/>
              <a:t>and the arrow indicates the current position of the pointer. </a:t>
            </a:r>
          </a:p>
          <a:p>
            <a:pPr lvl="1"/>
            <a:endParaRPr lang="en-NZ" smtClean="0"/>
          </a:p>
          <a:p>
            <a:r>
              <a:rPr lang="en-NZ" smtClean="0"/>
              <a:t>Note that the clock policy is adept at protecting frames 2 and 5 from replacement.</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000B4E-F371-4B49-A492-C8AB5F26C182}" type="slidenum">
              <a:rPr lang="en-US">
                <a:latin typeface="Calibri" panose="020F0502020204030204" pitchFamily="34" charset="0"/>
              </a:rPr>
              <a:pPr eaLnBrk="1" hangingPunct="1"/>
              <a:t>49</a:t>
            </a:fld>
            <a:endParaRPr lang="en-US">
              <a:latin typeface="Calibri" panose="020F0502020204030204" pitchFamily="34" charset="0"/>
            </a:endParaRPr>
          </a:p>
        </p:txBody>
      </p:sp>
    </p:spTree>
    <p:extLst>
      <p:ext uri="{BB962C8B-B14F-4D97-AF65-F5344CB8AC3E}">
        <p14:creationId xmlns:p14="http://schemas.microsoft.com/office/powerpoint/2010/main" val="36062444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lnSpcReduction="10000"/>
          </a:bodyPr>
          <a:lstStyle/>
          <a:p>
            <a:pPr>
              <a:defRPr/>
            </a:pPr>
            <a:r>
              <a:rPr lang="en-NZ" dirty="0" smtClean="0"/>
              <a:t>Continued on next slide</a:t>
            </a:r>
          </a:p>
          <a:p>
            <a:pPr>
              <a:defRPr/>
            </a:pPr>
            <a:endParaRPr lang="en-NZ" dirty="0" smtClean="0"/>
          </a:p>
          <a:p>
            <a:pPr>
              <a:defRPr/>
            </a:pPr>
            <a:r>
              <a:rPr lang="en-NZ" dirty="0" smtClean="0"/>
              <a:t>This figure (8.16) provides an example of the simple clock policy mechanism.</a:t>
            </a:r>
          </a:p>
          <a:p>
            <a:pPr>
              <a:defRPr/>
            </a:pPr>
            <a:endParaRPr lang="en-NZ" dirty="0" smtClean="0"/>
          </a:p>
          <a:p>
            <a:pPr>
              <a:defRPr/>
            </a:pPr>
            <a:r>
              <a:rPr lang="en-NZ" dirty="0" smtClean="0"/>
              <a:t>A circular buffer of </a:t>
            </a:r>
            <a:r>
              <a:rPr lang="en-NZ" i="1" dirty="0" smtClean="0"/>
              <a:t>n</a:t>
            </a:r>
            <a:r>
              <a:rPr lang="en-NZ" dirty="0" smtClean="0"/>
              <a:t> main memory frames is available for page replacement. </a:t>
            </a:r>
          </a:p>
          <a:p>
            <a:pPr>
              <a:defRPr/>
            </a:pPr>
            <a:endParaRPr lang="en-NZ" dirty="0" smtClean="0"/>
          </a:p>
          <a:p>
            <a:pPr>
              <a:defRPr/>
            </a:pPr>
            <a:r>
              <a:rPr lang="en-NZ" dirty="0" smtClean="0"/>
              <a:t>Just prior to the replacement of a page from the buffer with incoming page 727, </a:t>
            </a:r>
          </a:p>
          <a:p>
            <a:pPr lvl="1">
              <a:buFont typeface="Arial" pitchFamily="34" charset="0"/>
              <a:buChar char="•"/>
              <a:defRPr/>
            </a:pPr>
            <a:r>
              <a:rPr lang="en-NZ" dirty="0" smtClean="0"/>
              <a:t> the next frame pointer points at frame 2, which contains page 45.</a:t>
            </a:r>
          </a:p>
          <a:p>
            <a:pPr>
              <a:buFont typeface="Arial" pitchFamily="34" charset="0"/>
              <a:buNone/>
              <a:defRPr/>
            </a:pPr>
            <a:endParaRPr lang="en-NZ" dirty="0" smtClean="0"/>
          </a:p>
          <a:p>
            <a:pPr>
              <a:buFont typeface="Arial" pitchFamily="34" charset="0"/>
              <a:buNone/>
              <a:defRPr/>
            </a:pPr>
            <a:r>
              <a:rPr lang="en-NZ" dirty="0" smtClean="0"/>
              <a:t>The clock policy is now executed.</a:t>
            </a:r>
          </a:p>
          <a:p>
            <a:pPr lvl="1">
              <a:buFont typeface="Arial" pitchFamily="34" charset="0"/>
              <a:buChar char="•"/>
              <a:defRPr/>
            </a:pPr>
            <a:r>
              <a:rPr lang="en-NZ" dirty="0" smtClean="0"/>
              <a:t> Because the use bit for page 45 in frame 2 is equal to 1, this page is not replaced.</a:t>
            </a:r>
          </a:p>
          <a:p>
            <a:pPr lvl="1">
              <a:buFont typeface="Arial" pitchFamily="34" charset="0"/>
              <a:buChar char="•"/>
              <a:defRPr/>
            </a:pPr>
            <a:r>
              <a:rPr lang="en-NZ" dirty="0" smtClean="0"/>
              <a:t> Instead, the use bit is set to zero and the pointer advances. </a:t>
            </a:r>
          </a:p>
          <a:p>
            <a:pPr lvl="1">
              <a:buFont typeface="Arial" pitchFamily="34" charset="0"/>
              <a:buChar char="•"/>
              <a:defRPr/>
            </a:pPr>
            <a:r>
              <a:rPr lang="en-NZ" dirty="0" smtClean="0"/>
              <a:t> Similarly, page 191 in frame 3 is not replaced; its use bit is set to zero and the pointer advances. </a:t>
            </a:r>
          </a:p>
          <a:p>
            <a:pPr lvl="1">
              <a:buFont typeface="Arial" pitchFamily="34" charset="0"/>
              <a:buChar char="•"/>
              <a:defRPr/>
            </a:pPr>
            <a:r>
              <a:rPr lang="en-NZ" dirty="0" smtClean="0"/>
              <a:t> In the next frame, frame 4, the use bit is set to 0.Therefore, page 556 is replaced with page 727.</a:t>
            </a:r>
          </a:p>
          <a:p>
            <a:pPr lvl="1">
              <a:buFont typeface="Arial" pitchFamily="34" charset="0"/>
              <a:buChar char="•"/>
              <a:defRPr/>
            </a:pPr>
            <a:r>
              <a:rPr lang="en-NZ" dirty="0" smtClean="0"/>
              <a:t>The use bit is set to 1 for this frame and the pointer advances to frame 5, completing the page replacement procedure.</a:t>
            </a:r>
            <a:endParaRPr 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5658E4-D879-4B7E-A5F9-F8790D5BD44D}" type="slidenum">
              <a:rPr lang="en-US">
                <a:latin typeface="Calibri" panose="020F0502020204030204" pitchFamily="34" charset="0"/>
              </a:rPr>
              <a:pPr eaLnBrk="1" hangingPunct="1"/>
              <a:t>50</a:t>
            </a:fld>
            <a:endParaRPr lang="en-US">
              <a:latin typeface="Calibri" panose="020F0502020204030204" pitchFamily="34" charset="0"/>
            </a:endParaRPr>
          </a:p>
        </p:txBody>
      </p:sp>
    </p:spTree>
    <p:extLst>
      <p:ext uri="{BB962C8B-B14F-4D97-AF65-F5344CB8AC3E}">
        <p14:creationId xmlns:p14="http://schemas.microsoft.com/office/powerpoint/2010/main" val="42827582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Explanation on previous slide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54BB858-E957-423B-99CD-AD4FB830F833}" type="slidenum">
              <a:rPr lang="en-US">
                <a:latin typeface="Calibri" panose="020F0502020204030204" pitchFamily="34" charset="0"/>
              </a:rPr>
              <a:pPr eaLnBrk="1" hangingPunct="1"/>
              <a:t>51</a:t>
            </a:fld>
            <a:endParaRPr lang="en-US">
              <a:latin typeface="Calibri" panose="020F0502020204030204" pitchFamily="34" charset="0"/>
            </a:endParaRPr>
          </a:p>
        </p:txBody>
      </p:sp>
    </p:spTree>
    <p:extLst>
      <p:ext uri="{BB962C8B-B14F-4D97-AF65-F5344CB8AC3E}">
        <p14:creationId xmlns:p14="http://schemas.microsoft.com/office/powerpoint/2010/main" val="24417383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endParaRPr lang="en-NZ"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7657C46-BCFA-4208-BAB2-F667E2FAAF6A}" type="slidenum">
              <a:rPr lang="en-US">
                <a:latin typeface="Calibri" panose="020F0502020204030204" pitchFamily="34" charset="0"/>
              </a:rPr>
              <a:pPr eaLnBrk="1" hangingPunct="1"/>
              <a:t>52</a:t>
            </a:fld>
            <a:endParaRPr lang="en-US">
              <a:latin typeface="Calibri" panose="020F0502020204030204" pitchFamily="34" charset="0"/>
            </a:endParaRPr>
          </a:p>
        </p:txBody>
      </p:sp>
    </p:spTree>
    <p:extLst>
      <p:ext uri="{BB962C8B-B14F-4D97-AF65-F5344CB8AC3E}">
        <p14:creationId xmlns:p14="http://schemas.microsoft.com/office/powerpoint/2010/main" val="21351299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NZ" dirty="0" smtClean="0"/>
              <a:t>Figure 8.17 shows the results of an experiment reported in, which compares the four algorithms that we have been discussing; </a:t>
            </a:r>
          </a:p>
          <a:p>
            <a:pPr>
              <a:defRPr/>
            </a:pPr>
            <a:endParaRPr lang="en-NZ" dirty="0" smtClean="0"/>
          </a:p>
          <a:p>
            <a:pPr>
              <a:defRPr/>
            </a:pPr>
            <a:r>
              <a:rPr lang="en-NZ" dirty="0" smtClean="0"/>
              <a:t>It is assumed that the number of page frames assigned to a process is fixed.</a:t>
            </a:r>
          </a:p>
          <a:p>
            <a:pPr>
              <a:defRPr/>
            </a:pPr>
            <a:endParaRPr lang="en-NZ" dirty="0" smtClean="0"/>
          </a:p>
          <a:p>
            <a:pPr>
              <a:defRPr/>
            </a:pPr>
            <a:r>
              <a:rPr lang="en-NZ" dirty="0" smtClean="0"/>
              <a:t>The results are based on the execution of 0.25 x 10</a:t>
            </a:r>
            <a:r>
              <a:rPr lang="en-NZ" baseline="30000" dirty="0" smtClean="0"/>
              <a:t>6 </a:t>
            </a:r>
            <a:r>
              <a:rPr lang="en-NZ" dirty="0" smtClean="0"/>
              <a:t>references in a FORTRAN program, using a page size of 256 words.</a:t>
            </a:r>
          </a:p>
          <a:p>
            <a:pPr>
              <a:defRPr/>
            </a:pPr>
            <a:endParaRPr lang="en-NZ" dirty="0" smtClean="0"/>
          </a:p>
          <a:p>
            <a:pPr>
              <a:defRPr/>
            </a:pPr>
            <a:r>
              <a:rPr lang="en-NZ" dirty="0" smtClean="0"/>
              <a:t>Baer ran the experiment with frame allocations of 6, 8, 10, 12, and 14 frames.</a:t>
            </a:r>
          </a:p>
          <a:p>
            <a:pPr>
              <a:defRPr/>
            </a:pPr>
            <a:endParaRPr lang="en-NZ" dirty="0" smtClean="0"/>
          </a:p>
          <a:p>
            <a:pPr>
              <a:defRPr/>
            </a:pPr>
            <a:r>
              <a:rPr lang="en-NZ" dirty="0" smtClean="0"/>
              <a:t>The differences among the four policies are most striking at small allocations, with FIFO being over a factor of 2 worse than optimal.</a:t>
            </a:r>
          </a:p>
          <a:p>
            <a:pPr>
              <a:defRPr/>
            </a:pPr>
            <a:endParaRPr lang="en-NZ" dirty="0" smtClean="0"/>
          </a:p>
          <a:p>
            <a:pPr>
              <a:defRPr/>
            </a:pPr>
            <a:r>
              <a:rPr lang="en-NZ" dirty="0" smtClean="0"/>
              <a:t>All four curves have the same shape as the idealized behavior shown in Figure 8.11b. </a:t>
            </a:r>
          </a:p>
          <a:p>
            <a:pPr>
              <a:defRPr/>
            </a:pPr>
            <a:endParaRPr lang="en-NZ" dirty="0" smtClean="0"/>
          </a:p>
          <a:p>
            <a:pPr>
              <a:defRPr/>
            </a:pPr>
            <a:r>
              <a:rPr lang="en-NZ" dirty="0" smtClean="0"/>
              <a:t>In order to run efficiently, we would like to be to the right of the knee of the curve (with a small page fault rate) while at the same time keeping a</a:t>
            </a:r>
          </a:p>
          <a:p>
            <a:pPr>
              <a:defRPr/>
            </a:pPr>
            <a:r>
              <a:rPr lang="en-NZ" dirty="0" smtClean="0"/>
              <a:t>small frame allocation (to the left of the knee of the curve).</a:t>
            </a:r>
          </a:p>
          <a:p>
            <a:pPr>
              <a:defRPr/>
            </a:pPr>
            <a:endParaRPr lang="en-NZ" dirty="0" smtClean="0"/>
          </a:p>
          <a:p>
            <a:pPr>
              <a:defRPr/>
            </a:pPr>
            <a:r>
              <a:rPr lang="en-NZ" dirty="0" smtClean="0"/>
              <a:t>These two constraints indicate that a desirable mode of operation would be at the knee of the curve.</a:t>
            </a:r>
            <a:endParaRPr 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D2C87E6-8BE2-42DC-AE06-35BBAB7C4E39}" type="slidenum">
              <a:rPr lang="en-US">
                <a:latin typeface="Calibri" panose="020F0502020204030204" pitchFamily="34" charset="0"/>
              </a:rPr>
              <a:pPr eaLnBrk="1" hangingPunct="1"/>
              <a:t>53</a:t>
            </a:fld>
            <a:endParaRPr lang="en-US">
              <a:latin typeface="Calibri" panose="020F0502020204030204" pitchFamily="34" charset="0"/>
            </a:endParaRPr>
          </a:p>
        </p:txBody>
      </p:sp>
    </p:spTree>
    <p:extLst>
      <p:ext uri="{BB962C8B-B14F-4D97-AF65-F5344CB8AC3E}">
        <p14:creationId xmlns:p14="http://schemas.microsoft.com/office/powerpoint/2010/main" val="23951829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With paged virtual memory, it is not necessary and indeed may not be possible to bring all of the pages of a process into main memory to prepare it for execution. </a:t>
            </a:r>
          </a:p>
          <a:p>
            <a:endParaRPr lang="en-NZ" smtClean="0"/>
          </a:p>
          <a:p>
            <a:r>
              <a:rPr lang="en-NZ" smtClean="0"/>
              <a:t>Thus, the operating system must decide how many pages to bring in</a:t>
            </a:r>
          </a:p>
          <a:p>
            <a:pPr lvl="1"/>
            <a:r>
              <a:rPr lang="en-NZ" smtClean="0"/>
              <a:t>IE , how much main memory to allocate to a particular process. </a:t>
            </a:r>
          </a:p>
          <a:p>
            <a:pPr lvl="1"/>
            <a:endParaRPr lang="en-NZ" smtClean="0"/>
          </a:p>
          <a:p>
            <a:r>
              <a:rPr lang="en-NZ" smtClean="0"/>
              <a:t>Several factors come into play:</a:t>
            </a:r>
          </a:p>
          <a:p>
            <a:pPr lvl="1"/>
            <a:r>
              <a:rPr lang="en-NZ" smtClean="0"/>
              <a:t>• The smaller the amount of memory allocated to a process, the more processes that can reside in main memory at any one time. This increases the probability that the operating system will find at least one ready process at any given time and hence reduces the time lost due to swapping.</a:t>
            </a:r>
          </a:p>
          <a:p>
            <a:pPr lvl="1"/>
            <a:r>
              <a:rPr lang="en-NZ" smtClean="0"/>
              <a:t>• If a relatively small number of pages of a process are in main memory, then, despite the principle of locality, the rate of page faults will be rather high </a:t>
            </a:r>
          </a:p>
          <a:p>
            <a:pPr lvl="1"/>
            <a:r>
              <a:rPr lang="en-NZ" smtClean="0"/>
              <a:t>• Beyond a certain size, additional allocation of main memory to a particular process will have no noticeable effect on the page fault rate for that process because of the principle of locality.</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D72BF7-B600-4491-8662-5212DF1591DD}" type="slidenum">
              <a:rPr lang="en-US">
                <a:latin typeface="Calibri" panose="020F0502020204030204" pitchFamily="34" charset="0"/>
              </a:rPr>
              <a:pPr eaLnBrk="1" hangingPunct="1"/>
              <a:t>54</a:t>
            </a:fld>
            <a:endParaRPr lang="en-US">
              <a:latin typeface="Calibri" panose="020F0502020204030204" pitchFamily="34" charset="0"/>
            </a:endParaRPr>
          </a:p>
        </p:txBody>
      </p:sp>
    </p:spTree>
    <p:extLst>
      <p:ext uri="{BB962C8B-B14F-4D97-AF65-F5344CB8AC3E}">
        <p14:creationId xmlns:p14="http://schemas.microsoft.com/office/powerpoint/2010/main" val="26509817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r>
              <a:rPr lang="en-NZ" dirty="0" smtClean="0"/>
              <a:t>A </a:t>
            </a:r>
            <a:r>
              <a:rPr lang="en-NZ" b="1" dirty="0" smtClean="0"/>
              <a:t>fixed-allocation policy </a:t>
            </a:r>
            <a:r>
              <a:rPr lang="en-NZ" dirty="0" smtClean="0"/>
              <a:t>gives a process a fixed number of frames in main memory within which to execute.</a:t>
            </a:r>
          </a:p>
          <a:p>
            <a:pPr lvl="1">
              <a:buFont typeface="Arial" pitchFamily="34" charset="0"/>
              <a:buChar char="•"/>
              <a:defRPr/>
            </a:pPr>
            <a:r>
              <a:rPr lang="en-NZ" dirty="0" smtClean="0"/>
              <a:t> That number is decided at initial load time (process creation time) and may be determined based on the type of process (interactive, batch, type of application) or may be based on guidance from the programmer or system manager.</a:t>
            </a:r>
          </a:p>
          <a:p>
            <a:pPr lvl="1">
              <a:buFont typeface="Arial" pitchFamily="34" charset="0"/>
              <a:buChar char="•"/>
              <a:defRPr/>
            </a:pPr>
            <a:r>
              <a:rPr lang="en-NZ" dirty="0" smtClean="0"/>
              <a:t> Whenever a page fault occurs in the execution of a process, one of the pages of that process must be replaced by the needed page.</a:t>
            </a:r>
          </a:p>
          <a:p>
            <a:pPr>
              <a:defRPr/>
            </a:pPr>
            <a:endParaRPr lang="en-NZ" dirty="0" smtClean="0"/>
          </a:p>
          <a:p>
            <a:pPr>
              <a:defRPr/>
            </a:pPr>
            <a:r>
              <a:rPr lang="en-NZ" b="1" dirty="0" smtClean="0"/>
              <a:t>A variable-allocation policy </a:t>
            </a:r>
            <a:r>
              <a:rPr lang="en-NZ" dirty="0" smtClean="0"/>
              <a:t>allows the number of page frames allocated to a process to be varied over the lifetime of the process.</a:t>
            </a:r>
          </a:p>
          <a:p>
            <a:pPr lvl="1">
              <a:buFont typeface="Arial" pitchFamily="34" charset="0"/>
              <a:buChar char="•"/>
              <a:defRPr/>
            </a:pPr>
            <a:r>
              <a:rPr lang="en-NZ" dirty="0" smtClean="0"/>
              <a:t> Ideally, a process that is suffering persistently high levels of page faults, indicating that the principle of locality only holds in a weak form for that process, will be given additional page frames to reduce the page fault rate; </a:t>
            </a:r>
          </a:p>
          <a:p>
            <a:pPr lvl="1">
              <a:buFont typeface="Arial" pitchFamily="34" charset="0"/>
              <a:buChar char="•"/>
              <a:defRPr/>
            </a:pPr>
            <a:r>
              <a:rPr lang="en-NZ" dirty="0" smtClean="0"/>
              <a:t> whereas a process with an exceptionally low page fault rate will be given a reduced allocation, with the hope that this will not noticeably increase the page fault rate.</a:t>
            </a:r>
          </a:p>
          <a:p>
            <a:pPr lvl="1">
              <a:buFont typeface="Arial" pitchFamily="34" charset="0"/>
              <a:buChar char="•"/>
              <a:defRPr/>
            </a:pPr>
            <a:r>
              <a:rPr lang="en-NZ" dirty="0" smtClean="0"/>
              <a:t> The use of a variable-allocation policy relates to the concept of replacement scope</a:t>
            </a:r>
            <a:endParaRPr 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F665A1-0010-4F89-ADA9-0271474F41B5}" type="slidenum">
              <a:rPr lang="en-US">
                <a:latin typeface="Calibri" panose="020F0502020204030204" pitchFamily="34" charset="0"/>
              </a:rPr>
              <a:pPr eaLnBrk="1" hangingPunct="1"/>
              <a:t>55</a:t>
            </a:fld>
            <a:endParaRPr lang="en-US">
              <a:latin typeface="Calibri" panose="020F0502020204030204" pitchFamily="34" charset="0"/>
            </a:endParaRPr>
          </a:p>
        </p:txBody>
      </p:sp>
    </p:spTree>
    <p:extLst>
      <p:ext uri="{BB962C8B-B14F-4D97-AF65-F5344CB8AC3E}">
        <p14:creationId xmlns:p14="http://schemas.microsoft.com/office/powerpoint/2010/main" val="673531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For the execution of this process to proceed later, the operating system will need to bring into main memory the piece of the process that contains the logical address that caused the access fault. </a:t>
            </a:r>
          </a:p>
          <a:p>
            <a:endParaRPr lang="en-NZ" smtClean="0"/>
          </a:p>
          <a:p>
            <a:r>
              <a:rPr lang="en-NZ" smtClean="0"/>
              <a:t>For this purpose, the operating system issues a disk I/O read request.</a:t>
            </a:r>
          </a:p>
          <a:p>
            <a:endParaRPr lang="en-NZ" smtClean="0"/>
          </a:p>
          <a:p>
            <a:r>
              <a:rPr lang="en-NZ" smtClean="0"/>
              <a:t>After the I/O request has been issued, the operating system can dispatch an other process to run while the disk I/O is performed.</a:t>
            </a:r>
          </a:p>
          <a:p>
            <a:endParaRPr lang="en-NZ" smtClean="0"/>
          </a:p>
          <a:p>
            <a:r>
              <a:rPr lang="en-NZ" smtClean="0"/>
              <a:t>Once the desired piece has been brought into main memory, an I/O interrupt is issued, giving control back to the operating system, which places the affected process back into a Ready state.</a:t>
            </a:r>
            <a:endParaRPr lang="en-US" smtClean="0"/>
          </a:p>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F25034-6033-4352-B9CB-CFD1F3A76167}" type="slidenum">
              <a:rPr lang="en-US">
                <a:latin typeface="Calibri" panose="020F0502020204030204" pitchFamily="34" charset="0"/>
              </a:rPr>
              <a:pPr eaLnBrk="1" hangingPunct="1"/>
              <a:t>7</a:t>
            </a:fld>
            <a:endParaRPr lang="en-US">
              <a:latin typeface="Calibri" panose="020F0502020204030204" pitchFamily="34" charset="0"/>
            </a:endParaRPr>
          </a:p>
        </p:txBody>
      </p:sp>
    </p:spTree>
    <p:extLst>
      <p:ext uri="{BB962C8B-B14F-4D97-AF65-F5344CB8AC3E}">
        <p14:creationId xmlns:p14="http://schemas.microsoft.com/office/powerpoint/2010/main" val="12729571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The scope of a replacement strategy can be categorized as global or local.</a:t>
            </a:r>
          </a:p>
          <a:p>
            <a:endParaRPr lang="en-NZ" smtClean="0"/>
          </a:p>
          <a:p>
            <a:r>
              <a:rPr lang="en-NZ" smtClean="0"/>
              <a:t>Both types of policies are activated by a page fault when there are no free page frames.</a:t>
            </a:r>
          </a:p>
          <a:p>
            <a:endParaRPr lang="en-NZ" smtClean="0"/>
          </a:p>
          <a:p>
            <a:r>
              <a:rPr lang="en-NZ" smtClean="0"/>
              <a:t>A local replacement policy chooses only among the resident pages of the process that generated the page fault in selecting a page to replace.</a:t>
            </a:r>
          </a:p>
          <a:p>
            <a:endParaRPr lang="en-NZ" smtClean="0"/>
          </a:p>
          <a:p>
            <a:r>
              <a:rPr lang="en-NZ" smtClean="0"/>
              <a:t>A global replacement policy considers all unlocked pages in main memory as candidates for replacement, regardless of which process owns a particular page.</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0DCF20-22C3-47ED-9831-B217E10B10D8}" type="slidenum">
              <a:rPr lang="en-US">
                <a:latin typeface="Calibri" panose="020F0502020204030204" pitchFamily="34" charset="0"/>
              </a:rPr>
              <a:pPr eaLnBrk="1" hangingPunct="1"/>
              <a:t>56</a:t>
            </a:fld>
            <a:endParaRPr lang="en-US">
              <a:latin typeface="Calibri" panose="020F0502020204030204" pitchFamily="34" charset="0"/>
            </a:endParaRPr>
          </a:p>
        </p:txBody>
      </p:sp>
    </p:spTree>
    <p:extLst>
      <p:ext uri="{BB962C8B-B14F-4D97-AF65-F5344CB8AC3E}">
        <p14:creationId xmlns:p14="http://schemas.microsoft.com/office/powerpoint/2010/main" val="32700215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5101343-FF6C-42F5-9DCC-8D43C9260F9C}" type="slidenum">
              <a:rPr lang="en-US">
                <a:latin typeface="Calibri" panose="020F0502020204030204" pitchFamily="34" charset="0"/>
              </a:rPr>
              <a:pPr eaLnBrk="1" hangingPunct="1"/>
              <a:t>57</a:t>
            </a:fld>
            <a:endParaRPr lang="en-US">
              <a:latin typeface="Calibri" panose="020F0502020204030204" pitchFamily="34" charset="0"/>
            </a:endParaRPr>
          </a:p>
        </p:txBody>
      </p:sp>
    </p:spTree>
    <p:extLst>
      <p:ext uri="{BB962C8B-B14F-4D97-AF65-F5344CB8AC3E}">
        <p14:creationId xmlns:p14="http://schemas.microsoft.com/office/powerpoint/2010/main" val="37432417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dirty="0" smtClean="0"/>
              <a:t>A cleaning policy is the opposite of a fetch policy; it is concerned with determining when a modified page should be written out to secondary memory. </a:t>
            </a:r>
          </a:p>
          <a:p>
            <a:endParaRPr lang="en-NZ" dirty="0" smtClean="0"/>
          </a:p>
          <a:p>
            <a:r>
              <a:rPr lang="en-NZ" dirty="0" smtClean="0"/>
              <a:t>With </a:t>
            </a:r>
            <a:r>
              <a:rPr lang="en-NZ" b="1" dirty="0" smtClean="0"/>
              <a:t>demand cleaning</a:t>
            </a:r>
            <a:r>
              <a:rPr lang="en-NZ" dirty="0" smtClean="0"/>
              <a:t>, a page is written out to secondary memory only when it has been selected for replacement.</a:t>
            </a:r>
          </a:p>
          <a:p>
            <a:endParaRPr lang="en-NZ" dirty="0" smtClean="0"/>
          </a:p>
          <a:p>
            <a:r>
              <a:rPr lang="en-NZ" dirty="0" smtClean="0"/>
              <a:t>A </a:t>
            </a:r>
            <a:r>
              <a:rPr lang="en-NZ" b="1" dirty="0" err="1" smtClean="0"/>
              <a:t>precleaning</a:t>
            </a:r>
            <a:r>
              <a:rPr lang="en-NZ" b="1" dirty="0" smtClean="0"/>
              <a:t> </a:t>
            </a:r>
            <a:r>
              <a:rPr lang="en-NZ" dirty="0" smtClean="0"/>
              <a:t>policy writes modified pages before their page frames are needed so that pages can be written out in batches.</a:t>
            </a:r>
            <a:endParaRPr 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52FE1C-86F0-4090-A205-2B9CF45591F4}" type="slidenum">
              <a:rPr lang="en-US">
                <a:latin typeface="Calibri" panose="020F0502020204030204" pitchFamily="34" charset="0"/>
              </a:rPr>
              <a:pPr eaLnBrk="1" hangingPunct="1"/>
              <a:t>58</a:t>
            </a:fld>
            <a:endParaRPr lang="en-US">
              <a:latin typeface="Calibri" panose="020F0502020204030204" pitchFamily="34" charset="0"/>
            </a:endParaRPr>
          </a:p>
        </p:txBody>
      </p:sp>
    </p:spTree>
    <p:extLst>
      <p:ext uri="{BB962C8B-B14F-4D97-AF65-F5344CB8AC3E}">
        <p14:creationId xmlns:p14="http://schemas.microsoft.com/office/powerpoint/2010/main" val="25459285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Load control is concerned with determining the number of processes that will be resident in main memory - the multiprogramming level.</a:t>
            </a:r>
          </a:p>
          <a:p>
            <a:endParaRPr lang="en-NZ" smtClean="0"/>
          </a:p>
          <a:p>
            <a:r>
              <a:rPr lang="en-NZ" smtClean="0"/>
              <a:t>The load control policy is critical in effective memory management. </a:t>
            </a:r>
          </a:p>
          <a:p>
            <a:pPr lvl="1">
              <a:buFontTx/>
              <a:buChar char="•"/>
            </a:pPr>
            <a:r>
              <a:rPr lang="en-NZ" smtClean="0"/>
              <a:t> If too few processes are resident at any one time, then there will be many occasions when all processes are blocked, and much time will be spent in swapping.</a:t>
            </a:r>
          </a:p>
          <a:p>
            <a:pPr lvl="1">
              <a:buFontTx/>
              <a:buChar char="•"/>
            </a:pPr>
            <a:r>
              <a:rPr lang="en-NZ" smtClean="0"/>
              <a:t> On the other hand, if too many processes are resident, then, on average, the size of the resident set of each process will be inadequate and frequent faulting will occur resulting in thrashing.</a:t>
            </a:r>
          </a:p>
          <a:p>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D5BB23-FD94-4A40-83C4-8BC705DACE95}" type="slidenum">
              <a:rPr lang="en-US">
                <a:latin typeface="Calibri" panose="020F0502020204030204" pitchFamily="34" charset="0"/>
              </a:rPr>
              <a:pPr eaLnBrk="1" hangingPunct="1"/>
              <a:t>59</a:t>
            </a:fld>
            <a:endParaRPr lang="en-US">
              <a:latin typeface="Calibri" panose="020F0502020204030204" pitchFamily="34" charset="0"/>
            </a:endParaRPr>
          </a:p>
        </p:txBody>
      </p:sp>
    </p:spTree>
    <p:extLst>
      <p:ext uri="{BB962C8B-B14F-4D97-AF65-F5344CB8AC3E}">
        <p14:creationId xmlns:p14="http://schemas.microsoft.com/office/powerpoint/2010/main" val="8733275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If the degree of multiprogramming is to be reduced, one</a:t>
            </a:r>
          </a:p>
          <a:p>
            <a:r>
              <a:rPr lang="en-NZ" smtClean="0"/>
              <a:t>or more of the currently resident processes must be suspended (swapped out).</a:t>
            </a:r>
          </a:p>
          <a:p>
            <a:r>
              <a:rPr lang="en-NZ" smtClean="0"/>
              <a:t>[CARR84] lists six possibilities:</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24CC53-9BBC-4C1C-B185-1023EB94348D}" type="slidenum">
              <a:rPr lang="en-US">
                <a:latin typeface="Calibri" panose="020F0502020204030204" pitchFamily="34" charset="0"/>
              </a:rPr>
              <a:pPr eaLnBrk="1" hangingPunct="1"/>
              <a:t>60</a:t>
            </a:fld>
            <a:endParaRPr lang="en-US">
              <a:latin typeface="Calibri" panose="020F0502020204030204" pitchFamily="34" charset="0"/>
            </a:endParaRPr>
          </a:p>
        </p:txBody>
      </p:sp>
    </p:spTree>
    <p:extLst>
      <p:ext uri="{BB962C8B-B14F-4D97-AF65-F5344CB8AC3E}">
        <p14:creationId xmlns:p14="http://schemas.microsoft.com/office/powerpoint/2010/main" val="5751028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b="1" smtClean="0"/>
              <a:t>Lowest-priority process: </a:t>
            </a:r>
          </a:p>
          <a:p>
            <a:pPr lvl="1">
              <a:buFontTx/>
              <a:buChar char="•"/>
            </a:pPr>
            <a:r>
              <a:rPr lang="en-NZ" smtClean="0"/>
              <a:t> This implements a scheduling policy decision and is unrelated to performance issues.</a:t>
            </a:r>
          </a:p>
          <a:p>
            <a:pPr lvl="1"/>
            <a:endParaRPr lang="en-NZ" smtClean="0"/>
          </a:p>
          <a:p>
            <a:r>
              <a:rPr lang="en-NZ" b="1" smtClean="0"/>
              <a:t>Faulting process: </a:t>
            </a:r>
          </a:p>
          <a:p>
            <a:pPr lvl="1">
              <a:buFontTx/>
              <a:buChar char="•"/>
            </a:pPr>
            <a:r>
              <a:rPr lang="en-NZ" smtClean="0"/>
              <a:t> There is a greater probability that the faulting task does not have its working set resident, and performance would suffer least by suspending it. </a:t>
            </a:r>
          </a:p>
          <a:p>
            <a:pPr lvl="1">
              <a:buFontTx/>
              <a:buChar char="•"/>
            </a:pPr>
            <a:r>
              <a:rPr lang="en-NZ" smtClean="0"/>
              <a:t> Immediate payoff because it blocks a process that is about to be blocked anyway and it eliminates the overhead of a page replacement and I/O operation.</a:t>
            </a:r>
          </a:p>
          <a:p>
            <a:endParaRPr lang="en-NZ" smtClean="0"/>
          </a:p>
          <a:p>
            <a:r>
              <a:rPr lang="en-NZ" b="1" smtClean="0"/>
              <a:t>Last process activated: </a:t>
            </a:r>
          </a:p>
          <a:p>
            <a:pPr lvl="1">
              <a:buFontTx/>
              <a:buChar char="•"/>
            </a:pPr>
            <a:r>
              <a:rPr lang="en-NZ" b="1" smtClean="0"/>
              <a:t> </a:t>
            </a:r>
            <a:r>
              <a:rPr lang="en-NZ" smtClean="0"/>
              <a:t>This is the process least likely to have its working set resident.</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5D528C-A830-493F-91C3-2589742C6B75}" type="slidenum">
              <a:rPr lang="en-US">
                <a:latin typeface="Calibri" panose="020F0502020204030204" pitchFamily="34" charset="0"/>
              </a:rPr>
              <a:pPr eaLnBrk="1" hangingPunct="1"/>
              <a:t>61</a:t>
            </a:fld>
            <a:endParaRPr lang="en-US">
              <a:latin typeface="Calibri" panose="020F0502020204030204" pitchFamily="34" charset="0"/>
            </a:endParaRPr>
          </a:p>
        </p:txBody>
      </p:sp>
    </p:spTree>
    <p:extLst>
      <p:ext uri="{BB962C8B-B14F-4D97-AF65-F5344CB8AC3E}">
        <p14:creationId xmlns:p14="http://schemas.microsoft.com/office/powerpoint/2010/main" val="1576566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Refer to table 8.2 in the book for a comparison of the </a:t>
            </a:r>
            <a:r>
              <a:rPr lang="en-NZ" smtClean="0"/>
              <a:t>characteristics of paging and segmentation, with and without the use of virtual</a:t>
            </a:r>
          </a:p>
          <a:p>
            <a:r>
              <a:rPr lang="en-NZ" smtClean="0"/>
              <a:t>memory.</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FB2F89-6AB6-4740-B7B2-8491C6989562}" type="slidenum">
              <a:rPr lang="en-US">
                <a:latin typeface="Calibri" panose="020F0502020204030204" pitchFamily="34" charset="0"/>
              </a:rPr>
              <a:pPr eaLnBrk="1" hangingPunct="1"/>
              <a:t>8</a:t>
            </a:fld>
            <a:endParaRPr lang="en-US">
              <a:latin typeface="Calibri" panose="020F0502020204030204" pitchFamily="34" charset="0"/>
            </a:endParaRPr>
          </a:p>
        </p:txBody>
      </p:sp>
    </p:spTree>
    <p:extLst>
      <p:ext uri="{BB962C8B-B14F-4D97-AF65-F5344CB8AC3E}">
        <p14:creationId xmlns:p14="http://schemas.microsoft.com/office/powerpoint/2010/main" val="2916290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smtClean="0"/>
              <a:t> In the steady state, practically all of main memory will be occupied with process pieces, so that the processor and operating system have direct access to as many processes as possible.</a:t>
            </a:r>
          </a:p>
          <a:p>
            <a:endParaRPr lang="en-NZ" smtClean="0"/>
          </a:p>
          <a:p>
            <a:r>
              <a:rPr lang="en-NZ" smtClean="0"/>
              <a:t>Thus, when the operating system brings one piece in, it must throw another out.</a:t>
            </a:r>
          </a:p>
          <a:p>
            <a:endParaRPr lang="en-NZ" smtClean="0"/>
          </a:p>
          <a:p>
            <a:r>
              <a:rPr lang="en-NZ" smtClean="0"/>
              <a:t>If it throws out a piece just before it is used, then it will just have to go get that piece again almost immediately.</a:t>
            </a:r>
          </a:p>
          <a:p>
            <a:pPr lvl="1">
              <a:buFontTx/>
              <a:buChar char="•"/>
            </a:pPr>
            <a:r>
              <a:rPr lang="en-NZ" smtClean="0"/>
              <a:t> Too much of this leads to a condition known as thrashing</a:t>
            </a:r>
          </a:p>
          <a:p>
            <a:pPr lvl="1">
              <a:buFontTx/>
              <a:buChar char="•"/>
            </a:pPr>
            <a:r>
              <a:rPr lang="en-NZ" smtClean="0"/>
              <a:t> The system spends most of its time swapping pieces rather than executing instructions.</a:t>
            </a:r>
          </a:p>
          <a:p>
            <a:endParaRPr lang="en-NZ" smtClean="0"/>
          </a:p>
          <a:p>
            <a:r>
              <a:rPr lang="en-NZ" smtClean="0"/>
              <a:t>The avoidance of thrashing was a major research area in the 1970s and led to a variety of complex but effective algorithms. </a:t>
            </a:r>
          </a:p>
          <a:p>
            <a:pPr lvl="1"/>
            <a:r>
              <a:rPr lang="en-NZ" smtClean="0"/>
              <a:t>In essence, the operating system tries to guess, based on recent history, which pieces are least likely to be used in the near future.</a:t>
            </a:r>
            <a:endParaRPr 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34E686-CD7C-422C-B43E-447BC4961919}" type="slidenum">
              <a:rPr lang="en-US">
                <a:latin typeface="Calibri" panose="020F0502020204030204" pitchFamily="34" charset="0"/>
              </a:rPr>
              <a:pPr eaLnBrk="1" hangingPunct="1"/>
              <a:t>9</a:t>
            </a:fld>
            <a:endParaRPr lang="en-US">
              <a:latin typeface="Calibri" panose="020F0502020204030204" pitchFamily="34" charset="0"/>
            </a:endParaRPr>
          </a:p>
        </p:txBody>
      </p:sp>
    </p:spTree>
    <p:extLst>
      <p:ext uri="{BB962C8B-B14F-4D97-AF65-F5344CB8AC3E}">
        <p14:creationId xmlns:p14="http://schemas.microsoft.com/office/powerpoint/2010/main" val="1294755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a:bodyPr>
          <a:lstStyle/>
          <a:p>
            <a:pPr>
              <a:defRPr/>
            </a:pPr>
            <a:r>
              <a:rPr lang="en-NZ" dirty="0" smtClean="0"/>
              <a:t>In the discussion of simple paging, we indicated that each process has its own page table. </a:t>
            </a:r>
          </a:p>
          <a:p>
            <a:pPr lvl="1">
              <a:buFont typeface="Arial" pitchFamily="34" charset="0"/>
              <a:buChar char="•"/>
              <a:defRPr/>
            </a:pPr>
            <a:r>
              <a:rPr lang="en-NZ" dirty="0" smtClean="0"/>
              <a:t> When all of its pages are loaded into main memory, the page table for a process is created and loaded into main memory.</a:t>
            </a:r>
          </a:p>
          <a:p>
            <a:pPr>
              <a:buFont typeface="Arial" pitchFamily="34" charset="0"/>
              <a:buNone/>
              <a:defRPr/>
            </a:pPr>
            <a:endParaRPr lang="en-NZ" dirty="0" smtClean="0"/>
          </a:p>
          <a:p>
            <a:pPr>
              <a:buFont typeface="Arial" pitchFamily="34" charset="0"/>
              <a:buNone/>
              <a:defRPr/>
            </a:pPr>
            <a:r>
              <a:rPr lang="en-NZ" dirty="0" smtClean="0"/>
              <a:t>Each page table entry contains the frame number of the corresponding page in main memory.</a:t>
            </a:r>
          </a:p>
          <a:p>
            <a:pPr>
              <a:buFont typeface="Arial" pitchFamily="34" charset="0"/>
              <a:buNone/>
              <a:defRPr/>
            </a:pPr>
            <a:endParaRPr lang="en-NZ" dirty="0" smtClean="0"/>
          </a:p>
          <a:p>
            <a:pPr>
              <a:buFont typeface="Arial" pitchFamily="34" charset="0"/>
              <a:buNone/>
              <a:defRPr/>
            </a:pPr>
            <a:r>
              <a:rPr lang="en-NZ" dirty="0" smtClean="0"/>
              <a:t>A page table is also needed for a virtual memory scheme based on paging.</a:t>
            </a:r>
          </a:p>
          <a:p>
            <a:pPr>
              <a:buFont typeface="Arial" pitchFamily="34" charset="0"/>
              <a:buNone/>
              <a:defRPr/>
            </a:pPr>
            <a:endParaRPr lang="en-NZ" dirty="0" smtClean="0"/>
          </a:p>
          <a:p>
            <a:pPr>
              <a:buFont typeface="Arial" pitchFamily="34" charset="0"/>
              <a:buNone/>
              <a:defRPr/>
            </a:pPr>
            <a:r>
              <a:rPr lang="en-NZ" dirty="0" smtClean="0"/>
              <a:t>Again, it is typical to associate a unique page table with each process. </a:t>
            </a:r>
            <a:r>
              <a:rPr lang="en-NZ" b="1" dirty="0" smtClean="0"/>
              <a:t>(Figure 8.2a – next slide). </a:t>
            </a:r>
          </a:p>
          <a:p>
            <a:pPr lvl="1">
              <a:buFont typeface="Arial" pitchFamily="34" charset="0"/>
              <a:buChar char="•"/>
              <a:defRPr/>
            </a:pPr>
            <a:r>
              <a:rPr lang="en-NZ" dirty="0" smtClean="0"/>
              <a:t> The page table entries become more complex because only some of the pages of a process may be in main memory.</a:t>
            </a:r>
          </a:p>
          <a:p>
            <a:pPr lvl="1">
              <a:buFont typeface="Arial" pitchFamily="34" charset="0"/>
              <a:buChar char="•"/>
              <a:defRPr/>
            </a:pPr>
            <a:r>
              <a:rPr lang="en-NZ" dirty="0" smtClean="0"/>
              <a:t> A bit is needed in each page table entry to indicate whether the corresponding page is present (P) in main memory or not.</a:t>
            </a:r>
          </a:p>
          <a:p>
            <a:pPr lvl="1">
              <a:buFont typeface="Arial" pitchFamily="34" charset="0"/>
              <a:buChar char="•"/>
              <a:defRPr/>
            </a:pPr>
            <a:r>
              <a:rPr lang="en-NZ" dirty="0" smtClean="0"/>
              <a:t> If the bit indicates that the page is in memory, then the entry also includes the frame number of that page.</a:t>
            </a:r>
          </a:p>
          <a:p>
            <a:pPr lvl="1">
              <a:buFont typeface="Arial" pitchFamily="34" charset="0"/>
              <a:buChar char="•"/>
              <a:defRPr/>
            </a:pPr>
            <a:r>
              <a:rPr lang="en-NZ" dirty="0" smtClean="0"/>
              <a:t> The page table entry includes a modify (M) bit, indicating whether the contents of the corresponding page have been altered since the page was last loaded</a:t>
            </a:r>
            <a:endParaRPr 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2F2111-5178-4727-BA87-1399B55A0CB3}" type="slidenum">
              <a:rPr lang="en-US">
                <a:latin typeface="Calibri" panose="020F0502020204030204" pitchFamily="34" charset="0"/>
              </a:rPr>
              <a:pPr eaLnBrk="1" hangingPunct="1"/>
              <a:t>10</a:t>
            </a:fld>
            <a:endParaRPr lang="en-US">
              <a:latin typeface="Calibri" panose="020F0502020204030204" pitchFamily="34" charset="0"/>
            </a:endParaRPr>
          </a:p>
        </p:txBody>
      </p:sp>
    </p:spTree>
    <p:extLst>
      <p:ext uri="{BB962C8B-B14F-4D97-AF65-F5344CB8AC3E}">
        <p14:creationId xmlns:p14="http://schemas.microsoft.com/office/powerpoint/2010/main" val="254457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dirty="0" smtClean="0"/>
              <a:t>This is a repeat of the notes on the previous slide</a:t>
            </a:r>
          </a:p>
          <a:p>
            <a:endParaRPr lang="en-NZ" dirty="0" smtClean="0"/>
          </a:p>
          <a:p>
            <a:r>
              <a:rPr lang="en-NZ" dirty="0" smtClean="0"/>
              <a:t>It is typical to associate a unique page table with each process. </a:t>
            </a:r>
            <a:r>
              <a:rPr lang="en-NZ" b="1" dirty="0" smtClean="0"/>
              <a:t>(Figure 8.2a – this slide). </a:t>
            </a:r>
          </a:p>
          <a:p>
            <a:pPr lvl="1">
              <a:buFontTx/>
              <a:buChar char="•"/>
            </a:pPr>
            <a:r>
              <a:rPr lang="en-NZ" dirty="0" smtClean="0"/>
              <a:t> A bit is needed in each page table entry to indicate whether the corresponding page is present (P) in main memory or not.</a:t>
            </a:r>
          </a:p>
          <a:p>
            <a:pPr lvl="1">
              <a:buFontTx/>
              <a:buChar char="•"/>
            </a:pPr>
            <a:r>
              <a:rPr lang="en-NZ" dirty="0" smtClean="0"/>
              <a:t> If the bit indicates that the page is in memory, then the entry also includes the frame number of that page.</a:t>
            </a:r>
          </a:p>
          <a:p>
            <a:pPr lvl="1">
              <a:buFontTx/>
              <a:buChar char="•"/>
            </a:pPr>
            <a:r>
              <a:rPr lang="en-NZ" dirty="0" smtClean="0"/>
              <a:t> The page table entry includes a modify (M) bit, indicating whether the contents of the corresponding page have been altered since the page was last loaded</a:t>
            </a:r>
            <a:endParaRPr lang="en-US" dirty="0" smtClean="0"/>
          </a:p>
          <a:p>
            <a:endParaRPr lang="en-US" dirty="0"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432B0B-CE4C-42F9-A6A1-8ACC83D05A74}" type="slidenum">
              <a:rPr lang="en-US">
                <a:latin typeface="Calibri" panose="020F0502020204030204" pitchFamily="34" charset="0"/>
              </a:rPr>
              <a:pPr eaLnBrk="1" hangingPunct="1"/>
              <a:t>11</a:t>
            </a:fld>
            <a:endParaRPr lang="en-US">
              <a:latin typeface="Calibri" panose="020F0502020204030204" pitchFamily="34" charset="0"/>
            </a:endParaRPr>
          </a:p>
        </p:txBody>
      </p:sp>
    </p:spTree>
    <p:extLst>
      <p:ext uri="{BB962C8B-B14F-4D97-AF65-F5344CB8AC3E}">
        <p14:creationId xmlns:p14="http://schemas.microsoft.com/office/powerpoint/2010/main" val="2666655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A10B8BE-AD60-43CA-B503-2283F76C0E16}" type="datetimeFigureOut">
              <a:rPr lang="en-US"/>
              <a:pPr>
                <a:defRPr/>
              </a:pPr>
              <a:t>8/21/2019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292DFBF-62D6-4C38-B8D6-D8C03A9421E7}" type="slidenum">
              <a:rPr lang="en-US"/>
              <a:pPr/>
              <a:t>‹#›</a:t>
            </a:fld>
            <a:endParaRPr lang="en-US"/>
          </a:p>
        </p:txBody>
      </p:sp>
    </p:spTree>
    <p:extLst>
      <p:ext uri="{BB962C8B-B14F-4D97-AF65-F5344CB8AC3E}">
        <p14:creationId xmlns:p14="http://schemas.microsoft.com/office/powerpoint/2010/main" val="228412675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DE0793-72C7-4A19-AE5C-E6FDD591A624}" type="datetimeFigureOut">
              <a:rPr lang="en-US"/>
              <a:pPr>
                <a:defRPr/>
              </a:pPr>
              <a:t>8/21/2019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5320175-490B-45EF-A16C-EE41DF48905B}" type="slidenum">
              <a:rPr lang="en-US"/>
              <a:pPr/>
              <a:t>‹#›</a:t>
            </a:fld>
            <a:endParaRPr lang="en-US"/>
          </a:p>
        </p:txBody>
      </p:sp>
    </p:spTree>
    <p:extLst>
      <p:ext uri="{BB962C8B-B14F-4D97-AF65-F5344CB8AC3E}">
        <p14:creationId xmlns:p14="http://schemas.microsoft.com/office/powerpoint/2010/main" val="17075578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170BF37-53A7-4EEE-B05E-543037A1C108}" type="datetimeFigureOut">
              <a:rPr lang="en-US"/>
              <a:pPr>
                <a:defRPr/>
              </a:pPr>
              <a:t>8/21/2019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62E5B18-961D-4318-BECC-990A6CD6F322}" type="slidenum">
              <a:rPr lang="en-US"/>
              <a:pPr/>
              <a:t>‹#›</a:t>
            </a:fld>
            <a:endParaRPr lang="en-US"/>
          </a:p>
        </p:txBody>
      </p:sp>
    </p:spTree>
    <p:extLst>
      <p:ext uri="{BB962C8B-B14F-4D97-AF65-F5344CB8AC3E}">
        <p14:creationId xmlns:p14="http://schemas.microsoft.com/office/powerpoint/2010/main" val="232209748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CC2D02E-6ED4-40FB-A364-D5D22F963979}" type="datetimeFigureOut">
              <a:rPr lang="en-US"/>
              <a:pPr>
                <a:defRPr/>
              </a:pPr>
              <a:t>8/21/2019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66E7226-9CF0-42F9-802D-7ABB41F4F70E}" type="slidenum">
              <a:rPr lang="en-US"/>
              <a:pPr/>
              <a:t>‹#›</a:t>
            </a:fld>
            <a:endParaRPr lang="en-US"/>
          </a:p>
        </p:txBody>
      </p:sp>
    </p:spTree>
    <p:extLst>
      <p:ext uri="{BB962C8B-B14F-4D97-AF65-F5344CB8AC3E}">
        <p14:creationId xmlns:p14="http://schemas.microsoft.com/office/powerpoint/2010/main" val="52748984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6FCBD15-1900-4FC2-BB10-8A7CF9CC4959}" type="datetimeFigureOut">
              <a:rPr lang="en-US"/>
              <a:pPr>
                <a:defRPr/>
              </a:pPr>
              <a:t>8/21/2019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71DA91E-6C5D-474B-B27C-B6CD8D6AA832}" type="slidenum">
              <a:rPr lang="en-US"/>
              <a:pPr/>
              <a:t>‹#›</a:t>
            </a:fld>
            <a:endParaRPr lang="en-US"/>
          </a:p>
        </p:txBody>
      </p:sp>
    </p:spTree>
    <p:extLst>
      <p:ext uri="{BB962C8B-B14F-4D97-AF65-F5344CB8AC3E}">
        <p14:creationId xmlns:p14="http://schemas.microsoft.com/office/powerpoint/2010/main" val="9219470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17D4D9-E4C5-4CCD-83C2-B83B4FBD5017}" type="datetimeFigureOut">
              <a:rPr lang="en-US"/>
              <a:pPr>
                <a:defRPr/>
              </a:pPr>
              <a:t>8/21/2019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31B6A72-684C-4AB7-80C0-4A2E62DF8F78}" type="slidenum">
              <a:rPr lang="en-US"/>
              <a:pPr/>
              <a:t>‹#›</a:t>
            </a:fld>
            <a:endParaRPr lang="en-US"/>
          </a:p>
        </p:txBody>
      </p:sp>
    </p:spTree>
    <p:extLst>
      <p:ext uri="{BB962C8B-B14F-4D97-AF65-F5344CB8AC3E}">
        <p14:creationId xmlns:p14="http://schemas.microsoft.com/office/powerpoint/2010/main" val="62128112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A18E911-2D47-44D1-8159-FADBD529B6C5}" type="datetimeFigureOut">
              <a:rPr lang="en-US"/>
              <a:pPr>
                <a:defRPr/>
              </a:pPr>
              <a:t>8/21/2019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EFF6C32-2F80-41B8-B386-2F396554EBAE}" type="slidenum">
              <a:rPr lang="en-US"/>
              <a:pPr/>
              <a:t>‹#›</a:t>
            </a:fld>
            <a:endParaRPr lang="en-US"/>
          </a:p>
        </p:txBody>
      </p:sp>
    </p:spTree>
    <p:extLst>
      <p:ext uri="{BB962C8B-B14F-4D97-AF65-F5344CB8AC3E}">
        <p14:creationId xmlns:p14="http://schemas.microsoft.com/office/powerpoint/2010/main" val="383698677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F465A2B-CAEA-4BE7-9681-B9F76FF25964}" type="datetimeFigureOut">
              <a:rPr lang="en-US"/>
              <a:pPr>
                <a:defRPr/>
              </a:pPr>
              <a:t>8/21/2019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EF4FC49E-667D-4F9F-BDBC-9C69F3352078}" type="slidenum">
              <a:rPr lang="en-US"/>
              <a:pPr/>
              <a:t>‹#›</a:t>
            </a:fld>
            <a:endParaRPr lang="en-US"/>
          </a:p>
        </p:txBody>
      </p:sp>
    </p:spTree>
    <p:extLst>
      <p:ext uri="{BB962C8B-B14F-4D97-AF65-F5344CB8AC3E}">
        <p14:creationId xmlns:p14="http://schemas.microsoft.com/office/powerpoint/2010/main" val="107540352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C8BCD81-2C81-4B1B-AAA6-9FA4D631AD7F}" type="datetimeFigureOut">
              <a:rPr lang="en-US"/>
              <a:pPr>
                <a:defRPr/>
              </a:pPr>
              <a:t>8/21/2019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69046D41-5EE8-431A-881E-B8E44C0F6DC4}" type="slidenum">
              <a:rPr lang="en-US"/>
              <a:pPr/>
              <a:t>‹#›</a:t>
            </a:fld>
            <a:endParaRPr lang="en-US"/>
          </a:p>
        </p:txBody>
      </p:sp>
    </p:spTree>
    <p:extLst>
      <p:ext uri="{BB962C8B-B14F-4D97-AF65-F5344CB8AC3E}">
        <p14:creationId xmlns:p14="http://schemas.microsoft.com/office/powerpoint/2010/main" val="330796617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5FA8951-7752-4BAD-B8FB-BCA0E1B493D6}" type="datetimeFigureOut">
              <a:rPr lang="en-US"/>
              <a:pPr>
                <a:defRPr/>
              </a:pPr>
              <a:t>8/21/2019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F52F3F72-DD47-4F83-937C-AFD542642FBF}" type="slidenum">
              <a:rPr lang="en-US"/>
              <a:pPr/>
              <a:t>‹#›</a:t>
            </a:fld>
            <a:endParaRPr lang="en-US"/>
          </a:p>
        </p:txBody>
      </p:sp>
    </p:spTree>
    <p:extLst>
      <p:ext uri="{BB962C8B-B14F-4D97-AF65-F5344CB8AC3E}">
        <p14:creationId xmlns:p14="http://schemas.microsoft.com/office/powerpoint/2010/main" val="423706890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449C401-B7F0-4337-B260-E2BB4B75896D}" type="datetimeFigureOut">
              <a:rPr lang="en-US"/>
              <a:pPr>
                <a:defRPr/>
              </a:pPr>
              <a:t>8/21/2019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9655AF2-A053-4752-AD4F-886CE0565BF4}" type="slidenum">
              <a:rPr lang="en-US"/>
              <a:pPr/>
              <a:t>‹#›</a:t>
            </a:fld>
            <a:endParaRPr lang="en-US"/>
          </a:p>
        </p:txBody>
      </p:sp>
    </p:spTree>
    <p:extLst>
      <p:ext uri="{BB962C8B-B14F-4D97-AF65-F5344CB8AC3E}">
        <p14:creationId xmlns:p14="http://schemas.microsoft.com/office/powerpoint/2010/main" val="28424454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9625" y="5562600"/>
            <a:ext cx="7143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and.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5050"/>
            <a:ext cx="1190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8850181">
            <a:off x="-155575" y="330200"/>
            <a:ext cx="2000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4548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3C2197A-CBDC-415B-BE02-04766DEB16C0}" type="datetimeFigureOut">
              <a:rPr lang="en-US"/>
              <a:pPr>
                <a:defRPr/>
              </a:pPr>
              <a:t>8/21/2019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94236BA9-8258-4A75-839A-F3494B1CB612}" type="slidenum">
              <a:rPr lang="en-US"/>
              <a:pPr/>
              <a:t>‹#›</a:t>
            </a:fld>
            <a:endParaRPr lang="en-US"/>
          </a:p>
        </p:txBody>
      </p:sp>
    </p:spTree>
    <p:extLst>
      <p:ext uri="{BB962C8B-B14F-4D97-AF65-F5344CB8AC3E}">
        <p14:creationId xmlns:p14="http://schemas.microsoft.com/office/powerpoint/2010/main" val="271299709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4C26E8C-F6DB-425F-A521-341265215894}" type="datetimeFigureOut">
              <a:rPr lang="en-US"/>
              <a:pPr>
                <a:defRPr/>
              </a:pPr>
              <a:t>8/21/2019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98C4CCC-D341-4F00-8C7D-326DE6045144}" type="slidenum">
              <a:rPr lang="en-US"/>
              <a:pPr/>
              <a:t>‹#›</a:t>
            </a:fld>
            <a:endParaRPr lang="en-US"/>
          </a:p>
        </p:txBody>
      </p:sp>
    </p:spTree>
    <p:extLst>
      <p:ext uri="{BB962C8B-B14F-4D97-AF65-F5344CB8AC3E}">
        <p14:creationId xmlns:p14="http://schemas.microsoft.com/office/powerpoint/2010/main" val="289989420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EB1F39-CA57-49C5-8E5D-D17577E255F3}" type="datetimeFigureOut">
              <a:rPr lang="en-US"/>
              <a:pPr>
                <a:defRPr/>
              </a:pPr>
              <a:t>8/21/2019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36AA5C7-ADA9-4C49-935A-FEEB76311EFF}" type="slidenum">
              <a:rPr lang="en-US"/>
              <a:pPr/>
              <a:t>‹#›</a:t>
            </a:fld>
            <a:endParaRPr lang="en-US"/>
          </a:p>
        </p:txBody>
      </p:sp>
    </p:spTree>
    <p:extLst>
      <p:ext uri="{BB962C8B-B14F-4D97-AF65-F5344CB8AC3E}">
        <p14:creationId xmlns:p14="http://schemas.microsoft.com/office/powerpoint/2010/main" val="342217572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7C9A997-B492-44BB-9BBA-6B6D88F1AE54}" type="datetimeFigureOut">
              <a:rPr lang="en-US"/>
              <a:pPr>
                <a:defRPr/>
              </a:pPr>
              <a:t>8/21/2019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C481F6A-E284-49A3-83FC-8BDE083BB7C1}" type="slidenum">
              <a:rPr lang="en-US"/>
              <a:pPr/>
              <a:t>‹#›</a:t>
            </a:fld>
            <a:endParaRPr lang="en-US"/>
          </a:p>
        </p:txBody>
      </p:sp>
    </p:spTree>
    <p:extLst>
      <p:ext uri="{BB962C8B-B14F-4D97-AF65-F5344CB8AC3E}">
        <p14:creationId xmlns:p14="http://schemas.microsoft.com/office/powerpoint/2010/main" val="10644639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41593FE-A1B3-4F46-BA12-87D9E4E5B691}" type="datetimeFigureOut">
              <a:rPr lang="en-US"/>
              <a:pPr>
                <a:defRPr/>
              </a:pPr>
              <a:t>8/21/2019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D266EF0A-B231-45CB-9EF6-1B98A2FF5769}" type="slidenum">
              <a:rPr lang="en-US"/>
              <a:pPr/>
              <a:t>‹#›</a:t>
            </a:fld>
            <a:endParaRPr lang="en-US"/>
          </a:p>
        </p:txBody>
      </p:sp>
    </p:spTree>
    <p:extLst>
      <p:ext uri="{BB962C8B-B14F-4D97-AF65-F5344CB8AC3E}">
        <p14:creationId xmlns:p14="http://schemas.microsoft.com/office/powerpoint/2010/main" val="22658600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67150F2-B028-40A4-AF9A-0962385A86E3}" type="datetimeFigureOut">
              <a:rPr lang="en-US"/>
              <a:pPr>
                <a:defRPr/>
              </a:pPr>
              <a:t>8/21/2019</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1B36EE25-BCB7-4725-9B9B-A72D8DBB7D23}" type="slidenum">
              <a:rPr lang="en-US"/>
              <a:pPr/>
              <a:t>‹#›</a:t>
            </a:fld>
            <a:endParaRPr lang="en-US"/>
          </a:p>
        </p:txBody>
      </p:sp>
    </p:spTree>
    <p:extLst>
      <p:ext uri="{BB962C8B-B14F-4D97-AF65-F5344CB8AC3E}">
        <p14:creationId xmlns:p14="http://schemas.microsoft.com/office/powerpoint/2010/main" val="55624867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FD3CDF2-C7A4-4B42-9112-81821EBE7404}" type="datetimeFigureOut">
              <a:rPr lang="en-US"/>
              <a:pPr>
                <a:defRPr/>
              </a:pPr>
              <a:t>8/21/2019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33663A7D-454D-4E51-9939-DE964498F96A}" type="slidenum">
              <a:rPr lang="en-US"/>
              <a:pPr/>
              <a:t>‹#›</a:t>
            </a:fld>
            <a:endParaRPr lang="en-US"/>
          </a:p>
        </p:txBody>
      </p:sp>
    </p:spTree>
    <p:extLst>
      <p:ext uri="{BB962C8B-B14F-4D97-AF65-F5344CB8AC3E}">
        <p14:creationId xmlns:p14="http://schemas.microsoft.com/office/powerpoint/2010/main" val="5041085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E2E2667-1365-4172-B565-61EC2B3BA2BB}" type="datetimeFigureOut">
              <a:rPr lang="en-US"/>
              <a:pPr>
                <a:defRPr/>
              </a:pPr>
              <a:t>8/21/2019</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4634C91D-23DB-4D29-ACF9-B3A9091EC945}" type="slidenum">
              <a:rPr lang="en-US"/>
              <a:pPr/>
              <a:t>‹#›</a:t>
            </a:fld>
            <a:endParaRPr lang="en-US"/>
          </a:p>
        </p:txBody>
      </p:sp>
    </p:spTree>
    <p:extLst>
      <p:ext uri="{BB962C8B-B14F-4D97-AF65-F5344CB8AC3E}">
        <p14:creationId xmlns:p14="http://schemas.microsoft.com/office/powerpoint/2010/main" val="22011997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43BC062-024A-45B1-AC85-96D7BBD29BE6}" type="datetimeFigureOut">
              <a:rPr lang="en-US"/>
              <a:pPr>
                <a:defRPr/>
              </a:pPr>
              <a:t>8/21/2019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3449877-E832-431B-AF06-A4A5206BCD6D}" type="slidenum">
              <a:rPr lang="en-US"/>
              <a:pPr/>
              <a:t>‹#›</a:t>
            </a:fld>
            <a:endParaRPr lang="en-US"/>
          </a:p>
        </p:txBody>
      </p:sp>
    </p:spTree>
    <p:extLst>
      <p:ext uri="{BB962C8B-B14F-4D97-AF65-F5344CB8AC3E}">
        <p14:creationId xmlns:p14="http://schemas.microsoft.com/office/powerpoint/2010/main" val="177750773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D36E9E9-A6C5-49DE-AA5D-134C11E1B06D}" type="datetimeFigureOut">
              <a:rPr lang="en-US"/>
              <a:pPr>
                <a:defRPr/>
              </a:pPr>
              <a:t>8/21/2019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05C385B-7A8F-4D56-8308-B3DD3FE78B47}" type="slidenum">
              <a:rPr lang="en-US"/>
              <a:pPr/>
              <a:t>‹#›</a:t>
            </a:fld>
            <a:endParaRPr lang="en-US"/>
          </a:p>
        </p:txBody>
      </p:sp>
    </p:spTree>
    <p:extLst>
      <p:ext uri="{BB962C8B-B14F-4D97-AF65-F5344CB8AC3E}">
        <p14:creationId xmlns:p14="http://schemas.microsoft.com/office/powerpoint/2010/main" val="39245136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15783BD-7DFD-4015-874B-635789B9DFAB}" type="datetimeFigureOut">
              <a:rPr lang="en-US"/>
              <a:pPr>
                <a:defRPr/>
              </a:pPr>
              <a:t>8/21/2019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459FA5F-1658-42B9-B8BB-232DF1F94BD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42" r:id="rId1"/>
    <p:sldLayoutId id="2147483763"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A0959D0-ADAD-4FDA-A5CA-E22E844B2615}" type="datetimeFigureOut">
              <a:rPr lang="en-US"/>
              <a:pPr>
                <a:defRPr/>
              </a:pPr>
              <a:t>8/21/2019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9D3564E6-64F9-49C7-BEF9-01A2802B4E4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gaia.ecs.csus.edu/~zhangd/oscal/PagingApplet.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gaia.ecs.csus.edu/~zhangd/oscal/ClockFiles/Clock.htm"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0463" y="1676400"/>
            <a:ext cx="4046537" cy="423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p:cNvSpPr>
            <a:spLocks noGrp="1"/>
          </p:cNvSpPr>
          <p:nvPr>
            <p:ph type="ctrTitle"/>
          </p:nvPr>
        </p:nvSpPr>
        <p:spPr>
          <a:xfrm>
            <a:off x="685800" y="2644775"/>
            <a:ext cx="7772400" cy="1470025"/>
          </a:xfrm>
        </p:spPr>
        <p:txBody>
          <a:bodyPr/>
          <a:lstStyle/>
          <a:p>
            <a:pPr eaLnBrk="1" hangingPunct="1"/>
            <a:r>
              <a:rPr lang="en-US" smtClean="0"/>
              <a:t>Chapter 8</a:t>
            </a:r>
            <a:br>
              <a:rPr lang="en-US" smtClean="0"/>
            </a:br>
            <a:r>
              <a:rPr lang="en-US" smtClean="0"/>
              <a:t>Virtual Memory</a:t>
            </a:r>
          </a:p>
        </p:txBody>
      </p:sp>
      <p:sp>
        <p:nvSpPr>
          <p:cNvPr id="6" name="Subtitle 5"/>
          <p:cNvSpPr>
            <a:spLocks noGrp="1"/>
          </p:cNvSpPr>
          <p:nvPr>
            <p:ph type="subTitle" idx="1"/>
          </p:nvPr>
        </p:nvSpPr>
        <p:spPr/>
        <p:txBody>
          <a:bodyPr/>
          <a:lstStyle/>
          <a:p>
            <a:pPr>
              <a:buFont typeface="Arial" charset="0"/>
              <a:buNone/>
              <a:defRPr/>
            </a:pPr>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Paging</a:t>
            </a:r>
          </a:p>
        </p:txBody>
      </p:sp>
      <p:sp>
        <p:nvSpPr>
          <p:cNvPr id="17411" name="Content Placeholder 2"/>
          <p:cNvSpPr>
            <a:spLocks noGrp="1"/>
          </p:cNvSpPr>
          <p:nvPr>
            <p:ph idx="1"/>
          </p:nvPr>
        </p:nvSpPr>
        <p:spPr/>
        <p:txBody>
          <a:bodyPr/>
          <a:lstStyle/>
          <a:p>
            <a:r>
              <a:rPr lang="en-US" smtClean="0"/>
              <a:t>Each process has its own page table</a:t>
            </a:r>
          </a:p>
          <a:p>
            <a:r>
              <a:rPr lang="en-US" smtClean="0"/>
              <a:t>Each page table entry contains the frame number of the corresponding page in main memory</a:t>
            </a:r>
          </a:p>
          <a:p>
            <a:r>
              <a:rPr lang="en-US" smtClean="0"/>
              <a:t>Two extra bits are needed to indicate:</a:t>
            </a:r>
          </a:p>
          <a:p>
            <a:pPr lvl="1"/>
            <a:r>
              <a:rPr lang="en-US" smtClean="0"/>
              <a:t>whether the page is in main memory or not</a:t>
            </a:r>
          </a:p>
          <a:p>
            <a:pPr lvl="1"/>
            <a:r>
              <a:rPr lang="en-US" smtClean="0"/>
              <a:t>Whether the contents of the page has been altered since it was last loaded</a:t>
            </a:r>
          </a:p>
          <a:p>
            <a:pPr>
              <a:buFont typeface="Arial" panose="020B0604020202020204" pitchFamily="34" charset="0"/>
              <a:buNone/>
            </a:pPr>
            <a:r>
              <a:rPr lang="en-US" smtClean="0"/>
              <a:t>(see next slide)</a:t>
            </a:r>
          </a:p>
          <a:p>
            <a:endParaRPr lang="en-US"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Paging Table</a:t>
            </a:r>
          </a:p>
        </p:txBody>
      </p:sp>
      <p:pic>
        <p:nvPicPr>
          <p:cNvPr id="18435" name="Content Placeholder 3" descr="Fig08_02a.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905000" y="2057400"/>
            <a:ext cx="5135563" cy="2838450"/>
          </a:xfr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Address Translation</a:t>
            </a:r>
          </a:p>
        </p:txBody>
      </p:sp>
      <p:pic>
        <p:nvPicPr>
          <p:cNvPr id="19459" name="Content Placeholder 3" descr="Fig08_03.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066800" y="1066800"/>
            <a:ext cx="7540625" cy="5624513"/>
          </a:xfr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Inverted Page Table</a:t>
            </a:r>
          </a:p>
        </p:txBody>
      </p:sp>
      <p:sp>
        <p:nvSpPr>
          <p:cNvPr id="24579" name="Content Placeholder 2"/>
          <p:cNvSpPr>
            <a:spLocks noGrp="1"/>
          </p:cNvSpPr>
          <p:nvPr>
            <p:ph idx="1"/>
          </p:nvPr>
        </p:nvSpPr>
        <p:spPr/>
        <p:txBody>
          <a:bodyPr/>
          <a:lstStyle/>
          <a:p>
            <a:r>
              <a:rPr lang="en-US" dirty="0" smtClean="0"/>
              <a:t>Used on PowerPC, </a:t>
            </a:r>
            <a:r>
              <a:rPr lang="en-US" dirty="0" err="1" smtClean="0"/>
              <a:t>UltraSPARC</a:t>
            </a:r>
            <a:r>
              <a:rPr lang="en-US" dirty="0" smtClean="0"/>
              <a:t>, and IA-64 architecture</a:t>
            </a:r>
          </a:p>
          <a:p>
            <a:r>
              <a:rPr lang="en-US" dirty="0" smtClean="0"/>
              <a:t>Page number portion of a virtual address is mapped into a hash value</a:t>
            </a:r>
          </a:p>
          <a:p>
            <a:r>
              <a:rPr lang="en-US" dirty="0" smtClean="0"/>
              <a:t>Hash value points to inverted page table</a:t>
            </a:r>
          </a:p>
          <a:p>
            <a:pPr>
              <a:buNone/>
            </a:pPr>
            <a:endParaRPr lang="en-US"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Inverted Page Table</a:t>
            </a:r>
          </a:p>
        </p:txBody>
      </p:sp>
      <p:sp>
        <p:nvSpPr>
          <p:cNvPr id="25603" name="Content Placeholder 2"/>
          <p:cNvSpPr>
            <a:spLocks noGrp="1"/>
          </p:cNvSpPr>
          <p:nvPr>
            <p:ph idx="1"/>
          </p:nvPr>
        </p:nvSpPr>
        <p:spPr/>
        <p:txBody>
          <a:bodyPr/>
          <a:lstStyle/>
          <a:p>
            <a:pPr>
              <a:buFont typeface="Arial" panose="020B0604020202020204" pitchFamily="34" charset="0"/>
              <a:buNone/>
            </a:pPr>
            <a:r>
              <a:rPr lang="en-NZ" dirty="0" smtClean="0"/>
              <a:t>Each entry in the page table includes:</a:t>
            </a:r>
            <a:endParaRPr lang="en-US" dirty="0" smtClean="0"/>
          </a:p>
          <a:p>
            <a:r>
              <a:rPr lang="en-US" dirty="0" smtClean="0"/>
              <a:t>Page number</a:t>
            </a:r>
          </a:p>
          <a:p>
            <a:r>
              <a:rPr lang="en-US" dirty="0" smtClean="0"/>
              <a:t>Process identifier</a:t>
            </a:r>
          </a:p>
          <a:p>
            <a:pPr lvl="1"/>
            <a:r>
              <a:rPr lang="en-NZ" dirty="0" smtClean="0"/>
              <a:t>The process that owns this page.</a:t>
            </a:r>
          </a:p>
          <a:p>
            <a:r>
              <a:rPr lang="en-NZ" dirty="0" smtClean="0"/>
              <a:t> </a:t>
            </a:r>
            <a:r>
              <a:rPr lang="en-US" dirty="0" smtClean="0"/>
              <a:t>Control bits</a:t>
            </a:r>
          </a:p>
          <a:p>
            <a:pPr lvl="1"/>
            <a:r>
              <a:rPr lang="en-NZ" dirty="0" smtClean="0"/>
              <a:t> includes flags, such as present, modified etc</a:t>
            </a:r>
            <a:endParaRPr lang="en-US" dirty="0" smtClean="0"/>
          </a:p>
          <a:p>
            <a:r>
              <a:rPr lang="en-US" dirty="0" smtClean="0"/>
              <a:t>Chain pointer</a:t>
            </a:r>
          </a:p>
          <a:p>
            <a:pPr lvl="1"/>
            <a:r>
              <a:rPr lang="en-NZ" dirty="0" smtClean="0"/>
              <a:t> the index value of the next entry in the chain.</a:t>
            </a:r>
            <a:endParaRPr lang="en-US"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Inverted Page Table</a:t>
            </a:r>
          </a:p>
        </p:txBody>
      </p:sp>
      <p:pic>
        <p:nvPicPr>
          <p:cNvPr id="26627" name="Content Placeholder 3" descr="Fig08_06.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1276350"/>
            <a:ext cx="6781800" cy="5538788"/>
          </a:xfrm>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Translation Lookaside</a:t>
            </a:r>
            <a:br>
              <a:rPr lang="en-US" smtClean="0"/>
            </a:br>
            <a:r>
              <a:rPr lang="en-US" smtClean="0"/>
              <a:t>Buffer</a:t>
            </a:r>
          </a:p>
        </p:txBody>
      </p:sp>
      <p:sp>
        <p:nvSpPr>
          <p:cNvPr id="27651" name="Content Placeholder 2"/>
          <p:cNvSpPr>
            <a:spLocks noGrp="1"/>
          </p:cNvSpPr>
          <p:nvPr>
            <p:ph idx="1"/>
          </p:nvPr>
        </p:nvSpPr>
        <p:spPr/>
        <p:txBody>
          <a:bodyPr/>
          <a:lstStyle/>
          <a:p>
            <a:r>
              <a:rPr lang="en-US" smtClean="0"/>
              <a:t>Each virtual memory reference can cause two physical memory accesses</a:t>
            </a:r>
          </a:p>
          <a:p>
            <a:pPr lvl="1"/>
            <a:r>
              <a:rPr lang="en-US" smtClean="0"/>
              <a:t>One to fetch the page table</a:t>
            </a:r>
          </a:p>
          <a:p>
            <a:pPr lvl="1"/>
            <a:r>
              <a:rPr lang="en-US" smtClean="0"/>
              <a:t>One to fetch the data</a:t>
            </a:r>
          </a:p>
          <a:p>
            <a:r>
              <a:rPr lang="en-US" smtClean="0"/>
              <a:t>To overcome this problem a high-speed cache is set up for page table entries</a:t>
            </a:r>
          </a:p>
          <a:p>
            <a:pPr lvl="1"/>
            <a:r>
              <a:rPr lang="en-US" smtClean="0"/>
              <a:t>Called a Translation Lookaside Buffer (TLB)</a:t>
            </a:r>
          </a:p>
          <a:p>
            <a:pPr lvl="1"/>
            <a:r>
              <a:rPr lang="en-US" smtClean="0"/>
              <a:t>Contains page table entries that have been most recently used</a:t>
            </a:r>
          </a:p>
          <a:p>
            <a:pPr lvl="1"/>
            <a:endParaRPr lang="en-US" smtClean="0"/>
          </a:p>
          <a:p>
            <a:endParaRPr lang="en-US"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TLB Operation</a:t>
            </a:r>
          </a:p>
        </p:txBody>
      </p:sp>
      <p:sp>
        <p:nvSpPr>
          <p:cNvPr id="28675" name="Content Placeholder 2"/>
          <p:cNvSpPr>
            <a:spLocks noGrp="1"/>
          </p:cNvSpPr>
          <p:nvPr>
            <p:ph idx="1"/>
          </p:nvPr>
        </p:nvSpPr>
        <p:spPr/>
        <p:txBody>
          <a:bodyPr/>
          <a:lstStyle/>
          <a:p>
            <a:r>
              <a:rPr lang="en-US" smtClean="0"/>
              <a:t>Given a virtual address, </a:t>
            </a:r>
          </a:p>
          <a:p>
            <a:pPr lvl="1"/>
            <a:r>
              <a:rPr lang="en-US" smtClean="0"/>
              <a:t>processor examines the TLB</a:t>
            </a:r>
          </a:p>
          <a:p>
            <a:r>
              <a:rPr lang="en-US" smtClean="0"/>
              <a:t>If page table entry is present (TLB hit), </a:t>
            </a:r>
          </a:p>
          <a:p>
            <a:pPr lvl="1"/>
            <a:r>
              <a:rPr lang="en-US" smtClean="0"/>
              <a:t>the frame number is retrieved and the real address is formed</a:t>
            </a:r>
          </a:p>
          <a:p>
            <a:r>
              <a:rPr lang="en-US" smtClean="0"/>
              <a:t>If page table entry is not found in the TLB (TLB miss), </a:t>
            </a:r>
          </a:p>
          <a:p>
            <a:pPr lvl="1"/>
            <a:r>
              <a:rPr lang="en-US" smtClean="0"/>
              <a:t>the page number is used to index the process page table</a:t>
            </a:r>
          </a:p>
          <a:p>
            <a:endParaRPr lang="en-US"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Translation Lookaside </a:t>
            </a:r>
            <a:br>
              <a:rPr lang="en-US" smtClean="0"/>
            </a:br>
            <a:r>
              <a:rPr lang="en-US" smtClean="0"/>
              <a:t>Buffer</a:t>
            </a:r>
          </a:p>
        </p:txBody>
      </p:sp>
      <p:pic>
        <p:nvPicPr>
          <p:cNvPr id="30723" name="Content Placeholder 3" descr="Fig08_07.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1376363"/>
            <a:ext cx="7480300" cy="5481637"/>
          </a:xfr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TLB operation</a:t>
            </a:r>
          </a:p>
        </p:txBody>
      </p:sp>
      <p:pic>
        <p:nvPicPr>
          <p:cNvPr id="31747" name="Content Placeholder 3" descr="Fig08_08.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981200" y="1395413"/>
            <a:ext cx="4953000" cy="5462587"/>
          </a:xfr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Virtual memory</a:t>
            </a:r>
            <a:endParaRPr lang="en-US" sz="4800" dirty="0"/>
          </a:p>
        </p:txBody>
      </p:sp>
      <p:sp>
        <p:nvSpPr>
          <p:cNvPr id="3" name="Content Placeholder 2"/>
          <p:cNvSpPr>
            <a:spLocks noGrp="1"/>
          </p:cNvSpPr>
          <p:nvPr>
            <p:ph idx="1"/>
          </p:nvPr>
        </p:nvSpPr>
        <p:spPr/>
        <p:txBody>
          <a:bodyPr/>
          <a:lstStyle/>
          <a:p>
            <a:r>
              <a:rPr lang="en-US" dirty="0" smtClean="0"/>
              <a:t>Virtual memory</a:t>
            </a:r>
          </a:p>
          <a:p>
            <a:pPr lvl="1"/>
            <a:r>
              <a:rPr lang="en-US" dirty="0" smtClean="0"/>
              <a:t>Virtual memory is a technique that allows the execution of processes which are not completely available in memory</a:t>
            </a:r>
          </a:p>
          <a:p>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NZ" smtClean="0"/>
              <a:t>Associative Mapping</a:t>
            </a:r>
          </a:p>
        </p:txBody>
      </p:sp>
      <p:sp>
        <p:nvSpPr>
          <p:cNvPr id="32771" name="Content Placeholder 2"/>
          <p:cNvSpPr>
            <a:spLocks noGrp="1"/>
          </p:cNvSpPr>
          <p:nvPr>
            <p:ph idx="1"/>
          </p:nvPr>
        </p:nvSpPr>
        <p:spPr/>
        <p:txBody>
          <a:bodyPr/>
          <a:lstStyle/>
          <a:p>
            <a:r>
              <a:rPr lang="en-NZ" smtClean="0"/>
              <a:t>As the TLB only contains some of the page table entries we cannot simply index into the TLB based on the page number</a:t>
            </a:r>
          </a:p>
          <a:p>
            <a:pPr lvl="1"/>
            <a:r>
              <a:rPr lang="en-NZ" smtClean="0"/>
              <a:t>Each TLB entry must include the page number as well as the complete page table entry</a:t>
            </a:r>
          </a:p>
          <a:p>
            <a:r>
              <a:rPr lang="en-NZ" smtClean="0"/>
              <a:t>The process is able to simultaneously query numerous TLB entries to determine if there is a page number match</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Translation Lookaside </a:t>
            </a:r>
            <a:br>
              <a:rPr lang="en-US" smtClean="0"/>
            </a:br>
            <a:r>
              <a:rPr lang="en-US" smtClean="0"/>
              <a:t>Buffer</a:t>
            </a:r>
          </a:p>
        </p:txBody>
      </p:sp>
      <p:pic>
        <p:nvPicPr>
          <p:cNvPr id="33795" name="Content Placeholder 3" descr="Fig08_09.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14400" y="1401763"/>
            <a:ext cx="7678738" cy="5456237"/>
          </a:xfr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TLB and </a:t>
            </a:r>
            <a:br>
              <a:rPr lang="en-US" smtClean="0"/>
            </a:br>
            <a:r>
              <a:rPr lang="en-US" smtClean="0"/>
              <a:t>Cache Operation</a:t>
            </a:r>
          </a:p>
        </p:txBody>
      </p:sp>
      <p:pic>
        <p:nvPicPr>
          <p:cNvPr id="34819" name="Content Placeholder 3" descr="Fig08_10.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524000" y="1530350"/>
            <a:ext cx="5943600" cy="5327650"/>
          </a:xfr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Page Size</a:t>
            </a:r>
          </a:p>
        </p:txBody>
      </p:sp>
      <p:sp>
        <p:nvSpPr>
          <p:cNvPr id="35843" name="Content Placeholder 2"/>
          <p:cNvSpPr>
            <a:spLocks noGrp="1"/>
          </p:cNvSpPr>
          <p:nvPr>
            <p:ph idx="1"/>
          </p:nvPr>
        </p:nvSpPr>
        <p:spPr/>
        <p:txBody>
          <a:bodyPr/>
          <a:lstStyle/>
          <a:p>
            <a:r>
              <a:rPr lang="en-US" smtClean="0"/>
              <a:t>Smaller page size, less amount of internal fragmentation</a:t>
            </a:r>
          </a:p>
          <a:p>
            <a:r>
              <a:rPr lang="en-US" smtClean="0"/>
              <a:t>But Smaller page size, more pages required per process</a:t>
            </a:r>
          </a:p>
          <a:p>
            <a:pPr lvl="1"/>
            <a:r>
              <a:rPr lang="en-US" smtClean="0"/>
              <a:t>More pages per process means larger page tables</a:t>
            </a:r>
          </a:p>
          <a:p>
            <a:r>
              <a:rPr lang="en-US" smtClean="0"/>
              <a:t>Larger page tables means large portion of page tables in virtual memory</a:t>
            </a:r>
          </a:p>
          <a:p>
            <a:endParaRPr lang="en-US"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Page Size</a:t>
            </a:r>
          </a:p>
        </p:txBody>
      </p:sp>
      <p:sp>
        <p:nvSpPr>
          <p:cNvPr id="36867" name="Content Placeholder 2"/>
          <p:cNvSpPr>
            <a:spLocks noGrp="1"/>
          </p:cNvSpPr>
          <p:nvPr>
            <p:ph idx="1"/>
          </p:nvPr>
        </p:nvSpPr>
        <p:spPr/>
        <p:txBody>
          <a:bodyPr/>
          <a:lstStyle/>
          <a:p>
            <a:r>
              <a:rPr lang="en-US" smtClean="0"/>
              <a:t>Secondary memory is designed to efficiently transfer large blocks of data so a large page size is better</a:t>
            </a:r>
          </a:p>
          <a:p>
            <a:endParaRPr lang="en-US"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Segmentation</a:t>
            </a:r>
          </a:p>
        </p:txBody>
      </p:sp>
      <p:sp>
        <p:nvSpPr>
          <p:cNvPr id="40963" name="Content Placeholder 2"/>
          <p:cNvSpPr>
            <a:spLocks noGrp="1"/>
          </p:cNvSpPr>
          <p:nvPr>
            <p:ph idx="1"/>
          </p:nvPr>
        </p:nvSpPr>
        <p:spPr/>
        <p:txBody>
          <a:bodyPr/>
          <a:lstStyle/>
          <a:p>
            <a:r>
              <a:rPr lang="en-NZ" dirty="0" smtClean="0"/>
              <a:t>Segmentation allows the programmer to view memory as consisting of multiple address spaces or segments.</a:t>
            </a:r>
          </a:p>
          <a:p>
            <a:pPr lvl="1"/>
            <a:r>
              <a:rPr lang="en-US" dirty="0" smtClean="0"/>
              <a:t>May be unequal, dynamic size</a:t>
            </a:r>
          </a:p>
          <a:p>
            <a:pPr lvl="1"/>
            <a:r>
              <a:rPr lang="en-US" dirty="0" smtClean="0"/>
              <a:t>Allows programs to be altered and recompiled independently</a:t>
            </a:r>
          </a:p>
          <a:p>
            <a:pPr lvl="1"/>
            <a:r>
              <a:rPr lang="en-US" dirty="0" smtClean="0"/>
              <a:t>Lends itself to sharing data among processes</a:t>
            </a:r>
          </a:p>
          <a:p>
            <a:pPr lvl="1"/>
            <a:r>
              <a:rPr lang="en-US" dirty="0" smtClean="0"/>
              <a:t>Lends itself to protection</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Segment Organization</a:t>
            </a:r>
          </a:p>
        </p:txBody>
      </p:sp>
      <p:sp>
        <p:nvSpPr>
          <p:cNvPr id="41987" name="Content Placeholder 2"/>
          <p:cNvSpPr>
            <a:spLocks noGrp="1"/>
          </p:cNvSpPr>
          <p:nvPr>
            <p:ph idx="1"/>
          </p:nvPr>
        </p:nvSpPr>
        <p:spPr/>
        <p:txBody>
          <a:bodyPr/>
          <a:lstStyle/>
          <a:p>
            <a:r>
              <a:rPr lang="en-US" dirty="0" smtClean="0"/>
              <a:t>Contain Starting address of corresponding segment in main memory</a:t>
            </a:r>
          </a:p>
          <a:p>
            <a:r>
              <a:rPr lang="en-US" dirty="0" smtClean="0"/>
              <a:t>Each entry contains the length of the segment</a:t>
            </a:r>
          </a:p>
          <a:p>
            <a:r>
              <a:rPr lang="en-US" dirty="0" smtClean="0"/>
              <a:t>A bit is needed to determine if segment is already in main memory</a:t>
            </a:r>
          </a:p>
          <a:p>
            <a:r>
              <a:rPr lang="en-US" dirty="0" smtClean="0"/>
              <a:t>Another bit is needed to determine if the segment has been modified since it was loaded in main memory</a:t>
            </a:r>
          </a:p>
          <a:p>
            <a:endParaRPr lang="en-US"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Segment Table Entries</a:t>
            </a:r>
          </a:p>
        </p:txBody>
      </p:sp>
      <p:pic>
        <p:nvPicPr>
          <p:cNvPr id="43011" name="Content Placeholder 3" descr="Fig08_02b.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066800" y="1981200"/>
            <a:ext cx="7089775" cy="2547938"/>
          </a:xfr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Address Translation in Segmentation</a:t>
            </a:r>
          </a:p>
        </p:txBody>
      </p:sp>
      <p:pic>
        <p:nvPicPr>
          <p:cNvPr id="44035" name="Content Placeholder 3" descr="Fig08_12.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119188" y="1600200"/>
            <a:ext cx="7339012" cy="5264150"/>
          </a:xfrm>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Combined Paging and Segmentation</a:t>
            </a:r>
          </a:p>
        </p:txBody>
      </p:sp>
      <p:pic>
        <p:nvPicPr>
          <p:cNvPr id="46083" name="Content Placeholder 3" descr="Fig08_02c.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09600" y="1905000"/>
            <a:ext cx="8007350" cy="3381375"/>
          </a:xfr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743200" y="1600200"/>
            <a:ext cx="3124200" cy="4572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Address Translation</a:t>
            </a:r>
          </a:p>
        </p:txBody>
      </p:sp>
      <p:pic>
        <p:nvPicPr>
          <p:cNvPr id="47107" name="Content Placeholder 3" descr="Fig08_13.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73138" y="1219200"/>
            <a:ext cx="7627937" cy="5410200"/>
          </a:xfr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NZ" smtClean="0"/>
              <a:t>Protection and sharing</a:t>
            </a:r>
          </a:p>
        </p:txBody>
      </p:sp>
      <p:sp>
        <p:nvSpPr>
          <p:cNvPr id="48131" name="Content Placeholder 2"/>
          <p:cNvSpPr>
            <a:spLocks noGrp="1"/>
          </p:cNvSpPr>
          <p:nvPr>
            <p:ph idx="1"/>
          </p:nvPr>
        </p:nvSpPr>
        <p:spPr/>
        <p:txBody>
          <a:bodyPr/>
          <a:lstStyle/>
          <a:p>
            <a:r>
              <a:rPr lang="en-NZ" dirty="0" smtClean="0"/>
              <a:t>Segmentation lends itself to the implementation of protection and sharing policies.</a:t>
            </a:r>
          </a:p>
          <a:p>
            <a:r>
              <a:rPr lang="en-NZ" dirty="0" smtClean="0"/>
              <a:t>As each entry has a base address and length, memory access can be controlled</a:t>
            </a:r>
          </a:p>
          <a:p>
            <a:r>
              <a:rPr lang="en-NZ" dirty="0" smtClean="0"/>
              <a:t>Sharing can be achieved by segments referencing multiple processes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t>Protection Relationships</a:t>
            </a:r>
          </a:p>
        </p:txBody>
      </p:sp>
      <p:pic>
        <p:nvPicPr>
          <p:cNvPr id="49155" name="Content Placeholder 3" descr="Fig08_14.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209800" y="1141413"/>
            <a:ext cx="4681538" cy="5411787"/>
          </a:xfr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8.2 OPERATING SYSTEM SOFTWARE</a:t>
            </a:r>
            <a:endParaRPr lang="en-US" dirty="0"/>
          </a:p>
        </p:txBody>
      </p:sp>
      <p:sp>
        <p:nvSpPr>
          <p:cNvPr id="3" name="Content Placeholder 2"/>
          <p:cNvSpPr>
            <a:spLocks noGrp="1"/>
          </p:cNvSpPr>
          <p:nvPr>
            <p:ph idx="1"/>
          </p:nvPr>
        </p:nvSpPr>
        <p:spPr/>
        <p:txBody>
          <a:bodyPr/>
          <a:lstStyle/>
          <a:p>
            <a:r>
              <a:rPr lang="en-US" dirty="0" smtClean="0"/>
              <a:t>The design of the memory management depends on three fundamental areas of choice: </a:t>
            </a:r>
          </a:p>
          <a:p>
            <a:pPr lvl="1"/>
            <a:r>
              <a:rPr lang="en-NZ" dirty="0" smtClean="0"/>
              <a:t>Whether or not to use virtual memory techniques</a:t>
            </a:r>
          </a:p>
          <a:p>
            <a:pPr lvl="1"/>
            <a:r>
              <a:rPr lang="en-NZ" dirty="0" smtClean="0"/>
              <a:t>The use of paging or segmentation or both</a:t>
            </a:r>
          </a:p>
          <a:p>
            <a:pPr lvl="1"/>
            <a:r>
              <a:rPr lang="en-NZ" dirty="0" smtClean="0"/>
              <a:t>The algorithms employed for various aspects of memory management</a:t>
            </a:r>
          </a:p>
          <a:p>
            <a:endParaRPr lang="en-NZ" dirty="0" smtClean="0"/>
          </a:p>
          <a:p>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NZ" smtClean="0"/>
              <a:t>Key Design Elements</a:t>
            </a:r>
          </a:p>
        </p:txBody>
      </p:sp>
      <p:sp>
        <p:nvSpPr>
          <p:cNvPr id="52227" name="Content Placeholder 2"/>
          <p:cNvSpPr>
            <a:spLocks noGrp="1"/>
          </p:cNvSpPr>
          <p:nvPr>
            <p:ph idx="1"/>
          </p:nvPr>
        </p:nvSpPr>
        <p:spPr>
          <a:xfrm>
            <a:off x="457200" y="5029200"/>
            <a:ext cx="7391400" cy="1524000"/>
          </a:xfrm>
        </p:spPr>
        <p:txBody>
          <a:bodyPr/>
          <a:lstStyle/>
          <a:p>
            <a:r>
              <a:rPr lang="en-NZ" dirty="0" smtClean="0"/>
              <a:t>Key aim: Minimise page faults</a:t>
            </a:r>
          </a:p>
        </p:txBody>
      </p:sp>
      <p:pic>
        <p:nvPicPr>
          <p:cNvPr id="522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47800"/>
            <a:ext cx="53340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Fetch Policy</a:t>
            </a:r>
          </a:p>
        </p:txBody>
      </p:sp>
      <p:sp>
        <p:nvSpPr>
          <p:cNvPr id="53251" name="Content Placeholder 2"/>
          <p:cNvSpPr>
            <a:spLocks noGrp="1"/>
          </p:cNvSpPr>
          <p:nvPr>
            <p:ph idx="1"/>
          </p:nvPr>
        </p:nvSpPr>
        <p:spPr/>
        <p:txBody>
          <a:bodyPr/>
          <a:lstStyle/>
          <a:p>
            <a:r>
              <a:rPr lang="en-US" smtClean="0"/>
              <a:t>Determines when a page should be brought into memory</a:t>
            </a:r>
          </a:p>
          <a:p>
            <a:r>
              <a:rPr lang="en-US" smtClean="0"/>
              <a:t>Two main types:</a:t>
            </a:r>
          </a:p>
          <a:p>
            <a:pPr lvl="1"/>
            <a:r>
              <a:rPr lang="en-US" smtClean="0"/>
              <a:t>Demand Paging </a:t>
            </a:r>
          </a:p>
          <a:p>
            <a:pPr lvl="1"/>
            <a:r>
              <a:rPr lang="en-US" smtClean="0"/>
              <a:t>Prepaging</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Placement Policy</a:t>
            </a:r>
          </a:p>
        </p:txBody>
      </p:sp>
      <p:sp>
        <p:nvSpPr>
          <p:cNvPr id="55299" name="Content Placeholder 2"/>
          <p:cNvSpPr>
            <a:spLocks noGrp="1"/>
          </p:cNvSpPr>
          <p:nvPr>
            <p:ph idx="1"/>
          </p:nvPr>
        </p:nvSpPr>
        <p:spPr/>
        <p:txBody>
          <a:bodyPr/>
          <a:lstStyle/>
          <a:p>
            <a:r>
              <a:rPr lang="en-US" dirty="0" smtClean="0"/>
              <a:t>Determines where in real memory a process piece is to reside</a:t>
            </a:r>
          </a:p>
          <a:p>
            <a:r>
              <a:rPr lang="en-US" dirty="0" smtClean="0"/>
              <a:t>policies such as best-fit, first-fit</a:t>
            </a:r>
          </a:p>
          <a:p>
            <a:pPr>
              <a:buNone/>
            </a:pPr>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Replacement Policy</a:t>
            </a:r>
          </a:p>
        </p:txBody>
      </p:sp>
      <p:sp>
        <p:nvSpPr>
          <p:cNvPr id="56323" name="Content Placeholder 2"/>
          <p:cNvSpPr>
            <a:spLocks noGrp="1"/>
          </p:cNvSpPr>
          <p:nvPr>
            <p:ph idx="1"/>
          </p:nvPr>
        </p:nvSpPr>
        <p:spPr/>
        <p:txBody>
          <a:bodyPr/>
          <a:lstStyle/>
          <a:p>
            <a:r>
              <a:rPr lang="en-NZ" smtClean="0"/>
              <a:t>When all of the frames in main memory are occupied and it is necessary to bring in a new page, the replacement policy determines which page currently in memory is to be replaced.</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NZ" smtClean="0"/>
              <a:t>But…</a:t>
            </a:r>
          </a:p>
        </p:txBody>
      </p:sp>
      <p:sp>
        <p:nvSpPr>
          <p:cNvPr id="57347" name="Content Placeholder 2"/>
          <p:cNvSpPr>
            <a:spLocks noGrp="1"/>
          </p:cNvSpPr>
          <p:nvPr>
            <p:ph idx="1"/>
          </p:nvPr>
        </p:nvSpPr>
        <p:spPr/>
        <p:txBody>
          <a:bodyPr/>
          <a:lstStyle/>
          <a:p>
            <a:r>
              <a:rPr lang="en-US" dirty="0" smtClean="0"/>
              <a:t>Which page is replaced?</a:t>
            </a:r>
          </a:p>
          <a:p>
            <a:r>
              <a:rPr lang="en-US" dirty="0" smtClean="0"/>
              <a:t>Page removed should be the page least likely to be referenced in the near future </a:t>
            </a:r>
          </a:p>
          <a:p>
            <a:pPr lvl="1"/>
            <a:r>
              <a:rPr lang="en-US" dirty="0" smtClean="0"/>
              <a:t>How is that determined?</a:t>
            </a:r>
          </a:p>
          <a:p>
            <a:r>
              <a:rPr lang="en-US" dirty="0" smtClean="0"/>
              <a:t>Most policies predict the future behavior on the basis of past behavior</a:t>
            </a:r>
          </a:p>
          <a:p>
            <a:endParaRPr lang="en-US" dirty="0" smtClean="0"/>
          </a:p>
          <a:p>
            <a:endParaRPr lang="en-NZ"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Replacement Policy: </a:t>
            </a:r>
            <a:br>
              <a:rPr lang="en-US" smtClean="0"/>
            </a:br>
            <a:r>
              <a:rPr lang="en-US" smtClean="0"/>
              <a:t>Frame Locking</a:t>
            </a:r>
          </a:p>
        </p:txBody>
      </p:sp>
      <p:sp>
        <p:nvSpPr>
          <p:cNvPr id="58371" name="Content Placeholder 2"/>
          <p:cNvSpPr>
            <a:spLocks noGrp="1"/>
          </p:cNvSpPr>
          <p:nvPr>
            <p:ph idx="1"/>
          </p:nvPr>
        </p:nvSpPr>
        <p:spPr/>
        <p:txBody>
          <a:bodyPr/>
          <a:lstStyle/>
          <a:p>
            <a:r>
              <a:rPr lang="en-US" smtClean="0"/>
              <a:t>Frame Locking</a:t>
            </a:r>
          </a:p>
          <a:p>
            <a:pPr lvl="1"/>
            <a:r>
              <a:rPr lang="en-US" smtClean="0"/>
              <a:t>If frame is locked, it may not be replaced</a:t>
            </a:r>
          </a:p>
          <a:p>
            <a:pPr lvl="1"/>
            <a:r>
              <a:rPr lang="en-US" smtClean="0"/>
              <a:t>Kernel of the operating system</a:t>
            </a:r>
          </a:p>
          <a:p>
            <a:pPr lvl="1"/>
            <a:r>
              <a:rPr lang="en-US" smtClean="0"/>
              <a:t>Key control structures</a:t>
            </a:r>
          </a:p>
          <a:p>
            <a:pPr lvl="1"/>
            <a:r>
              <a:rPr lang="en-US" smtClean="0"/>
              <a:t>I/O buffers</a:t>
            </a:r>
          </a:p>
          <a:p>
            <a:pPr lvl="1"/>
            <a:r>
              <a:rPr lang="en-US" smtClean="0"/>
              <a:t>Associate a lock bit with each frame</a:t>
            </a:r>
          </a:p>
          <a:p>
            <a:endParaRPr lang="en-US" smtClean="0"/>
          </a:p>
        </p:txBody>
      </p:sp>
      <p:sp>
        <p:nvSpPr>
          <p:cNvPr id="4" name="Action Button: Movie 3">
            <a:hlinkClick r:id="rId3" highlightClick="1"/>
          </p:cNvPr>
          <p:cNvSpPr/>
          <p:nvPr/>
        </p:nvSpPr>
        <p:spPr>
          <a:xfrm>
            <a:off x="7467600" y="0"/>
            <a:ext cx="1676400" cy="16002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8.1  HARDWARE AND CONTROL STRUCTURES</a:t>
            </a:r>
          </a:p>
        </p:txBody>
      </p:sp>
      <p:sp>
        <p:nvSpPr>
          <p:cNvPr id="7171" name="Content Placeholder 3"/>
          <p:cNvSpPr>
            <a:spLocks noGrp="1"/>
          </p:cNvSpPr>
          <p:nvPr>
            <p:ph idx="1"/>
          </p:nvPr>
        </p:nvSpPr>
        <p:spPr/>
        <p:txBody>
          <a:bodyPr/>
          <a:lstStyle/>
          <a:p>
            <a:pPr marL="514350" indent="-514350"/>
            <a:r>
              <a:rPr lang="en-US" dirty="0" smtClean="0"/>
              <a:t>Two characteristics of paging and segmentation </a:t>
            </a:r>
          </a:p>
          <a:p>
            <a:pPr>
              <a:buFont typeface="Arial" panose="020B0604020202020204" pitchFamily="34" charset="0"/>
              <a:buNone/>
            </a:pPr>
            <a:r>
              <a:rPr lang="en-US" dirty="0" smtClean="0"/>
              <a:t>1</a:t>
            </a:r>
            <a:r>
              <a:rPr lang="en-US" sz="2600" dirty="0" smtClean="0"/>
              <a:t>) Memory references are logical addresses dynamically translated into physical addresses at run time</a:t>
            </a:r>
          </a:p>
          <a:p>
            <a:pPr lvl="1"/>
            <a:r>
              <a:rPr lang="en-US" sz="2600" dirty="0" smtClean="0"/>
              <a:t>A process may be swapped in and out of main memory occupying different regions at different times during execution</a:t>
            </a:r>
          </a:p>
          <a:p>
            <a:pPr>
              <a:buFont typeface="Arial" panose="020B0604020202020204" pitchFamily="34" charset="0"/>
              <a:buNone/>
            </a:pPr>
            <a:r>
              <a:rPr lang="en-US" sz="2600" dirty="0" smtClean="0"/>
              <a:t>2) A process may be broken up into pieces that do not need to located contiguously in main memory</a:t>
            </a:r>
          </a:p>
          <a:p>
            <a:endParaRPr lang="en-US"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NZ" smtClean="0"/>
              <a:t>Basic Replacement</a:t>
            </a:r>
            <a:br>
              <a:rPr lang="en-NZ" smtClean="0"/>
            </a:br>
            <a:r>
              <a:rPr lang="en-NZ" smtClean="0"/>
              <a:t> Algorithms</a:t>
            </a:r>
          </a:p>
        </p:txBody>
      </p:sp>
      <p:sp>
        <p:nvSpPr>
          <p:cNvPr id="59395" name="Content Placeholder 2"/>
          <p:cNvSpPr>
            <a:spLocks noGrp="1"/>
          </p:cNvSpPr>
          <p:nvPr>
            <p:ph idx="1"/>
          </p:nvPr>
        </p:nvSpPr>
        <p:spPr/>
        <p:txBody>
          <a:bodyPr/>
          <a:lstStyle/>
          <a:p>
            <a:r>
              <a:rPr lang="en-NZ" dirty="0" smtClean="0"/>
              <a:t>There are certain basic algorithms that are used for the selection of a page to replace, they include</a:t>
            </a:r>
          </a:p>
          <a:p>
            <a:pPr lvl="1"/>
            <a:r>
              <a:rPr lang="en-NZ" dirty="0" smtClean="0"/>
              <a:t>Optimal</a:t>
            </a:r>
          </a:p>
          <a:p>
            <a:pPr lvl="1"/>
            <a:r>
              <a:rPr lang="en-NZ" dirty="0" smtClean="0"/>
              <a:t>Least recently used (LRU)</a:t>
            </a:r>
          </a:p>
          <a:p>
            <a:pPr lvl="1"/>
            <a:r>
              <a:rPr lang="en-NZ" dirty="0" smtClean="0"/>
              <a:t>First-in-first-out (FIFO)</a:t>
            </a:r>
          </a:p>
          <a:p>
            <a:pPr lvl="1"/>
            <a:r>
              <a:rPr lang="en-NZ" dirty="0" smtClean="0"/>
              <a:t>Clock</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NZ" smtClean="0"/>
              <a:t>Examples</a:t>
            </a:r>
          </a:p>
        </p:txBody>
      </p:sp>
      <p:sp>
        <p:nvSpPr>
          <p:cNvPr id="60419" name="Content Placeholder 2"/>
          <p:cNvSpPr>
            <a:spLocks noGrp="1"/>
          </p:cNvSpPr>
          <p:nvPr>
            <p:ph idx="1"/>
          </p:nvPr>
        </p:nvSpPr>
        <p:spPr/>
        <p:txBody>
          <a:bodyPr/>
          <a:lstStyle/>
          <a:p>
            <a:r>
              <a:rPr lang="en-NZ" smtClean="0"/>
              <a:t>An example of the implementation of these policies will use a page address stream formed by executing the program is</a:t>
            </a:r>
          </a:p>
          <a:p>
            <a:pPr lvl="1"/>
            <a:r>
              <a:rPr lang="en-NZ" smtClean="0"/>
              <a:t>2 3 2 1 5 2 4 5 3 2 5 2</a:t>
            </a:r>
          </a:p>
          <a:p>
            <a:r>
              <a:rPr lang="en-NZ" smtClean="0"/>
              <a:t>Which means that the first page referenced is 2, </a:t>
            </a:r>
          </a:p>
          <a:p>
            <a:pPr lvl="1"/>
            <a:r>
              <a:rPr lang="en-NZ" smtClean="0"/>
              <a:t>the second page referenced is 3, </a:t>
            </a:r>
          </a:p>
          <a:p>
            <a:pPr lvl="1"/>
            <a:r>
              <a:rPr lang="en-NZ" smtClean="0"/>
              <a:t>And so on. </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Optimal policy</a:t>
            </a:r>
          </a:p>
        </p:txBody>
      </p:sp>
      <p:sp>
        <p:nvSpPr>
          <p:cNvPr id="61443" name="Content Placeholder 2"/>
          <p:cNvSpPr>
            <a:spLocks noGrp="1"/>
          </p:cNvSpPr>
          <p:nvPr>
            <p:ph idx="1"/>
          </p:nvPr>
        </p:nvSpPr>
        <p:spPr/>
        <p:txBody>
          <a:bodyPr/>
          <a:lstStyle/>
          <a:p>
            <a:r>
              <a:rPr lang="en-US" smtClean="0"/>
              <a:t>Selects for replacement that page for which the time to the next reference is the longest</a:t>
            </a:r>
          </a:p>
          <a:p>
            <a:r>
              <a:rPr lang="en-US" smtClean="0"/>
              <a:t>But Impossible to have perfect knowledge of future events</a:t>
            </a:r>
          </a:p>
          <a:p>
            <a:endParaRPr lang="en-US"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NZ" smtClean="0"/>
              <a:t>Optimal Policy </a:t>
            </a:r>
            <a:br>
              <a:rPr lang="en-NZ" smtClean="0"/>
            </a:br>
            <a:r>
              <a:rPr lang="en-NZ" smtClean="0"/>
              <a:t>Example</a:t>
            </a:r>
          </a:p>
        </p:txBody>
      </p:sp>
      <p:sp>
        <p:nvSpPr>
          <p:cNvPr id="62467" name="Content Placeholder 2"/>
          <p:cNvSpPr>
            <a:spLocks noGrp="1"/>
          </p:cNvSpPr>
          <p:nvPr>
            <p:ph idx="1"/>
          </p:nvPr>
        </p:nvSpPr>
        <p:spPr>
          <a:xfrm>
            <a:off x="457200" y="4114800"/>
            <a:ext cx="8229600" cy="2438400"/>
          </a:xfrm>
        </p:spPr>
        <p:txBody>
          <a:bodyPr/>
          <a:lstStyle/>
          <a:p>
            <a:r>
              <a:rPr lang="en-NZ" smtClean="0"/>
              <a:t> The optimal policy produces three page faults after the frame allocation has been filled.</a:t>
            </a:r>
          </a:p>
        </p:txBody>
      </p:sp>
      <p:pic>
        <p:nvPicPr>
          <p:cNvPr id="624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99623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mtClean="0"/>
              <a:t>Least Recently </a:t>
            </a:r>
            <a:br>
              <a:rPr lang="en-US" smtClean="0"/>
            </a:br>
            <a:r>
              <a:rPr lang="en-US" smtClean="0"/>
              <a:t>Used (LRU)</a:t>
            </a:r>
          </a:p>
        </p:txBody>
      </p:sp>
      <p:sp>
        <p:nvSpPr>
          <p:cNvPr id="63491" name="Content Placeholder 2"/>
          <p:cNvSpPr>
            <a:spLocks noGrp="1"/>
          </p:cNvSpPr>
          <p:nvPr>
            <p:ph idx="1"/>
          </p:nvPr>
        </p:nvSpPr>
        <p:spPr/>
        <p:txBody>
          <a:bodyPr/>
          <a:lstStyle/>
          <a:p>
            <a:r>
              <a:rPr lang="en-US" dirty="0" smtClean="0"/>
              <a:t>Replaces the page that has not been referenced for the longest time</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NZ" smtClean="0"/>
              <a:t>LRU Example</a:t>
            </a:r>
          </a:p>
        </p:txBody>
      </p:sp>
      <p:sp>
        <p:nvSpPr>
          <p:cNvPr id="64515" name="Content Placeholder 2"/>
          <p:cNvSpPr>
            <a:spLocks noGrp="1"/>
          </p:cNvSpPr>
          <p:nvPr>
            <p:ph idx="1"/>
          </p:nvPr>
        </p:nvSpPr>
        <p:spPr>
          <a:xfrm>
            <a:off x="457200" y="4114800"/>
            <a:ext cx="8229600" cy="2438400"/>
          </a:xfrm>
        </p:spPr>
        <p:txBody>
          <a:bodyPr/>
          <a:lstStyle/>
          <a:p>
            <a:r>
              <a:rPr lang="en-NZ" smtClean="0"/>
              <a:t>The LRU policy does nearly as well as the optimal policy.</a:t>
            </a:r>
          </a:p>
          <a:p>
            <a:pPr lvl="1"/>
            <a:r>
              <a:rPr lang="en-NZ" smtClean="0"/>
              <a:t>In this example, there are four page faults</a:t>
            </a:r>
          </a:p>
        </p:txBody>
      </p:sp>
      <p:pic>
        <p:nvPicPr>
          <p:cNvPr id="645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7996238"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t>First-in, first-out (FIFO)</a:t>
            </a:r>
          </a:p>
        </p:txBody>
      </p:sp>
      <p:sp>
        <p:nvSpPr>
          <p:cNvPr id="65539" name="Content Placeholder 2"/>
          <p:cNvSpPr>
            <a:spLocks noGrp="1"/>
          </p:cNvSpPr>
          <p:nvPr>
            <p:ph idx="1"/>
          </p:nvPr>
        </p:nvSpPr>
        <p:spPr/>
        <p:txBody>
          <a:bodyPr/>
          <a:lstStyle/>
          <a:p>
            <a:r>
              <a:rPr lang="en-US" dirty="0" smtClean="0"/>
              <a:t>Page that has been in memory the longest is replaced</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NZ" smtClean="0"/>
              <a:t>FIFO Example</a:t>
            </a:r>
          </a:p>
        </p:txBody>
      </p:sp>
      <p:sp>
        <p:nvSpPr>
          <p:cNvPr id="66563" name="Content Placeholder 2"/>
          <p:cNvSpPr>
            <a:spLocks noGrp="1"/>
          </p:cNvSpPr>
          <p:nvPr>
            <p:ph idx="1"/>
          </p:nvPr>
        </p:nvSpPr>
        <p:spPr>
          <a:xfrm>
            <a:off x="457200" y="3810000"/>
            <a:ext cx="8229600" cy="2743200"/>
          </a:xfrm>
        </p:spPr>
        <p:txBody>
          <a:bodyPr/>
          <a:lstStyle/>
          <a:p>
            <a:r>
              <a:rPr lang="en-NZ" dirty="0" smtClean="0"/>
              <a:t>The FIFO policy results in six page faults.</a:t>
            </a:r>
          </a:p>
        </p:txBody>
      </p:sp>
      <p:pic>
        <p:nvPicPr>
          <p:cNvPr id="665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3" y="1295400"/>
            <a:ext cx="7996237" cy="253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mtClean="0"/>
              <a:t>Clock Policy</a:t>
            </a:r>
          </a:p>
        </p:txBody>
      </p:sp>
      <p:sp>
        <p:nvSpPr>
          <p:cNvPr id="67587" name="Content Placeholder 2"/>
          <p:cNvSpPr>
            <a:spLocks noGrp="1"/>
          </p:cNvSpPr>
          <p:nvPr>
            <p:ph idx="1"/>
          </p:nvPr>
        </p:nvSpPr>
        <p:spPr/>
        <p:txBody>
          <a:bodyPr/>
          <a:lstStyle/>
          <a:p>
            <a:r>
              <a:rPr lang="en-US" smtClean="0"/>
              <a:t>Uses and additional bit called a “use bit”</a:t>
            </a:r>
          </a:p>
          <a:p>
            <a:r>
              <a:rPr lang="en-US" smtClean="0"/>
              <a:t>When a page is first loaded in memory or referenced, the use bit is set to 1</a:t>
            </a:r>
          </a:p>
          <a:p>
            <a:r>
              <a:rPr lang="en-US" smtClean="0"/>
              <a:t>When it is time to replace a page, the OS scans the set flipping all 1’s to 0</a:t>
            </a:r>
          </a:p>
          <a:p>
            <a:r>
              <a:rPr lang="en-US" smtClean="0"/>
              <a:t>The first frame encountered with the use bit already set to 0 is replaced.</a:t>
            </a:r>
          </a:p>
        </p:txBody>
      </p:sp>
      <p:sp>
        <p:nvSpPr>
          <p:cNvPr id="4" name="Action Button: Movie 3">
            <a:hlinkClick r:id="rId3" highlightClick="1"/>
          </p:cNvPr>
          <p:cNvSpPr/>
          <p:nvPr/>
        </p:nvSpPr>
        <p:spPr>
          <a:xfrm>
            <a:off x="7543800" y="0"/>
            <a:ext cx="1600200" cy="15240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NZ" smtClean="0"/>
              <a:t>Clock Policy Example</a:t>
            </a:r>
          </a:p>
        </p:txBody>
      </p:sp>
      <p:sp>
        <p:nvSpPr>
          <p:cNvPr id="68611" name="Content Placeholder 2"/>
          <p:cNvSpPr>
            <a:spLocks noGrp="1"/>
          </p:cNvSpPr>
          <p:nvPr>
            <p:ph idx="1"/>
          </p:nvPr>
        </p:nvSpPr>
        <p:spPr>
          <a:xfrm>
            <a:off x="457200" y="4648200"/>
            <a:ext cx="8229600" cy="1905000"/>
          </a:xfrm>
        </p:spPr>
        <p:txBody>
          <a:bodyPr/>
          <a:lstStyle/>
          <a:p>
            <a:pPr>
              <a:buNone/>
            </a:pPr>
            <a:endParaRPr lang="en-NZ" dirty="0" smtClean="0"/>
          </a:p>
        </p:txBody>
      </p:sp>
      <p:pic>
        <p:nvPicPr>
          <p:cNvPr id="686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52600"/>
            <a:ext cx="7996238"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NZ" smtClean="0"/>
              <a:t>Breakthrough in </a:t>
            </a:r>
            <a:br>
              <a:rPr lang="en-NZ" smtClean="0"/>
            </a:br>
            <a:r>
              <a:rPr lang="en-NZ" smtClean="0"/>
              <a:t>Memory Management</a:t>
            </a:r>
          </a:p>
        </p:txBody>
      </p:sp>
      <p:sp>
        <p:nvSpPr>
          <p:cNvPr id="8195" name="Content Placeholder 2"/>
          <p:cNvSpPr>
            <a:spLocks noGrp="1"/>
          </p:cNvSpPr>
          <p:nvPr>
            <p:ph idx="1"/>
          </p:nvPr>
        </p:nvSpPr>
        <p:spPr/>
        <p:txBody>
          <a:bodyPr/>
          <a:lstStyle/>
          <a:p>
            <a:r>
              <a:rPr lang="en-NZ" b="1" smtClean="0"/>
              <a:t>If both </a:t>
            </a:r>
            <a:r>
              <a:rPr lang="en-NZ" smtClean="0"/>
              <a:t>of those two characteristics are present, </a:t>
            </a:r>
          </a:p>
          <a:p>
            <a:pPr lvl="1"/>
            <a:r>
              <a:rPr lang="en-NZ" smtClean="0"/>
              <a:t>then it is not necessary that all of the pages or all of the segments of a process be in main memory during execution.</a:t>
            </a:r>
          </a:p>
          <a:p>
            <a:r>
              <a:rPr lang="en-NZ" smtClean="0"/>
              <a:t>If the next instruction, and the next data location are in memory then execution can proceed </a:t>
            </a:r>
          </a:p>
          <a:p>
            <a:pPr lvl="1"/>
            <a:r>
              <a:rPr lang="en-NZ" smtClean="0"/>
              <a:t>at least for a time</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Content Placeholder 3" descr="Fig08_16a.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430463" y="762000"/>
            <a:ext cx="6713537" cy="5461000"/>
          </a:xfrm>
        </p:spPr>
      </p:pic>
      <p:sp>
        <p:nvSpPr>
          <p:cNvPr id="69635" name="Title 1"/>
          <p:cNvSpPr>
            <a:spLocks noGrp="1"/>
          </p:cNvSpPr>
          <p:nvPr>
            <p:ph type="title"/>
          </p:nvPr>
        </p:nvSpPr>
        <p:spPr/>
        <p:txBody>
          <a:bodyPr/>
          <a:lstStyle/>
          <a:p>
            <a:r>
              <a:rPr lang="en-US" smtClean="0"/>
              <a:t>Clock Policy</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mtClean="0"/>
              <a:t>Clock Policy</a:t>
            </a:r>
          </a:p>
        </p:txBody>
      </p:sp>
      <p:sp>
        <p:nvSpPr>
          <p:cNvPr id="70659" name="Content Placeholder 4"/>
          <p:cNvSpPr>
            <a:spLocks noGrp="1"/>
          </p:cNvSpPr>
          <p:nvPr>
            <p:ph idx="1"/>
          </p:nvPr>
        </p:nvSpPr>
        <p:spPr/>
        <p:txBody>
          <a:bodyPr/>
          <a:lstStyle/>
          <a:p>
            <a:endParaRPr lang="en-NZ" smtClean="0"/>
          </a:p>
        </p:txBody>
      </p:sp>
      <p:pic>
        <p:nvPicPr>
          <p:cNvPr id="70660" name="Content Placeholder 3" descr="Fig08_16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68425"/>
            <a:ext cx="6515100"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NZ" smtClean="0"/>
              <a:t>Combined Examples</a:t>
            </a:r>
          </a:p>
        </p:txBody>
      </p:sp>
      <p:pic>
        <p:nvPicPr>
          <p:cNvPr id="727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485900"/>
            <a:ext cx="628015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smtClean="0"/>
              <a:t>Comparison</a:t>
            </a:r>
          </a:p>
        </p:txBody>
      </p:sp>
      <p:pic>
        <p:nvPicPr>
          <p:cNvPr id="73731" name="Content Placeholder 3" descr="Fig08_17.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7463" y="1600200"/>
            <a:ext cx="8988425" cy="4286250"/>
          </a:xfrm>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NZ" smtClean="0"/>
              <a:t>Resident Set </a:t>
            </a:r>
            <a:br>
              <a:rPr lang="en-NZ" smtClean="0"/>
            </a:br>
            <a:r>
              <a:rPr lang="en-NZ" smtClean="0"/>
              <a:t>Management</a:t>
            </a:r>
          </a:p>
        </p:txBody>
      </p:sp>
      <p:sp>
        <p:nvSpPr>
          <p:cNvPr id="76803" name="Content Placeholder 2"/>
          <p:cNvSpPr>
            <a:spLocks noGrp="1"/>
          </p:cNvSpPr>
          <p:nvPr>
            <p:ph idx="1"/>
          </p:nvPr>
        </p:nvSpPr>
        <p:spPr/>
        <p:txBody>
          <a:bodyPr/>
          <a:lstStyle/>
          <a:p>
            <a:r>
              <a:rPr lang="en-NZ" dirty="0" smtClean="0"/>
              <a:t>The OS must decide how many pages to bring into main memory</a:t>
            </a:r>
          </a:p>
          <a:p>
            <a:pPr lvl="1"/>
            <a:r>
              <a:rPr lang="en-NZ" dirty="0" smtClean="0"/>
              <a:t>The smaller the amount of memory allocated to each process, the more processes that can reside in memory.</a:t>
            </a:r>
          </a:p>
          <a:p>
            <a:pPr lvl="1"/>
            <a:r>
              <a:rPr lang="en-NZ" dirty="0" smtClean="0"/>
              <a:t>Small number of pages loaded increases page faults.</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smtClean="0"/>
              <a:t>Resident Set Size</a:t>
            </a:r>
          </a:p>
        </p:txBody>
      </p:sp>
      <p:sp>
        <p:nvSpPr>
          <p:cNvPr id="77827" name="Content Placeholder 2"/>
          <p:cNvSpPr>
            <a:spLocks noGrp="1"/>
          </p:cNvSpPr>
          <p:nvPr>
            <p:ph idx="1"/>
          </p:nvPr>
        </p:nvSpPr>
        <p:spPr/>
        <p:txBody>
          <a:bodyPr/>
          <a:lstStyle/>
          <a:p>
            <a:r>
              <a:rPr lang="en-US" dirty="0" smtClean="0"/>
              <a:t>Fixed-allocation</a:t>
            </a:r>
          </a:p>
          <a:p>
            <a:pPr lvl="1"/>
            <a:r>
              <a:rPr lang="en-US" dirty="0" smtClean="0"/>
              <a:t>Gives a process a fixed number of pages within which to execute</a:t>
            </a:r>
          </a:p>
          <a:p>
            <a:pPr lvl="1"/>
            <a:r>
              <a:rPr lang="en-US" dirty="0" smtClean="0"/>
              <a:t>When a page fault occurs, one of the pages of that process must be replaced</a:t>
            </a:r>
          </a:p>
          <a:p>
            <a:r>
              <a:rPr lang="en-US" dirty="0" smtClean="0"/>
              <a:t>Variable-allocation</a:t>
            </a:r>
          </a:p>
          <a:p>
            <a:pPr lvl="1"/>
            <a:r>
              <a:rPr lang="en-US" dirty="0" smtClean="0"/>
              <a:t>Number of pages allocated to a process varies over the lifetime of the process</a:t>
            </a:r>
          </a:p>
          <a:p>
            <a:endParaRPr lang="en-US" dirty="0"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NZ" smtClean="0"/>
              <a:t>Replacement Scope</a:t>
            </a:r>
          </a:p>
        </p:txBody>
      </p:sp>
      <p:sp>
        <p:nvSpPr>
          <p:cNvPr id="78851" name="Content Placeholder 2"/>
          <p:cNvSpPr>
            <a:spLocks noGrp="1"/>
          </p:cNvSpPr>
          <p:nvPr>
            <p:ph idx="1"/>
          </p:nvPr>
        </p:nvSpPr>
        <p:spPr/>
        <p:txBody>
          <a:bodyPr/>
          <a:lstStyle/>
          <a:p>
            <a:r>
              <a:rPr lang="en-NZ" dirty="0" smtClean="0"/>
              <a:t>The scope of a replacement strategy can be categorized as </a:t>
            </a:r>
            <a:r>
              <a:rPr lang="en-NZ" i="1" dirty="0" smtClean="0"/>
              <a:t>global </a:t>
            </a:r>
            <a:r>
              <a:rPr lang="en-NZ" dirty="0" smtClean="0"/>
              <a:t>or </a:t>
            </a:r>
            <a:r>
              <a:rPr lang="en-NZ" i="1" dirty="0" smtClean="0"/>
              <a:t>local</a:t>
            </a:r>
            <a:r>
              <a:rPr lang="en-NZ" dirty="0" smtClean="0"/>
              <a:t>.</a:t>
            </a:r>
          </a:p>
          <a:p>
            <a:pPr lvl="1"/>
            <a:r>
              <a:rPr lang="en-NZ" dirty="0" smtClean="0"/>
              <a:t>Both types are activated by a page fault when there are no free page frames.</a:t>
            </a:r>
          </a:p>
          <a:p>
            <a:pPr lvl="1"/>
            <a:r>
              <a:rPr lang="en-NZ" b="1" dirty="0" smtClean="0"/>
              <a:t>A local </a:t>
            </a:r>
            <a:r>
              <a:rPr lang="en-NZ" dirty="0" smtClean="0"/>
              <a:t>replacement policy chooses only among the resident pages of the process that generated the page fault</a:t>
            </a:r>
          </a:p>
          <a:p>
            <a:pPr lvl="1"/>
            <a:r>
              <a:rPr lang="en-NZ" b="1" dirty="0" smtClean="0"/>
              <a:t>A global </a:t>
            </a:r>
            <a:r>
              <a:rPr lang="en-NZ" dirty="0" smtClean="0"/>
              <a:t>replacement policy considers all unlocked pages in main memory </a:t>
            </a:r>
          </a:p>
          <a:p>
            <a:endParaRPr lang="en-NZ" dirty="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NZ" smtClean="0"/>
              <a:t>Resident Set </a:t>
            </a:r>
            <a:br>
              <a:rPr lang="en-NZ" smtClean="0"/>
            </a:br>
            <a:r>
              <a:rPr lang="en-NZ" smtClean="0"/>
              <a:t>Management Summary</a:t>
            </a:r>
          </a:p>
        </p:txBody>
      </p:sp>
      <p:pic>
        <p:nvPicPr>
          <p:cNvPr id="829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6400"/>
            <a:ext cx="915987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mtClean="0"/>
              <a:t>Cleaning Policy</a:t>
            </a:r>
          </a:p>
        </p:txBody>
      </p:sp>
      <p:sp>
        <p:nvSpPr>
          <p:cNvPr id="83971" name="Content Placeholder 2"/>
          <p:cNvSpPr>
            <a:spLocks noGrp="1"/>
          </p:cNvSpPr>
          <p:nvPr>
            <p:ph idx="1"/>
          </p:nvPr>
        </p:nvSpPr>
        <p:spPr/>
        <p:txBody>
          <a:bodyPr/>
          <a:lstStyle/>
          <a:p>
            <a:r>
              <a:rPr lang="en-US" dirty="0" smtClean="0"/>
              <a:t>A cleaning policy </a:t>
            </a:r>
            <a:r>
              <a:rPr lang="en-NZ" dirty="0" smtClean="0"/>
              <a:t>is concerned with determining when a modified page should be written out to secondary memory.</a:t>
            </a:r>
            <a:endParaRPr lang="en-US" dirty="0" smtClean="0"/>
          </a:p>
          <a:p>
            <a:r>
              <a:rPr lang="en-US" dirty="0" smtClean="0"/>
              <a:t>Demand cleaning</a:t>
            </a:r>
          </a:p>
          <a:p>
            <a:pPr lvl="1"/>
            <a:r>
              <a:rPr lang="en-US" dirty="0" smtClean="0"/>
              <a:t>A page is written out only when it has been selected for replacement</a:t>
            </a:r>
          </a:p>
          <a:p>
            <a:r>
              <a:rPr lang="en-US" dirty="0" err="1" smtClean="0"/>
              <a:t>Precleaning</a:t>
            </a:r>
            <a:endParaRPr lang="en-US" dirty="0" smtClean="0"/>
          </a:p>
          <a:p>
            <a:pPr lvl="1"/>
            <a:r>
              <a:rPr lang="en-NZ" dirty="0" smtClean="0"/>
              <a:t>modified pages before their page frames are needed </a:t>
            </a:r>
            <a:endParaRPr lang="en-US" dirty="0"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smtClean="0"/>
              <a:t>Load Control</a:t>
            </a:r>
          </a:p>
        </p:txBody>
      </p:sp>
      <p:sp>
        <p:nvSpPr>
          <p:cNvPr id="86019" name="Content Placeholder 2"/>
          <p:cNvSpPr>
            <a:spLocks noGrp="1"/>
          </p:cNvSpPr>
          <p:nvPr>
            <p:ph idx="1"/>
          </p:nvPr>
        </p:nvSpPr>
        <p:spPr/>
        <p:txBody>
          <a:bodyPr/>
          <a:lstStyle/>
          <a:p>
            <a:r>
              <a:rPr lang="en-US" dirty="0" smtClean="0"/>
              <a:t>Determines the number of processes that will be resident in main memory</a:t>
            </a:r>
          </a:p>
          <a:p>
            <a:r>
              <a:rPr lang="en-US" dirty="0" smtClean="0"/>
              <a:t>Too few processes, many occasions when all processes will be blocked and much time will be spent in swapping</a:t>
            </a:r>
          </a:p>
          <a:p>
            <a:r>
              <a:rPr lang="en-US" dirty="0" smtClean="0"/>
              <a:t>Too many processes will lead to thrashing</a:t>
            </a:r>
          </a:p>
          <a:p>
            <a:endParaRPr lang="en-US"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Execution of a Process</a:t>
            </a:r>
          </a:p>
        </p:txBody>
      </p:sp>
      <p:sp>
        <p:nvSpPr>
          <p:cNvPr id="9219" name="Content Placeholder 2"/>
          <p:cNvSpPr>
            <a:spLocks noGrp="1"/>
          </p:cNvSpPr>
          <p:nvPr>
            <p:ph idx="1"/>
          </p:nvPr>
        </p:nvSpPr>
        <p:spPr/>
        <p:txBody>
          <a:bodyPr/>
          <a:lstStyle/>
          <a:p>
            <a:r>
              <a:rPr lang="en-US" dirty="0" smtClean="0"/>
              <a:t>Operating system brings into main memory a few pieces of the program</a:t>
            </a:r>
          </a:p>
          <a:p>
            <a:r>
              <a:rPr lang="en-US" b="1" dirty="0" smtClean="0"/>
              <a:t>Resident set </a:t>
            </a:r>
            <a:r>
              <a:rPr lang="en-US" dirty="0" smtClean="0"/>
              <a:t>- portion of process that is in main memory</a:t>
            </a:r>
          </a:p>
          <a:p>
            <a:r>
              <a:rPr lang="en-US" dirty="0" smtClean="0"/>
              <a:t>An interrupt is generated when an address is needed that is not in main memory</a:t>
            </a:r>
          </a:p>
          <a:p>
            <a:r>
              <a:rPr lang="en-US" dirty="0" smtClean="0"/>
              <a:t>Operating system places the process in a blocking state</a:t>
            </a:r>
          </a:p>
          <a:p>
            <a:endParaRPr lang="en-US"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Process Suspension</a:t>
            </a:r>
          </a:p>
        </p:txBody>
      </p:sp>
      <p:sp>
        <p:nvSpPr>
          <p:cNvPr id="88067" name="Content Placeholder 2"/>
          <p:cNvSpPr>
            <a:spLocks noGrp="1"/>
          </p:cNvSpPr>
          <p:nvPr>
            <p:ph idx="1"/>
          </p:nvPr>
        </p:nvSpPr>
        <p:spPr/>
        <p:txBody>
          <a:bodyPr/>
          <a:lstStyle/>
          <a:p>
            <a:r>
              <a:rPr lang="en-NZ" dirty="0" smtClean="0"/>
              <a:t>if one or more of the currently resident processes must be suspended (swapped out).</a:t>
            </a:r>
          </a:p>
          <a:p>
            <a:r>
              <a:rPr lang="en-NZ" dirty="0" smtClean="0"/>
              <a:t>Six possibilities exist…</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NZ" smtClean="0"/>
              <a:t>Suspension policies</a:t>
            </a:r>
          </a:p>
        </p:txBody>
      </p:sp>
      <p:sp>
        <p:nvSpPr>
          <p:cNvPr id="89091" name="Content Placeholder 2"/>
          <p:cNvSpPr>
            <a:spLocks noGrp="1"/>
          </p:cNvSpPr>
          <p:nvPr>
            <p:ph idx="1"/>
          </p:nvPr>
        </p:nvSpPr>
        <p:spPr/>
        <p:txBody>
          <a:bodyPr/>
          <a:lstStyle/>
          <a:p>
            <a:r>
              <a:rPr lang="en-US" dirty="0" smtClean="0"/>
              <a:t>Lowest priority process</a:t>
            </a:r>
          </a:p>
          <a:p>
            <a:r>
              <a:rPr lang="en-US" dirty="0" smtClean="0"/>
              <a:t>Faulting process</a:t>
            </a:r>
          </a:p>
          <a:p>
            <a:r>
              <a:rPr lang="en-US" dirty="0" smtClean="0"/>
              <a:t>Last process activated</a:t>
            </a:r>
          </a:p>
          <a:p>
            <a:r>
              <a:rPr lang="en-US" dirty="0" smtClean="0"/>
              <a:t>Process with smallest resident set</a:t>
            </a:r>
          </a:p>
          <a:p>
            <a:r>
              <a:rPr lang="en-US" dirty="0" smtClean="0"/>
              <a:t>Largest process</a:t>
            </a:r>
          </a:p>
          <a:p>
            <a:r>
              <a:rPr lang="en-US" dirty="0" smtClean="0"/>
              <a:t>Process with the largest remaining execution window</a:t>
            </a:r>
          </a:p>
          <a:p>
            <a:endParaRPr lang="en-US" dirty="0" smtClean="0"/>
          </a:p>
          <a:p>
            <a:endParaRPr lang="en-US" dirty="0" smtClean="0"/>
          </a:p>
          <a:p>
            <a:pPr>
              <a:buNone/>
            </a:pPr>
            <a:endParaRPr lang="en-US" dirty="0" smtClean="0"/>
          </a:p>
          <a:p>
            <a:endParaRPr lang="en-NZ"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Execution of a Process</a:t>
            </a:r>
          </a:p>
        </p:txBody>
      </p:sp>
      <p:sp>
        <p:nvSpPr>
          <p:cNvPr id="10243" name="Content Placeholder 2"/>
          <p:cNvSpPr>
            <a:spLocks noGrp="1"/>
          </p:cNvSpPr>
          <p:nvPr>
            <p:ph idx="1"/>
          </p:nvPr>
        </p:nvSpPr>
        <p:spPr/>
        <p:txBody>
          <a:bodyPr/>
          <a:lstStyle/>
          <a:p>
            <a:r>
              <a:rPr lang="en-US" smtClean="0"/>
              <a:t>Piece of process that contains the logical address is brought into main memory</a:t>
            </a:r>
          </a:p>
          <a:p>
            <a:pPr lvl="1"/>
            <a:r>
              <a:rPr lang="en-US" smtClean="0"/>
              <a:t>Operating system issues a disk I/O Read request</a:t>
            </a:r>
          </a:p>
          <a:p>
            <a:pPr lvl="1"/>
            <a:r>
              <a:rPr lang="en-US" smtClean="0"/>
              <a:t>Another process is dispatched to run while the disk I/O takes place</a:t>
            </a:r>
          </a:p>
          <a:p>
            <a:pPr lvl="1"/>
            <a:r>
              <a:rPr lang="en-US" smtClean="0"/>
              <a:t>An interrupt is issued when disk I/O complete which causes the operating system to place the affected process in the Ready state</a:t>
            </a:r>
          </a:p>
          <a:p>
            <a:endParaRPr lang="en-US"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Real and </a:t>
            </a:r>
            <a:br>
              <a:rPr lang="en-US" smtClean="0"/>
            </a:br>
            <a:r>
              <a:rPr lang="en-US" smtClean="0"/>
              <a:t>Virtual Memory</a:t>
            </a:r>
          </a:p>
        </p:txBody>
      </p:sp>
      <p:sp>
        <p:nvSpPr>
          <p:cNvPr id="12291" name="Content Placeholder 2"/>
          <p:cNvSpPr>
            <a:spLocks noGrp="1"/>
          </p:cNvSpPr>
          <p:nvPr>
            <p:ph idx="1"/>
          </p:nvPr>
        </p:nvSpPr>
        <p:spPr/>
        <p:txBody>
          <a:bodyPr/>
          <a:lstStyle/>
          <a:p>
            <a:r>
              <a:rPr lang="en-US" dirty="0" smtClean="0"/>
              <a:t>Real memory</a:t>
            </a:r>
          </a:p>
          <a:p>
            <a:pPr lvl="1"/>
            <a:r>
              <a:rPr lang="en-US" dirty="0" smtClean="0"/>
              <a:t>Main memory, the actual RAM</a:t>
            </a:r>
          </a:p>
          <a:p>
            <a:r>
              <a:rPr lang="en-US" dirty="0" smtClean="0"/>
              <a:t>Virtual memory</a:t>
            </a:r>
          </a:p>
          <a:p>
            <a:pPr lvl="1"/>
            <a:r>
              <a:rPr lang="en-US" dirty="0" smtClean="0"/>
              <a:t>Virtual memory is a technique that allows the execution of processes which are not completely available in memory</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Thrashing</a:t>
            </a:r>
          </a:p>
        </p:txBody>
      </p:sp>
      <p:sp>
        <p:nvSpPr>
          <p:cNvPr id="13315" name="Content Placeholder 2"/>
          <p:cNvSpPr>
            <a:spLocks noGrp="1"/>
          </p:cNvSpPr>
          <p:nvPr>
            <p:ph idx="1"/>
          </p:nvPr>
        </p:nvSpPr>
        <p:spPr/>
        <p:txBody>
          <a:bodyPr/>
          <a:lstStyle/>
          <a:p>
            <a:r>
              <a:rPr lang="en-US" smtClean="0"/>
              <a:t>A state in which t</a:t>
            </a:r>
            <a:r>
              <a:rPr lang="en-NZ" smtClean="0"/>
              <a:t>he system spends most of its time swapping pieces rather than executing instructions.</a:t>
            </a:r>
          </a:p>
          <a:p>
            <a:pPr marL="342900" lvl="1" indent="-342900">
              <a:buFont typeface="Arial" panose="020B0604020202020204" pitchFamily="34" charset="0"/>
              <a:buChar char="•"/>
            </a:pPr>
            <a:r>
              <a:rPr lang="en-NZ" sz="3200" smtClean="0"/>
              <a:t>To avoid this, </a:t>
            </a:r>
            <a:r>
              <a:rPr lang="en-NZ" smtClean="0"/>
              <a:t>the operating system tries to guess which pieces are least likely to be used in the near future.</a:t>
            </a:r>
          </a:p>
          <a:p>
            <a:pPr marL="742950" lvl="2" indent="-342900"/>
            <a:r>
              <a:rPr lang="en-NZ" sz="2800" smtClean="0"/>
              <a:t>The guess is based on recent history</a:t>
            </a:r>
          </a:p>
          <a:p>
            <a:pPr marL="342900" lvl="1" indent="-342900">
              <a:buFont typeface="Arial" panose="020B0604020202020204" pitchFamily="34" charset="0"/>
              <a:buChar char="•"/>
            </a:pPr>
            <a:endParaRPr lang="en-NZ" sz="320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7177</Words>
  <Application>Microsoft Office PowerPoint</Application>
  <PresentationFormat>On-screen Show (4:3)</PresentationFormat>
  <Paragraphs>648</Paragraphs>
  <Slides>61</Slides>
  <Notes>55</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61</vt:i4>
      </vt:variant>
    </vt:vector>
  </HeadingPairs>
  <TitlesOfParts>
    <vt:vector size="65" baseType="lpstr">
      <vt:lpstr>Arial</vt:lpstr>
      <vt:lpstr>Calibri</vt:lpstr>
      <vt:lpstr>Office Theme</vt:lpstr>
      <vt:lpstr>Custom Design</vt:lpstr>
      <vt:lpstr>Chapter 8 Virtual Memory</vt:lpstr>
      <vt:lpstr>Virtual memory</vt:lpstr>
      <vt:lpstr>Virtual memory</vt:lpstr>
      <vt:lpstr>8.1  HARDWARE AND CONTROL STRUCTURES</vt:lpstr>
      <vt:lpstr>Breakthrough in  Memory Management</vt:lpstr>
      <vt:lpstr>Execution of a Process</vt:lpstr>
      <vt:lpstr>Execution of a Process</vt:lpstr>
      <vt:lpstr>Real and  Virtual Memory</vt:lpstr>
      <vt:lpstr>Thrashing</vt:lpstr>
      <vt:lpstr>Paging</vt:lpstr>
      <vt:lpstr>Paging Table</vt:lpstr>
      <vt:lpstr>Address Translation</vt:lpstr>
      <vt:lpstr>Inverted Page Table</vt:lpstr>
      <vt:lpstr>Inverted Page Table</vt:lpstr>
      <vt:lpstr>Inverted Page Table</vt:lpstr>
      <vt:lpstr>Translation Lookaside Buffer</vt:lpstr>
      <vt:lpstr>TLB Operation</vt:lpstr>
      <vt:lpstr>Translation Lookaside  Buffer</vt:lpstr>
      <vt:lpstr>TLB operation</vt:lpstr>
      <vt:lpstr>Associative Mapping</vt:lpstr>
      <vt:lpstr>Translation Lookaside  Buffer</vt:lpstr>
      <vt:lpstr>TLB and  Cache Operation</vt:lpstr>
      <vt:lpstr>Page Size</vt:lpstr>
      <vt:lpstr>Page Size</vt:lpstr>
      <vt:lpstr>Segmentation</vt:lpstr>
      <vt:lpstr>Segment Organization</vt:lpstr>
      <vt:lpstr>Segment Table Entries</vt:lpstr>
      <vt:lpstr>Address Translation in Segmentation</vt:lpstr>
      <vt:lpstr>Combined Paging and Segmentation</vt:lpstr>
      <vt:lpstr>Address Translation</vt:lpstr>
      <vt:lpstr>Protection and sharing</vt:lpstr>
      <vt:lpstr>Protection Relationships</vt:lpstr>
      <vt:lpstr>8.2 OPERATING SYSTEM SOFTWARE</vt:lpstr>
      <vt:lpstr>Key Design Elements</vt:lpstr>
      <vt:lpstr>Fetch Policy</vt:lpstr>
      <vt:lpstr>Placement Policy</vt:lpstr>
      <vt:lpstr>Replacement Policy</vt:lpstr>
      <vt:lpstr>But…</vt:lpstr>
      <vt:lpstr>Replacement Policy:  Frame Locking</vt:lpstr>
      <vt:lpstr>Basic Replacement  Algorithms</vt:lpstr>
      <vt:lpstr>Examples</vt:lpstr>
      <vt:lpstr>Optimal policy</vt:lpstr>
      <vt:lpstr>Optimal Policy  Example</vt:lpstr>
      <vt:lpstr>Least Recently  Used (LRU)</vt:lpstr>
      <vt:lpstr>LRU Example</vt:lpstr>
      <vt:lpstr>First-in, first-out (FIFO)</vt:lpstr>
      <vt:lpstr>FIFO Example</vt:lpstr>
      <vt:lpstr>Clock Policy</vt:lpstr>
      <vt:lpstr>Clock Policy Example</vt:lpstr>
      <vt:lpstr>Clock Policy</vt:lpstr>
      <vt:lpstr>Clock Policy</vt:lpstr>
      <vt:lpstr>Combined Examples</vt:lpstr>
      <vt:lpstr>Comparison</vt:lpstr>
      <vt:lpstr>Resident Set  Management</vt:lpstr>
      <vt:lpstr>Resident Set Size</vt:lpstr>
      <vt:lpstr>Replacement Scope</vt:lpstr>
      <vt:lpstr>Resident Set  Management Summary</vt:lpstr>
      <vt:lpstr>Cleaning Policy</vt:lpstr>
      <vt:lpstr>Load Control</vt:lpstr>
      <vt:lpstr>Process Suspension</vt:lpstr>
      <vt:lpstr>Suspension policies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2008-04-03T13:46:53Z</dcterms:created>
  <dcterms:modified xsi:type="dcterms:W3CDTF">2019-08-21T09:08:15Z</dcterms:modified>
</cp:coreProperties>
</file>