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3/23/2024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3/23/2024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273E9-AB12-8FE4-236C-B078703FBCFA}"/>
              </a:ext>
            </a:extLst>
          </p:cNvPr>
          <p:cNvSpPr txBox="1"/>
          <p:nvPr/>
        </p:nvSpPr>
        <p:spPr>
          <a:xfrm>
            <a:off x="5326743" y="4821311"/>
            <a:ext cx="5704113" cy="954107"/>
          </a:xfrm>
          <a:prstGeom prst="rect">
            <a:avLst/>
          </a:prstGeom>
          <a:noFill/>
        </p:spPr>
        <p:txBody>
          <a:bodyPr wrap="square" rtlCol="0">
            <a:spAutoFit/>
          </a:bodyPr>
          <a:lstStyle/>
          <a:p>
            <a:r>
              <a:rPr lang="en-US" sz="2800" dirty="0"/>
              <a:t>CUSTOMER CHURN PREDICTION FOR TELECOMMUNICATIONS COMPANY </a:t>
            </a:r>
            <a:endParaRPr lang="en-IN" sz="2800" dirty="0"/>
          </a:p>
        </p:txBody>
      </p:sp>
      <p:sp>
        <p:nvSpPr>
          <p:cNvPr id="5" name="TextBox 4">
            <a:extLst>
              <a:ext uri="{FF2B5EF4-FFF2-40B4-BE49-F238E27FC236}">
                <a16:creationId xmlns:a16="http://schemas.microsoft.com/office/drawing/2014/main" id="{20D25416-6E03-11B0-562D-A5DB04C52278}"/>
              </a:ext>
            </a:extLst>
          </p:cNvPr>
          <p:cNvSpPr txBox="1"/>
          <p:nvPr/>
        </p:nvSpPr>
        <p:spPr>
          <a:xfrm>
            <a:off x="1010557" y="4605867"/>
            <a:ext cx="3468914" cy="2339102"/>
          </a:xfrm>
          <a:prstGeom prst="rect">
            <a:avLst/>
          </a:prstGeom>
          <a:noFill/>
        </p:spPr>
        <p:txBody>
          <a:bodyPr wrap="square" rtlCol="0">
            <a:spAutoFit/>
          </a:bodyPr>
          <a:lstStyle/>
          <a:p>
            <a:r>
              <a:rPr lang="en-US" sz="2000" dirty="0"/>
              <a:t>BUGS BASHERS </a:t>
            </a:r>
            <a:r>
              <a:rPr lang="en-IN" sz="2000" dirty="0"/>
              <a:t>:</a:t>
            </a:r>
          </a:p>
          <a:p>
            <a:endParaRPr lang="en-IN" sz="2800" dirty="0"/>
          </a:p>
          <a:p>
            <a:pPr marL="342900" indent="-342900">
              <a:buAutoNum type="arabicParenR"/>
            </a:pPr>
            <a:r>
              <a:rPr lang="en-IN" sz="2000" dirty="0"/>
              <a:t>KARTIK BATCHU</a:t>
            </a:r>
          </a:p>
          <a:p>
            <a:pPr marL="342900" indent="-342900">
              <a:buAutoNum type="arabicParenR"/>
            </a:pPr>
            <a:r>
              <a:rPr lang="en-IN" sz="2000" dirty="0"/>
              <a:t>ANKUSH VERMA</a:t>
            </a:r>
          </a:p>
          <a:p>
            <a:pPr marL="342900" indent="-342900">
              <a:buAutoNum type="arabicParenR"/>
            </a:pPr>
            <a:r>
              <a:rPr lang="en-IN" sz="2000" dirty="0"/>
              <a:t>RUSHIKESH JOSHI</a:t>
            </a:r>
          </a:p>
          <a:p>
            <a:pPr marL="342900" indent="-342900">
              <a:buAutoNum type="arabicParenR"/>
            </a:pPr>
            <a:r>
              <a:rPr lang="en-IN" sz="2000" dirty="0"/>
              <a:t>YASH LODHI</a:t>
            </a:r>
          </a:p>
          <a:p>
            <a:pPr marL="342900" indent="-342900">
              <a:buAutoNum type="arabicParenR"/>
            </a:pPr>
            <a:endParaRPr lang="en-US" dirty="0"/>
          </a:p>
        </p:txBody>
      </p:sp>
      <p:sp>
        <p:nvSpPr>
          <p:cNvPr id="6" name="TextBox 5">
            <a:extLst>
              <a:ext uri="{FF2B5EF4-FFF2-40B4-BE49-F238E27FC236}">
                <a16:creationId xmlns:a16="http://schemas.microsoft.com/office/drawing/2014/main" id="{ECF6352D-276A-11E5-9F6D-7CD7E273E19B}"/>
              </a:ext>
            </a:extLst>
          </p:cNvPr>
          <p:cNvSpPr txBox="1"/>
          <p:nvPr/>
        </p:nvSpPr>
        <p:spPr>
          <a:xfrm>
            <a:off x="725714" y="493485"/>
            <a:ext cx="10914743" cy="523220"/>
          </a:xfrm>
          <a:prstGeom prst="rect">
            <a:avLst/>
          </a:prstGeom>
          <a:noFill/>
        </p:spPr>
        <p:txBody>
          <a:bodyPr wrap="square" rtlCol="0">
            <a:spAutoFit/>
          </a:bodyPr>
          <a:lstStyle/>
          <a:p>
            <a:r>
              <a:rPr lang="en-US" sz="2800" dirty="0"/>
              <a:t>AERAVAT ARTIFICIAL INTELLIGENCE HACKATHON 1.0  </a:t>
            </a:r>
            <a:endParaRPr lang="en-IN" sz="2800" dirty="0"/>
          </a:p>
        </p:txBody>
      </p:sp>
      <p:pic>
        <p:nvPicPr>
          <p:cNvPr id="8" name="Picture 7">
            <a:extLst>
              <a:ext uri="{FF2B5EF4-FFF2-40B4-BE49-F238E27FC236}">
                <a16:creationId xmlns:a16="http://schemas.microsoft.com/office/drawing/2014/main" id="{CC010627-1A9E-D2E6-14D7-684290E90211}"/>
              </a:ext>
            </a:extLst>
          </p:cNvPr>
          <p:cNvPicPr>
            <a:picLocks noChangeAspect="1"/>
          </p:cNvPicPr>
          <p:nvPr/>
        </p:nvPicPr>
        <p:blipFill>
          <a:blip r:embed="rId2"/>
          <a:stretch>
            <a:fillRect/>
          </a:stretch>
        </p:blipFill>
        <p:spPr>
          <a:xfrm>
            <a:off x="725714" y="1521917"/>
            <a:ext cx="4038600" cy="2676525"/>
          </a:xfrm>
          <a:prstGeom prst="rect">
            <a:avLst/>
          </a:prstGeom>
        </p:spPr>
      </p:pic>
      <p:sp>
        <p:nvSpPr>
          <p:cNvPr id="9" name="TextBox 8">
            <a:extLst>
              <a:ext uri="{FF2B5EF4-FFF2-40B4-BE49-F238E27FC236}">
                <a16:creationId xmlns:a16="http://schemas.microsoft.com/office/drawing/2014/main" id="{F45CAE16-9FF2-93E2-FAA9-35F188087E42}"/>
              </a:ext>
            </a:extLst>
          </p:cNvPr>
          <p:cNvSpPr txBox="1"/>
          <p:nvPr/>
        </p:nvSpPr>
        <p:spPr>
          <a:xfrm>
            <a:off x="5326743" y="3802743"/>
            <a:ext cx="5704113" cy="523220"/>
          </a:xfrm>
          <a:prstGeom prst="rect">
            <a:avLst/>
          </a:prstGeom>
          <a:noFill/>
        </p:spPr>
        <p:txBody>
          <a:bodyPr wrap="square" rtlCol="0">
            <a:spAutoFit/>
          </a:bodyPr>
          <a:lstStyle/>
          <a:p>
            <a:r>
              <a:rPr lang="en-US" sz="2800" dirty="0"/>
              <a:t>DOMAIN : MACHINE LEARNING </a:t>
            </a:r>
            <a:endParaRPr lang="en-IN" sz="2800" dirty="0"/>
          </a:p>
        </p:txBody>
      </p:sp>
      <p:pic>
        <p:nvPicPr>
          <p:cNvPr id="11" name="Picture 10">
            <a:extLst>
              <a:ext uri="{FF2B5EF4-FFF2-40B4-BE49-F238E27FC236}">
                <a16:creationId xmlns:a16="http://schemas.microsoft.com/office/drawing/2014/main" id="{730B3926-3E87-2774-E257-74FA87A8BC3C}"/>
              </a:ext>
            </a:extLst>
          </p:cNvPr>
          <p:cNvPicPr>
            <a:picLocks noChangeAspect="1"/>
          </p:cNvPicPr>
          <p:nvPr/>
        </p:nvPicPr>
        <p:blipFill>
          <a:blip r:embed="rId3"/>
          <a:stretch>
            <a:fillRect/>
          </a:stretch>
        </p:blipFill>
        <p:spPr>
          <a:xfrm>
            <a:off x="5511800" y="1521917"/>
            <a:ext cx="4038600" cy="1916947"/>
          </a:xfrm>
          <a:prstGeom prst="rect">
            <a:avLst/>
          </a:prstGeom>
        </p:spPr>
      </p:pic>
    </p:spTree>
    <p:extLst>
      <p:ext uri="{BB962C8B-B14F-4D97-AF65-F5344CB8AC3E}">
        <p14:creationId xmlns:p14="http://schemas.microsoft.com/office/powerpoint/2010/main" val="1443973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3BB44A-DC7A-8BF7-777A-97D0F0B510E8}"/>
              </a:ext>
            </a:extLst>
          </p:cNvPr>
          <p:cNvSpPr txBox="1"/>
          <p:nvPr/>
        </p:nvSpPr>
        <p:spPr>
          <a:xfrm>
            <a:off x="1306286" y="2394857"/>
            <a:ext cx="7460343" cy="830997"/>
          </a:xfrm>
          <a:prstGeom prst="rect">
            <a:avLst/>
          </a:prstGeom>
          <a:noFill/>
        </p:spPr>
        <p:txBody>
          <a:bodyPr wrap="square" rtlCol="0">
            <a:spAutoFit/>
          </a:bodyPr>
          <a:lstStyle/>
          <a:p>
            <a:r>
              <a:rPr lang="en-US" sz="4800" dirty="0"/>
              <a:t>THANK YOU </a:t>
            </a:r>
            <a:endParaRPr lang="en-IN" sz="4800" dirty="0"/>
          </a:p>
        </p:txBody>
      </p:sp>
    </p:spTree>
    <p:extLst>
      <p:ext uri="{BB962C8B-B14F-4D97-AF65-F5344CB8AC3E}">
        <p14:creationId xmlns:p14="http://schemas.microsoft.com/office/powerpoint/2010/main" val="28746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C972-3B04-315D-D317-49724DFB198D}"/>
              </a:ext>
            </a:extLst>
          </p:cNvPr>
          <p:cNvSpPr>
            <a:spLocks noGrp="1"/>
          </p:cNvSpPr>
          <p:nvPr>
            <p:ph type="title"/>
          </p:nvPr>
        </p:nvSpPr>
        <p:spPr/>
        <p:txBody>
          <a:bodyPr/>
          <a:lstStyle/>
          <a:p>
            <a:r>
              <a:rPr lang="en-US" dirty="0"/>
              <a:t>WHAT IS CHURN Rate in telecommunication?</a:t>
            </a:r>
            <a:endParaRPr lang="en-IN" dirty="0"/>
          </a:p>
        </p:txBody>
      </p:sp>
      <p:sp>
        <p:nvSpPr>
          <p:cNvPr id="3" name="Content Placeholder 2">
            <a:extLst>
              <a:ext uri="{FF2B5EF4-FFF2-40B4-BE49-F238E27FC236}">
                <a16:creationId xmlns:a16="http://schemas.microsoft.com/office/drawing/2014/main" id="{32476CF7-3F7B-F4BF-0B18-790F188DFA99}"/>
              </a:ext>
            </a:extLst>
          </p:cNvPr>
          <p:cNvSpPr>
            <a:spLocks noGrp="1"/>
          </p:cNvSpPr>
          <p:nvPr>
            <p:ph idx="1"/>
          </p:nvPr>
        </p:nvSpPr>
        <p:spPr>
          <a:xfrm>
            <a:off x="685801" y="2142067"/>
            <a:ext cx="10577285" cy="3982962"/>
          </a:xfrm>
        </p:spPr>
        <p:txBody>
          <a:bodyPr/>
          <a:lstStyle/>
          <a:p>
            <a:pPr algn="l"/>
            <a:r>
              <a:rPr lang="en-US" b="0" i="0" dirty="0">
                <a:effectLst/>
                <a:latin typeface="Söhne"/>
              </a:rPr>
              <a:t>Churn rate in telecommunications measures the percentage of subscribers who terminate their service within a given timeframe. Key points include:</a:t>
            </a:r>
          </a:p>
          <a:p>
            <a:pPr algn="l">
              <a:buFont typeface="+mj-lt"/>
              <a:buAutoNum type="arabicPeriod"/>
            </a:pPr>
            <a:r>
              <a:rPr lang="en-US" b="1" i="0" dirty="0">
                <a:effectLst/>
                <a:latin typeface="Söhne"/>
              </a:rPr>
              <a:t>Customer Retention</a:t>
            </a:r>
            <a:r>
              <a:rPr lang="en-US" b="0" i="0" dirty="0">
                <a:effectLst/>
                <a:latin typeface="Söhne"/>
              </a:rPr>
              <a:t>: High churn rates signify customer dissatisfaction, leading to revenue loss and reduced market share.</a:t>
            </a:r>
          </a:p>
          <a:p>
            <a:pPr algn="l">
              <a:buFont typeface="+mj-lt"/>
              <a:buAutoNum type="arabicPeriod"/>
            </a:pPr>
            <a:r>
              <a:rPr lang="en-US" b="1" i="0" dirty="0">
                <a:effectLst/>
                <a:latin typeface="Söhne"/>
              </a:rPr>
              <a:t>Factors Influencing Churn</a:t>
            </a:r>
            <a:r>
              <a:rPr lang="en-US" b="0" i="0" dirty="0">
                <a:effectLst/>
                <a:latin typeface="Söhne"/>
              </a:rPr>
              <a:t>: Reasons for churn vary from poor service quality to better deals from competitors, necessitating strategies to address these issues.</a:t>
            </a:r>
          </a:p>
          <a:p>
            <a:pPr algn="l">
              <a:buFont typeface="+mj-lt"/>
              <a:buAutoNum type="arabicPeriod"/>
            </a:pPr>
            <a:r>
              <a:rPr lang="en-US" b="1" i="0" dirty="0">
                <a:effectLst/>
                <a:latin typeface="Söhne"/>
              </a:rPr>
              <a:t>Churn Management Strategies</a:t>
            </a:r>
            <a:r>
              <a:rPr lang="en-US" b="0" i="0" dirty="0">
                <a:effectLst/>
                <a:latin typeface="Söhne"/>
              </a:rPr>
              <a:t>: Telecom companies employ tactics such as improving customer service, offering competitive pricing, and leveraging data analytics to retain customers and sustain growth.</a:t>
            </a:r>
          </a:p>
          <a:p>
            <a:endParaRPr lang="en-IN" dirty="0"/>
          </a:p>
        </p:txBody>
      </p:sp>
    </p:spTree>
    <p:extLst>
      <p:ext uri="{BB962C8B-B14F-4D97-AF65-F5344CB8AC3E}">
        <p14:creationId xmlns:p14="http://schemas.microsoft.com/office/powerpoint/2010/main" val="150181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3E1B-17CC-CDD2-D265-5F7CDF6D2934}"/>
              </a:ext>
            </a:extLst>
          </p:cNvPr>
          <p:cNvSpPr>
            <a:spLocks noGrp="1"/>
          </p:cNvSpPr>
          <p:nvPr>
            <p:ph type="title"/>
          </p:nvPr>
        </p:nvSpPr>
        <p:spPr/>
        <p:txBody>
          <a:bodyPr>
            <a:normAutofit fontScale="90000"/>
          </a:bodyPr>
          <a:lstStyle/>
          <a:p>
            <a:br>
              <a:rPr lang="en-US" dirty="0"/>
            </a:br>
            <a:r>
              <a:rPr lang="en-US" b="0" i="0" dirty="0">
                <a:effectLst/>
                <a:latin typeface="Söhne"/>
              </a:rPr>
              <a:t>Factors affecting churn rate in telecommunications include:</a:t>
            </a:r>
            <a:endParaRPr lang="en-IN" dirty="0"/>
          </a:p>
        </p:txBody>
      </p:sp>
      <p:sp>
        <p:nvSpPr>
          <p:cNvPr id="3" name="Content Placeholder 2">
            <a:extLst>
              <a:ext uri="{FF2B5EF4-FFF2-40B4-BE49-F238E27FC236}">
                <a16:creationId xmlns:a16="http://schemas.microsoft.com/office/drawing/2014/main" id="{D54B7588-ADAC-09BC-61FE-70FCEA4E5ABD}"/>
              </a:ext>
            </a:extLst>
          </p:cNvPr>
          <p:cNvSpPr>
            <a:spLocks noGrp="1"/>
          </p:cNvSpPr>
          <p:nvPr>
            <p:ph idx="1"/>
          </p:nvPr>
        </p:nvSpPr>
        <p:spPr/>
        <p:txBody>
          <a:bodyPr/>
          <a:lstStyle/>
          <a:p>
            <a:pPr algn="l">
              <a:buFont typeface="+mj-lt"/>
              <a:buAutoNum type="arabicPeriod"/>
            </a:pPr>
            <a:r>
              <a:rPr lang="en-US" b="1" i="0" dirty="0">
                <a:effectLst/>
                <a:latin typeface="Söhne"/>
              </a:rPr>
              <a:t>Service Quality</a:t>
            </a:r>
            <a:r>
              <a:rPr lang="en-US" b="0" i="0" dirty="0">
                <a:effectLst/>
                <a:latin typeface="Söhne"/>
              </a:rPr>
              <a:t>: Poor network coverage, frequent service disruptions, slow data speeds, and dropped calls can lead to dissatisfaction among subscribers, prompting them to switch to competitors with better service quality.</a:t>
            </a:r>
          </a:p>
          <a:p>
            <a:pPr algn="l">
              <a:buFont typeface="+mj-lt"/>
              <a:buAutoNum type="arabicPeriod"/>
            </a:pPr>
            <a:r>
              <a:rPr lang="en-US" b="1" i="0" dirty="0">
                <a:effectLst/>
                <a:latin typeface="Söhne"/>
              </a:rPr>
              <a:t>Price and Value Perception</a:t>
            </a:r>
            <a:r>
              <a:rPr lang="en-US" b="0" i="0" dirty="0">
                <a:effectLst/>
                <a:latin typeface="Söhne"/>
              </a:rPr>
              <a:t>: High subscription fees, hidden charges, and limited features compared to the price paid can drive customers to seek more affordable or better value-for-money options offered by competitors.</a:t>
            </a:r>
          </a:p>
          <a:p>
            <a:pPr algn="l">
              <a:buFont typeface="+mj-lt"/>
              <a:buAutoNum type="arabicPeriod"/>
            </a:pPr>
            <a:r>
              <a:rPr lang="en-US" b="1" i="0" dirty="0">
                <a:effectLst/>
                <a:latin typeface="Söhne"/>
              </a:rPr>
              <a:t>Customer Service Experience</a:t>
            </a:r>
            <a:r>
              <a:rPr lang="en-US" b="0" i="0" dirty="0">
                <a:effectLst/>
                <a:latin typeface="Söhne"/>
              </a:rPr>
              <a:t>: Unresponsive customer support, long wait times, and ineffective issue resolution can result in frustration and dissatisfaction, prompting customers to switch providers for better customer service experiences.</a:t>
            </a:r>
          </a:p>
          <a:p>
            <a:endParaRPr lang="en-IN" dirty="0"/>
          </a:p>
        </p:txBody>
      </p:sp>
    </p:spTree>
    <p:extLst>
      <p:ext uri="{BB962C8B-B14F-4D97-AF65-F5344CB8AC3E}">
        <p14:creationId xmlns:p14="http://schemas.microsoft.com/office/powerpoint/2010/main" val="1275617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7A450F-9519-F1E5-F5CD-13D5A9777B1D}"/>
              </a:ext>
            </a:extLst>
          </p:cNvPr>
          <p:cNvPicPr>
            <a:picLocks noChangeAspect="1"/>
          </p:cNvPicPr>
          <p:nvPr/>
        </p:nvPicPr>
        <p:blipFill>
          <a:blip r:embed="rId2"/>
          <a:stretch>
            <a:fillRect/>
          </a:stretch>
        </p:blipFill>
        <p:spPr>
          <a:xfrm>
            <a:off x="493486" y="1277257"/>
            <a:ext cx="11190514" cy="4809483"/>
          </a:xfrm>
          <a:prstGeom prst="rect">
            <a:avLst/>
          </a:prstGeom>
        </p:spPr>
      </p:pic>
      <p:sp>
        <p:nvSpPr>
          <p:cNvPr id="7" name="TextBox 6">
            <a:extLst>
              <a:ext uri="{FF2B5EF4-FFF2-40B4-BE49-F238E27FC236}">
                <a16:creationId xmlns:a16="http://schemas.microsoft.com/office/drawing/2014/main" id="{4C759E57-7483-4CA8-2935-788AFEE95D09}"/>
              </a:ext>
            </a:extLst>
          </p:cNvPr>
          <p:cNvSpPr txBox="1"/>
          <p:nvPr/>
        </p:nvSpPr>
        <p:spPr>
          <a:xfrm>
            <a:off x="493485" y="493486"/>
            <a:ext cx="11422743" cy="369332"/>
          </a:xfrm>
          <a:prstGeom prst="rect">
            <a:avLst/>
          </a:prstGeom>
          <a:noFill/>
        </p:spPr>
        <p:txBody>
          <a:bodyPr wrap="square" rtlCol="0">
            <a:spAutoFit/>
          </a:bodyPr>
          <a:lstStyle/>
          <a:p>
            <a:r>
              <a:rPr lang="en-US" dirty="0"/>
              <a:t>COMPARISON OF DIIFERENT ALGORITHMS THAT ARE USED FOR TELECOM AND RETAIL</a:t>
            </a:r>
            <a:endParaRPr lang="en-IN" dirty="0"/>
          </a:p>
        </p:txBody>
      </p:sp>
    </p:spTree>
    <p:extLst>
      <p:ext uri="{BB962C8B-B14F-4D97-AF65-F5344CB8AC3E}">
        <p14:creationId xmlns:p14="http://schemas.microsoft.com/office/powerpoint/2010/main" val="3309987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A2F2-D305-253F-FBCC-CDD50CD146DB}"/>
              </a:ext>
            </a:extLst>
          </p:cNvPr>
          <p:cNvSpPr>
            <a:spLocks noGrp="1"/>
          </p:cNvSpPr>
          <p:nvPr>
            <p:ph type="title"/>
          </p:nvPr>
        </p:nvSpPr>
        <p:spPr/>
        <p:txBody>
          <a:bodyPr>
            <a:normAutofit fontScale="90000"/>
          </a:bodyPr>
          <a:lstStyle/>
          <a:p>
            <a:r>
              <a:rPr lang="en-US" b="1" dirty="0"/>
              <a:t>Algorithms involved in processing:</a:t>
            </a:r>
            <a:br>
              <a:rPr lang="en-US" b="1" dirty="0"/>
            </a:br>
            <a:br>
              <a:rPr lang="en-US" b="1" dirty="0"/>
            </a:br>
            <a:r>
              <a:rPr lang="en-US" sz="2800" b="1" dirty="0"/>
              <a:t>1) Logistic regression </a:t>
            </a:r>
            <a:endParaRPr lang="en-IN" b="1" dirty="0"/>
          </a:p>
        </p:txBody>
      </p:sp>
      <p:sp>
        <p:nvSpPr>
          <p:cNvPr id="4" name="TextBox 3">
            <a:extLst>
              <a:ext uri="{FF2B5EF4-FFF2-40B4-BE49-F238E27FC236}">
                <a16:creationId xmlns:a16="http://schemas.microsoft.com/office/drawing/2014/main" id="{C2928DF8-44E9-00F0-ACCF-132514736D52}"/>
              </a:ext>
            </a:extLst>
          </p:cNvPr>
          <p:cNvSpPr txBox="1"/>
          <p:nvPr/>
        </p:nvSpPr>
        <p:spPr>
          <a:xfrm>
            <a:off x="749300" y="2356152"/>
            <a:ext cx="10693399" cy="3016210"/>
          </a:xfrm>
          <a:prstGeom prst="rect">
            <a:avLst/>
          </a:prstGeom>
          <a:noFill/>
        </p:spPr>
        <p:txBody>
          <a:bodyPr wrap="square" rtlCol="0">
            <a:spAutoFit/>
          </a:bodyPr>
          <a:lstStyle/>
          <a:p>
            <a:pPr algn="l">
              <a:buFont typeface="Arial" panose="020B0604020202020204" pitchFamily="34" charset="0"/>
              <a:buChar char="•"/>
            </a:pPr>
            <a:r>
              <a:rPr lang="en-US" sz="1900" b="1" i="0" dirty="0">
                <a:effectLst/>
                <a:latin typeface="Söhne"/>
              </a:rPr>
              <a:t>Classification Algorithm</a:t>
            </a:r>
            <a:r>
              <a:rPr lang="en-US" sz="1900" b="0" i="0" dirty="0">
                <a:effectLst/>
                <a:latin typeface="Söhne"/>
              </a:rPr>
              <a:t>: Logistic regression is a statistical method used for binary classification tasks, where the outcome variable is categorical with two possible outcomes.</a:t>
            </a:r>
          </a:p>
          <a:p>
            <a:pPr algn="l">
              <a:buFont typeface="Arial" panose="020B0604020202020204" pitchFamily="34" charset="0"/>
              <a:buChar char="•"/>
            </a:pPr>
            <a:endParaRPr lang="en-US" sz="1900" dirty="0">
              <a:latin typeface="Söhne"/>
            </a:endParaRPr>
          </a:p>
          <a:p>
            <a:pPr algn="l"/>
            <a:endParaRPr lang="en-US" sz="1900" b="0" i="0" dirty="0">
              <a:effectLst/>
              <a:latin typeface="Söhne"/>
            </a:endParaRPr>
          </a:p>
          <a:p>
            <a:pPr algn="l">
              <a:buFont typeface="Arial" panose="020B0604020202020204" pitchFamily="34" charset="0"/>
              <a:buChar char="•"/>
            </a:pPr>
            <a:r>
              <a:rPr lang="en-US" sz="1900" b="1" i="0" dirty="0">
                <a:effectLst/>
                <a:latin typeface="Söhne"/>
              </a:rPr>
              <a:t>Probability Estimation</a:t>
            </a:r>
            <a:r>
              <a:rPr lang="en-US" sz="1900" b="0" i="0" dirty="0">
                <a:effectLst/>
                <a:latin typeface="Söhne"/>
              </a:rPr>
              <a:t>: It estimates the probability that a given input belongs to a particular class using a logistic function, which maps input features to a value between 0 and 1.</a:t>
            </a:r>
          </a:p>
          <a:p>
            <a:pPr algn="l"/>
            <a:endParaRPr lang="en-US" sz="1900" b="0" i="0" dirty="0">
              <a:effectLst/>
              <a:latin typeface="Söhne"/>
            </a:endParaRPr>
          </a:p>
          <a:p>
            <a:pPr algn="l">
              <a:buFont typeface="Arial" panose="020B0604020202020204" pitchFamily="34" charset="0"/>
              <a:buChar char="•"/>
            </a:pPr>
            <a:r>
              <a:rPr lang="en-US" sz="1900" b="1" i="0" dirty="0">
                <a:effectLst/>
                <a:latin typeface="Söhne"/>
              </a:rPr>
              <a:t>Decision Boundary</a:t>
            </a:r>
            <a:r>
              <a:rPr lang="en-US" sz="1900" b="0" i="0" dirty="0">
                <a:effectLst/>
                <a:latin typeface="Söhne"/>
              </a:rPr>
              <a:t>: Logistic regression uses a decision boundary to separate data points into different classes based on their predicted probabilities.</a:t>
            </a:r>
          </a:p>
          <a:p>
            <a:endParaRPr lang="en-IN" sz="1900" dirty="0"/>
          </a:p>
        </p:txBody>
      </p:sp>
    </p:spTree>
    <p:extLst>
      <p:ext uri="{BB962C8B-B14F-4D97-AF65-F5344CB8AC3E}">
        <p14:creationId xmlns:p14="http://schemas.microsoft.com/office/powerpoint/2010/main" val="1314061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CA1253-91AB-0D10-6CE9-1B743A47D8EB}"/>
              </a:ext>
            </a:extLst>
          </p:cNvPr>
          <p:cNvSpPr txBox="1"/>
          <p:nvPr/>
        </p:nvSpPr>
        <p:spPr>
          <a:xfrm>
            <a:off x="1175657" y="928914"/>
            <a:ext cx="9811657" cy="523220"/>
          </a:xfrm>
          <a:prstGeom prst="rect">
            <a:avLst/>
          </a:prstGeom>
          <a:noFill/>
        </p:spPr>
        <p:txBody>
          <a:bodyPr wrap="square" rtlCol="0">
            <a:spAutoFit/>
          </a:bodyPr>
          <a:lstStyle/>
          <a:p>
            <a:r>
              <a:rPr lang="en-US" sz="2800" dirty="0"/>
              <a:t>2) RANDOM FOREST </a:t>
            </a:r>
            <a:endParaRPr lang="en-IN" sz="2800" dirty="0"/>
          </a:p>
        </p:txBody>
      </p:sp>
      <p:sp>
        <p:nvSpPr>
          <p:cNvPr id="5" name="TextBox 4">
            <a:extLst>
              <a:ext uri="{FF2B5EF4-FFF2-40B4-BE49-F238E27FC236}">
                <a16:creationId xmlns:a16="http://schemas.microsoft.com/office/drawing/2014/main" id="{38F879A2-4036-150A-CF0B-3032CB3AC3AB}"/>
              </a:ext>
            </a:extLst>
          </p:cNvPr>
          <p:cNvSpPr txBox="1"/>
          <p:nvPr/>
        </p:nvSpPr>
        <p:spPr>
          <a:xfrm>
            <a:off x="1277257" y="1669143"/>
            <a:ext cx="9710057" cy="3693319"/>
          </a:xfrm>
          <a:prstGeom prst="rect">
            <a:avLst/>
          </a:prstGeom>
          <a:noFill/>
        </p:spPr>
        <p:txBody>
          <a:bodyPr wrap="square" rtlCol="0">
            <a:spAutoFit/>
          </a:bodyPr>
          <a:lstStyle/>
          <a:p>
            <a:pPr algn="l">
              <a:buFont typeface="Arial" panose="020B0604020202020204" pitchFamily="34" charset="0"/>
              <a:buChar char="•"/>
            </a:pPr>
            <a:r>
              <a:rPr lang="en-US" b="1" i="0" dirty="0">
                <a:effectLst/>
                <a:latin typeface="Söhne"/>
              </a:rPr>
              <a:t>Ensemble Learning Method</a:t>
            </a:r>
            <a:r>
              <a:rPr lang="en-US" b="0" i="0" dirty="0">
                <a:effectLst/>
                <a:latin typeface="Söhne"/>
              </a:rPr>
              <a:t>: Random Forest is an ensemble learning method that builds multiple decision trees during training and outputs the mode of the classes (classification) or the mean prediction (regression) of the individual trees.</a:t>
            </a:r>
          </a:p>
          <a:p>
            <a:pPr algn="l">
              <a:buFont typeface="Arial" panose="020B0604020202020204" pitchFamily="34" charset="0"/>
              <a:buChar char="•"/>
            </a:pPr>
            <a:endParaRPr lang="en-US" dirty="0">
              <a:latin typeface="Söhne"/>
            </a:endParaRPr>
          </a:p>
          <a:p>
            <a:pPr algn="l"/>
            <a:endParaRPr lang="en-US" b="0" i="0" dirty="0">
              <a:effectLst/>
              <a:latin typeface="Söhne"/>
            </a:endParaRPr>
          </a:p>
          <a:p>
            <a:pPr algn="l">
              <a:buFont typeface="Arial" panose="020B0604020202020204" pitchFamily="34" charset="0"/>
              <a:buChar char="•"/>
            </a:pPr>
            <a:r>
              <a:rPr lang="en-US" b="1" i="0" dirty="0">
                <a:effectLst/>
                <a:latin typeface="Söhne"/>
              </a:rPr>
              <a:t>Feature Randomness</a:t>
            </a:r>
            <a:r>
              <a:rPr lang="en-US" b="0" i="0" dirty="0">
                <a:effectLst/>
                <a:latin typeface="Söhne"/>
              </a:rPr>
              <a:t>: Each tree in a Random Forest is trained on a random subset of the features from the dataset. This randomness helps to decorrelate the trees, reducing the risk of overfitting and improving the model's generalization performance.</a:t>
            </a:r>
          </a:p>
          <a:p>
            <a:pPr algn="l"/>
            <a:endParaRPr lang="en-US" b="0" i="0" dirty="0">
              <a:effectLst/>
              <a:latin typeface="Söhne"/>
            </a:endParaRPr>
          </a:p>
          <a:p>
            <a:pPr algn="l">
              <a:buFont typeface="Arial" panose="020B0604020202020204" pitchFamily="34" charset="0"/>
              <a:buChar char="•"/>
            </a:pPr>
            <a:r>
              <a:rPr lang="en-US" b="1" i="0" dirty="0">
                <a:effectLst/>
                <a:latin typeface="Söhne"/>
              </a:rPr>
              <a:t>Bootstrap Aggregating (Bagging)</a:t>
            </a:r>
            <a:r>
              <a:rPr lang="en-US" b="0" i="0" dirty="0">
                <a:effectLst/>
                <a:latin typeface="Söhne"/>
              </a:rPr>
              <a:t>: Random Forest employs a technique called bootstrap aggregating or bagging, where each tree is trained on a bootstrapped sample of the training data (sampling with replacement). This further diversifies the trees and enhances the model's robustness.</a:t>
            </a:r>
          </a:p>
          <a:p>
            <a:endParaRPr lang="en-IN" dirty="0"/>
          </a:p>
        </p:txBody>
      </p:sp>
    </p:spTree>
    <p:extLst>
      <p:ext uri="{BB962C8B-B14F-4D97-AF65-F5344CB8AC3E}">
        <p14:creationId xmlns:p14="http://schemas.microsoft.com/office/powerpoint/2010/main" val="2007233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48F513-A49F-512E-A240-5D5F3373C0B6}"/>
              </a:ext>
            </a:extLst>
          </p:cNvPr>
          <p:cNvSpPr txBox="1"/>
          <p:nvPr/>
        </p:nvSpPr>
        <p:spPr>
          <a:xfrm>
            <a:off x="1480457" y="827314"/>
            <a:ext cx="8926286" cy="523220"/>
          </a:xfrm>
          <a:prstGeom prst="rect">
            <a:avLst/>
          </a:prstGeom>
          <a:noFill/>
        </p:spPr>
        <p:txBody>
          <a:bodyPr wrap="square" rtlCol="0">
            <a:spAutoFit/>
          </a:bodyPr>
          <a:lstStyle/>
          <a:p>
            <a:r>
              <a:rPr lang="en-US" sz="2800" dirty="0"/>
              <a:t>3) XG BOOST CLASSIFIER </a:t>
            </a:r>
            <a:endParaRPr lang="en-IN" sz="2800" dirty="0"/>
          </a:p>
        </p:txBody>
      </p:sp>
      <p:sp>
        <p:nvSpPr>
          <p:cNvPr id="5" name="TextBox 4">
            <a:extLst>
              <a:ext uri="{FF2B5EF4-FFF2-40B4-BE49-F238E27FC236}">
                <a16:creationId xmlns:a16="http://schemas.microsoft.com/office/drawing/2014/main" id="{CDB2C923-2AE3-A6A8-1114-B2D902CA2462}"/>
              </a:ext>
            </a:extLst>
          </p:cNvPr>
          <p:cNvSpPr txBox="1"/>
          <p:nvPr/>
        </p:nvSpPr>
        <p:spPr>
          <a:xfrm>
            <a:off x="1480457" y="1720840"/>
            <a:ext cx="9869714" cy="3416320"/>
          </a:xfrm>
          <a:prstGeom prst="rect">
            <a:avLst/>
          </a:prstGeom>
          <a:noFill/>
        </p:spPr>
        <p:txBody>
          <a:bodyPr wrap="square" rtlCol="0">
            <a:spAutoFit/>
          </a:bodyPr>
          <a:lstStyle/>
          <a:p>
            <a:pPr algn="l">
              <a:buFont typeface="Arial" panose="020B0604020202020204" pitchFamily="34" charset="0"/>
              <a:buChar char="•"/>
            </a:pPr>
            <a:r>
              <a:rPr lang="en-US" b="1" i="0" dirty="0">
                <a:effectLst/>
                <a:latin typeface="Söhne"/>
              </a:rPr>
              <a:t>Gradient Boosting Algorithm</a:t>
            </a:r>
            <a:r>
              <a:rPr lang="en-US" b="0" i="0" dirty="0">
                <a:effectLst/>
                <a:latin typeface="Söhne"/>
              </a:rPr>
              <a:t>: </a:t>
            </a:r>
            <a:r>
              <a:rPr lang="en-US" b="0" i="0" dirty="0" err="1">
                <a:effectLst/>
                <a:latin typeface="Söhne"/>
              </a:rPr>
              <a:t>XGBoost</a:t>
            </a:r>
            <a:r>
              <a:rPr lang="en-US" b="0" i="0" dirty="0">
                <a:effectLst/>
                <a:latin typeface="Söhne"/>
              </a:rPr>
              <a:t> (Extreme Gradient Boosting) is an implementation of the gradient boosting machine learning algorithm, specifically designed for speed and performance.</a:t>
            </a:r>
          </a:p>
          <a:p>
            <a:pPr algn="l"/>
            <a:endParaRPr lang="en-US" b="0" i="0" dirty="0">
              <a:effectLst/>
              <a:latin typeface="Söhne"/>
            </a:endParaRPr>
          </a:p>
          <a:p>
            <a:pPr algn="l">
              <a:buFont typeface="Arial" panose="020B0604020202020204" pitchFamily="34" charset="0"/>
              <a:buChar char="•"/>
            </a:pPr>
            <a:r>
              <a:rPr lang="en-US" b="1" i="0" dirty="0">
                <a:effectLst/>
                <a:latin typeface="Söhne"/>
              </a:rPr>
              <a:t>Tree Ensemble Method</a:t>
            </a:r>
            <a:r>
              <a:rPr lang="en-US" b="0" i="0" dirty="0">
                <a:effectLst/>
                <a:latin typeface="Söhne"/>
              </a:rPr>
              <a:t>: </a:t>
            </a:r>
            <a:r>
              <a:rPr lang="en-US" b="0" i="0" dirty="0" err="1">
                <a:effectLst/>
                <a:latin typeface="Söhne"/>
              </a:rPr>
              <a:t>XGBoost</a:t>
            </a:r>
            <a:r>
              <a:rPr lang="en-US" b="0" i="0" dirty="0">
                <a:effectLst/>
                <a:latin typeface="Söhne"/>
              </a:rPr>
              <a:t> builds an ensemble of decision trees sequentially, where each tree corrects the errors made by the previous ones, resulting in a strong predictive model.</a:t>
            </a:r>
          </a:p>
          <a:p>
            <a:pPr algn="l"/>
            <a:endParaRPr lang="en-US" b="0" i="0" dirty="0">
              <a:effectLst/>
              <a:latin typeface="Söhne"/>
            </a:endParaRPr>
          </a:p>
          <a:p>
            <a:pPr algn="l">
              <a:buFont typeface="Arial" panose="020B0604020202020204" pitchFamily="34" charset="0"/>
              <a:buChar char="•"/>
            </a:pPr>
            <a:r>
              <a:rPr lang="en-US" b="1" i="0" dirty="0">
                <a:effectLst/>
                <a:latin typeface="Söhne"/>
              </a:rPr>
              <a:t>Regularization Techniques</a:t>
            </a:r>
            <a:r>
              <a:rPr lang="en-US" b="0" i="0" dirty="0">
                <a:effectLst/>
                <a:latin typeface="Söhne"/>
              </a:rPr>
              <a:t>: </a:t>
            </a:r>
            <a:r>
              <a:rPr lang="en-US" b="0" i="0" dirty="0" err="1">
                <a:effectLst/>
                <a:latin typeface="Söhne"/>
              </a:rPr>
              <a:t>XGBoost</a:t>
            </a:r>
            <a:r>
              <a:rPr lang="en-US" b="0" i="0" dirty="0">
                <a:effectLst/>
                <a:latin typeface="Söhne"/>
              </a:rPr>
              <a:t> integrates regularization techniques like L1 (Lasso) and L2 (Ridge) regularization to prevent overfitting by penalizing complex models.</a:t>
            </a:r>
          </a:p>
          <a:p>
            <a:pPr algn="l">
              <a:buFont typeface="Arial" panose="020B0604020202020204" pitchFamily="34" charset="0"/>
              <a:buChar char="•"/>
            </a:pPr>
            <a:endParaRPr lang="en-US" dirty="0">
              <a:latin typeface="Söhne"/>
            </a:endParaRPr>
          </a:p>
          <a:p>
            <a:pPr algn="l">
              <a:buFont typeface="Arial" panose="020B0604020202020204" pitchFamily="34" charset="0"/>
              <a:buChar char="•"/>
            </a:pPr>
            <a:r>
              <a:rPr lang="en-US" b="1" i="0" dirty="0">
                <a:effectLst/>
                <a:latin typeface="Söhne"/>
              </a:rPr>
              <a:t>Optimized Performance</a:t>
            </a:r>
            <a:r>
              <a:rPr lang="en-US" b="0" i="0" dirty="0">
                <a:effectLst/>
                <a:latin typeface="Söhne"/>
              </a:rPr>
              <a:t>: </a:t>
            </a:r>
            <a:r>
              <a:rPr lang="en-US" b="0" i="0" dirty="0" err="1">
                <a:effectLst/>
                <a:latin typeface="Söhne"/>
              </a:rPr>
              <a:t>XGBoost</a:t>
            </a:r>
            <a:r>
              <a:rPr lang="en-US" b="0" i="0" dirty="0">
                <a:effectLst/>
                <a:latin typeface="Söhne"/>
              </a:rPr>
              <a:t> is highly optimized for efficiency and scalability, utilizing techniques such as parallelization, tree pruning, and cache-aware access to data structures.</a:t>
            </a:r>
          </a:p>
          <a:p>
            <a:endParaRPr lang="en-IN" dirty="0"/>
          </a:p>
        </p:txBody>
      </p:sp>
    </p:spTree>
    <p:extLst>
      <p:ext uri="{BB962C8B-B14F-4D97-AF65-F5344CB8AC3E}">
        <p14:creationId xmlns:p14="http://schemas.microsoft.com/office/powerpoint/2010/main" val="2853918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0054-DCA1-2C16-BC00-FBD4D3751C39}"/>
              </a:ext>
            </a:extLst>
          </p:cNvPr>
          <p:cNvSpPr>
            <a:spLocks noGrp="1"/>
          </p:cNvSpPr>
          <p:nvPr>
            <p:ph type="title"/>
          </p:nvPr>
        </p:nvSpPr>
        <p:spPr/>
        <p:txBody>
          <a:bodyPr/>
          <a:lstStyle/>
          <a:p>
            <a:r>
              <a:rPr lang="en-US" dirty="0"/>
              <a:t>Dataset used for the implementation </a:t>
            </a:r>
            <a:endParaRPr lang="en-IN" dirty="0"/>
          </a:p>
        </p:txBody>
      </p:sp>
      <p:pic>
        <p:nvPicPr>
          <p:cNvPr id="9" name="Content Placeholder 8">
            <a:extLst>
              <a:ext uri="{FF2B5EF4-FFF2-40B4-BE49-F238E27FC236}">
                <a16:creationId xmlns:a16="http://schemas.microsoft.com/office/drawing/2014/main" id="{7B2FF468-2B03-68FD-6964-2D4A5C6ADA46}"/>
              </a:ext>
            </a:extLst>
          </p:cNvPr>
          <p:cNvPicPr>
            <a:picLocks noGrp="1" noChangeAspect="1"/>
          </p:cNvPicPr>
          <p:nvPr>
            <p:ph idx="1"/>
          </p:nvPr>
        </p:nvPicPr>
        <p:blipFill>
          <a:blip r:embed="rId2"/>
          <a:stretch>
            <a:fillRect/>
          </a:stretch>
        </p:blipFill>
        <p:spPr>
          <a:xfrm>
            <a:off x="671260" y="2177143"/>
            <a:ext cx="10145965" cy="3573331"/>
          </a:xfrm>
        </p:spPr>
      </p:pic>
    </p:spTree>
    <p:extLst>
      <p:ext uri="{BB962C8B-B14F-4D97-AF65-F5344CB8AC3E}">
        <p14:creationId xmlns:p14="http://schemas.microsoft.com/office/powerpoint/2010/main" val="3083552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79064-6446-9E1F-E2AB-716B78A46CFD}"/>
              </a:ext>
            </a:extLst>
          </p:cNvPr>
          <p:cNvSpPr txBox="1"/>
          <p:nvPr/>
        </p:nvSpPr>
        <p:spPr>
          <a:xfrm>
            <a:off x="3904343" y="667657"/>
            <a:ext cx="4151086" cy="523220"/>
          </a:xfrm>
          <a:prstGeom prst="rect">
            <a:avLst/>
          </a:prstGeom>
          <a:noFill/>
        </p:spPr>
        <p:txBody>
          <a:bodyPr wrap="square" rtlCol="0">
            <a:spAutoFit/>
          </a:bodyPr>
          <a:lstStyle/>
          <a:p>
            <a:pPr algn="ctr"/>
            <a:r>
              <a:rPr lang="en-US" sz="2800" dirty="0"/>
              <a:t>CONCLUSION </a:t>
            </a:r>
            <a:endParaRPr lang="en-IN" sz="2800" dirty="0"/>
          </a:p>
        </p:txBody>
      </p:sp>
      <p:sp>
        <p:nvSpPr>
          <p:cNvPr id="3" name="TextBox 2">
            <a:extLst>
              <a:ext uri="{FF2B5EF4-FFF2-40B4-BE49-F238E27FC236}">
                <a16:creationId xmlns:a16="http://schemas.microsoft.com/office/drawing/2014/main" id="{33EB6003-F695-0476-7A0E-18C3FE901339}"/>
              </a:ext>
            </a:extLst>
          </p:cNvPr>
          <p:cNvSpPr txBox="1"/>
          <p:nvPr/>
        </p:nvSpPr>
        <p:spPr>
          <a:xfrm>
            <a:off x="885372" y="2233635"/>
            <a:ext cx="10856685" cy="1938992"/>
          </a:xfrm>
          <a:prstGeom prst="rect">
            <a:avLst/>
          </a:prstGeom>
          <a:noFill/>
        </p:spPr>
        <p:txBody>
          <a:bodyPr wrap="square" rtlCol="0">
            <a:spAutoFit/>
          </a:bodyPr>
          <a:lstStyle/>
          <a:p>
            <a:r>
              <a:rPr lang="en-US" sz="2000" b="0" i="0" dirty="0">
                <a:effectLst/>
                <a:latin typeface="Söhne"/>
              </a:rPr>
              <a:t>By utilizing the </a:t>
            </a:r>
            <a:r>
              <a:rPr lang="en-US" sz="2000" b="0" i="0" dirty="0" err="1">
                <a:effectLst/>
                <a:latin typeface="Söhne"/>
              </a:rPr>
              <a:t>XGBoost</a:t>
            </a:r>
            <a:r>
              <a:rPr lang="en-US" sz="2000" b="0" i="0" dirty="0">
                <a:effectLst/>
                <a:latin typeface="Söhne"/>
              </a:rPr>
              <a:t> classifier, we have effectively analyzed the prediction rate of customer churn. </a:t>
            </a:r>
            <a:r>
              <a:rPr lang="en-US" sz="2000" b="0" i="0" dirty="0" err="1">
                <a:effectLst/>
                <a:latin typeface="Söhne"/>
              </a:rPr>
              <a:t>XGBoost's</a:t>
            </a:r>
            <a:r>
              <a:rPr lang="en-US" sz="2000" b="0" i="0" dirty="0">
                <a:effectLst/>
                <a:latin typeface="Söhne"/>
              </a:rPr>
              <a:t> robust gradient boosting algorithm, coupled with its regularization techniques and optimized performance, allowed us to build a predictive model capable of accurately identifying potential churners. Through the ensemble of decision trees and feature importance insights provided by </a:t>
            </a:r>
            <a:r>
              <a:rPr lang="en-US" sz="2000" b="0" i="0" dirty="0" err="1">
                <a:effectLst/>
                <a:latin typeface="Söhne"/>
              </a:rPr>
              <a:t>XGBoost</a:t>
            </a:r>
            <a:r>
              <a:rPr lang="en-US" sz="2000" b="0" i="0" dirty="0">
                <a:effectLst/>
                <a:latin typeface="Söhne"/>
              </a:rPr>
              <a:t>, we gained valuable insights into the factors influencing churn, enabling proactive measures to retain customers. </a:t>
            </a:r>
            <a:endParaRPr lang="en-IN" sz="2000" dirty="0"/>
          </a:p>
        </p:txBody>
      </p:sp>
    </p:spTree>
    <p:extLst>
      <p:ext uri="{BB962C8B-B14F-4D97-AF65-F5344CB8AC3E}">
        <p14:creationId xmlns:p14="http://schemas.microsoft.com/office/powerpoint/2010/main" val="1604313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{CC0E2C28-DB88-466C-B5EC-0603F89C84D1}tf03457452</Template>
  <TotalTime>86</TotalTime>
  <Words>680</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Celestial</vt:lpstr>
      <vt:lpstr>PowerPoint Presentation</vt:lpstr>
      <vt:lpstr>WHAT IS CHURN Rate in telecommunication?</vt:lpstr>
      <vt:lpstr> Factors affecting churn rate in telecommunications include:</vt:lpstr>
      <vt:lpstr>PowerPoint Presentation</vt:lpstr>
      <vt:lpstr>Algorithms involved in processing:  1) Logistic regression </vt:lpstr>
      <vt:lpstr>PowerPoint Presentation</vt:lpstr>
      <vt:lpstr>PowerPoint Presentation</vt:lpstr>
      <vt:lpstr>Dataset used for the implementation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KARTIK BATCHU</dc:creator>
  <cp:lastModifiedBy>KARTIK BATCHU</cp:lastModifiedBy>
  <cp:revision>1</cp:revision>
  <dcterms:created xsi:type="dcterms:W3CDTF">2024-03-23T10:35:06Z</dcterms:created>
  <dcterms:modified xsi:type="dcterms:W3CDTF">2024-03-23T12:01:53Z</dcterms:modified>
</cp:coreProperties>
</file>