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pwO4Ws2cM2NNMB1l3NDwLGY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1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768826" y="1114425"/>
            <a:ext cx="7996500" cy="1382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US" sz="4633"/>
              <a:t>Restaurant Review System</a:t>
            </a:r>
            <a:endParaRPr sz="4633"/>
          </a:p>
          <a:p>
            <a:pPr indent="0" lvl="0" marL="0" rtl="0" algn="ctr">
              <a:lnSpc>
                <a:spcPct val="100000"/>
              </a:lnSpc>
              <a:spcBef>
                <a:spcPts val="0"/>
              </a:spcBef>
              <a:spcAft>
                <a:spcPts val="0"/>
              </a:spcAft>
              <a:buSzPts val="4800"/>
              <a:buNone/>
            </a:pPr>
            <a:r>
              <a:rPr lang="en-US" sz="2800"/>
              <a:t>By-Apple of Discord</a:t>
            </a:r>
            <a:endParaRPr sz="2000"/>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90000"/>
              </a:lnSpc>
              <a:spcBef>
                <a:spcPts val="1000"/>
              </a:spcBef>
              <a:spcAft>
                <a:spcPts val="0"/>
              </a:spcAft>
              <a:buClr>
                <a:schemeClr val="dk1"/>
              </a:buClr>
              <a:buSzPct val="45833"/>
              <a:buFont typeface="Arial"/>
              <a:buNone/>
            </a:pPr>
            <a:r>
              <a:rPr lang="en-US" sz="2400">
                <a:solidFill>
                  <a:schemeClr val="dk1"/>
                </a:solidFill>
              </a:rPr>
              <a:t>Yash Pattani, Kai Yu, Shivakumar Vastrad and Radiah Tahsin Tanisha</a:t>
            </a:r>
            <a:endParaRPr sz="2400">
              <a:solidFill>
                <a:schemeClr val="dk1"/>
              </a:solidFill>
            </a:endParaRPr>
          </a:p>
          <a:p>
            <a:pPr indent="0" lvl="0" marL="0" rtl="0" algn="ctr">
              <a:lnSpc>
                <a:spcPct val="100000"/>
              </a:lnSpc>
              <a:spcBef>
                <a:spcPts val="0"/>
              </a:spcBef>
              <a:spcAft>
                <a:spcPts val="0"/>
              </a:spcAft>
              <a:buSzPct val="108108"/>
              <a:buNone/>
            </a:pPr>
            <a:r>
              <a:t/>
            </a:r>
            <a:endParaRPr/>
          </a:p>
        </p:txBody>
      </p:sp>
      <p:sp>
        <p:nvSpPr>
          <p:cNvPr id="61" name="Google Shape;61;p1"/>
          <p:cNvSpPr txBox="1"/>
          <p:nvPr/>
        </p:nvSpPr>
        <p:spPr>
          <a:xfrm>
            <a:off x="6675825" y="235750"/>
            <a:ext cx="208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Date- 12/03/2021</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Background</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1000"/>
              </a:spcBef>
              <a:spcAft>
                <a:spcPts val="0"/>
              </a:spcAft>
              <a:buClr>
                <a:schemeClr val="dk1"/>
              </a:buClr>
              <a:buSzPct val="79279"/>
              <a:buFont typeface="Arial"/>
              <a:buNone/>
            </a:pPr>
            <a:r>
              <a:rPr lang="en-US" sz="1500">
                <a:solidFill>
                  <a:schemeClr val="dk1"/>
                </a:solidFill>
              </a:rPr>
              <a:t>Users of the restaurant review system include restaurant managers and customers. The Review system provies a platform for the customers to share their feedback and look up for new and intresting places to eat in and around College Park, MD. While provding the restaurants with data on what is working and what is not.</a:t>
            </a:r>
            <a:endParaRPr sz="1500">
              <a:solidFill>
                <a:schemeClr val="dk1"/>
              </a:solidFill>
            </a:endParaRPr>
          </a:p>
          <a:p>
            <a:pPr indent="0" lvl="0" marL="0" rtl="0" algn="l">
              <a:lnSpc>
                <a:spcPct val="150000"/>
              </a:lnSpc>
              <a:spcBef>
                <a:spcPts val="1000"/>
              </a:spcBef>
              <a:spcAft>
                <a:spcPts val="0"/>
              </a:spcAft>
              <a:buClr>
                <a:schemeClr val="dk1"/>
              </a:buClr>
              <a:buSzPct val="79279"/>
              <a:buFont typeface="Arial"/>
              <a:buNone/>
            </a:pPr>
            <a:r>
              <a:rPr lang="en-US" sz="1500">
                <a:solidFill>
                  <a:schemeClr val="dk1"/>
                </a:solidFill>
              </a:rPr>
              <a:t>Tables:-</a:t>
            </a:r>
            <a:endParaRPr sz="1500">
              <a:solidFill>
                <a:schemeClr val="dk1"/>
              </a:solidFill>
            </a:endParaRPr>
          </a:p>
          <a:p>
            <a:pPr indent="-323850" lvl="0" marL="457200" rtl="0" algn="l">
              <a:lnSpc>
                <a:spcPct val="150000"/>
              </a:lnSpc>
              <a:spcBef>
                <a:spcPts val="1000"/>
              </a:spcBef>
              <a:spcAft>
                <a:spcPts val="0"/>
              </a:spcAft>
              <a:buSzPct val="108108"/>
              <a:buChar char="●"/>
            </a:pPr>
            <a:r>
              <a:rPr lang="en-US" sz="1500">
                <a:solidFill>
                  <a:schemeClr val="dk1"/>
                </a:solidFill>
              </a:rPr>
              <a:t>Restaurant- Contains data about all the restaurants in the database</a:t>
            </a:r>
            <a:endParaRPr sz="1500">
              <a:solidFill>
                <a:schemeClr val="dk1"/>
              </a:solidFill>
            </a:endParaRPr>
          </a:p>
          <a:p>
            <a:pPr indent="-323850" lvl="0" marL="457200" rtl="0" algn="l">
              <a:lnSpc>
                <a:spcPct val="150000"/>
              </a:lnSpc>
              <a:spcBef>
                <a:spcPts val="0"/>
              </a:spcBef>
              <a:spcAft>
                <a:spcPts val="0"/>
              </a:spcAft>
              <a:buClr>
                <a:schemeClr val="dk1"/>
              </a:buClr>
              <a:buSzPct val="108108"/>
              <a:buChar char="●"/>
            </a:pPr>
            <a:r>
              <a:rPr lang="en-US" sz="1500">
                <a:solidFill>
                  <a:schemeClr val="dk1"/>
                </a:solidFill>
              </a:rPr>
              <a:t>Customer- Contains data about all the customers in the database</a:t>
            </a:r>
            <a:endParaRPr sz="1500">
              <a:solidFill>
                <a:schemeClr val="dk1"/>
              </a:solidFill>
            </a:endParaRPr>
          </a:p>
          <a:p>
            <a:pPr indent="-323850" lvl="0" marL="457200" rtl="0" algn="l">
              <a:lnSpc>
                <a:spcPct val="150000"/>
              </a:lnSpc>
              <a:spcBef>
                <a:spcPts val="0"/>
              </a:spcBef>
              <a:spcAft>
                <a:spcPts val="0"/>
              </a:spcAft>
              <a:buClr>
                <a:schemeClr val="dk1"/>
              </a:buClr>
              <a:buSzPct val="108108"/>
              <a:buChar char="●"/>
            </a:pPr>
            <a:r>
              <a:rPr lang="en-US" sz="1500">
                <a:solidFill>
                  <a:schemeClr val="dk1"/>
                </a:solidFill>
              </a:rPr>
              <a:t>Menu-Contains data about menu items in the database</a:t>
            </a:r>
            <a:endParaRPr sz="1500">
              <a:solidFill>
                <a:schemeClr val="dk1"/>
              </a:solidFill>
            </a:endParaRPr>
          </a:p>
          <a:p>
            <a:pPr indent="-323850" lvl="0" marL="457200" rtl="0" algn="l">
              <a:lnSpc>
                <a:spcPct val="150000"/>
              </a:lnSpc>
              <a:spcBef>
                <a:spcPts val="0"/>
              </a:spcBef>
              <a:spcAft>
                <a:spcPts val="0"/>
              </a:spcAft>
              <a:buClr>
                <a:schemeClr val="dk1"/>
              </a:buClr>
              <a:buSzPct val="108108"/>
              <a:buChar char="●"/>
            </a:pPr>
            <a:r>
              <a:rPr lang="en-US" sz="1500">
                <a:solidFill>
                  <a:schemeClr val="dk1"/>
                </a:solidFill>
              </a:rPr>
              <a:t>Food- Contains data about the food items in the database</a:t>
            </a:r>
            <a:endParaRPr sz="1500">
              <a:solidFill>
                <a:schemeClr val="dk1"/>
              </a:solidFill>
            </a:endParaRPr>
          </a:p>
          <a:p>
            <a:pPr indent="-323850" lvl="0" marL="457200" rtl="0" algn="l">
              <a:lnSpc>
                <a:spcPct val="150000"/>
              </a:lnSpc>
              <a:spcBef>
                <a:spcPts val="0"/>
              </a:spcBef>
              <a:spcAft>
                <a:spcPts val="0"/>
              </a:spcAft>
              <a:buClr>
                <a:schemeClr val="dk1"/>
              </a:buClr>
              <a:buSzPct val="108108"/>
              <a:buChar char="●"/>
            </a:pPr>
            <a:r>
              <a:rPr lang="en-US" sz="1500">
                <a:solidFill>
                  <a:schemeClr val="dk1"/>
                </a:solidFill>
              </a:rPr>
              <a:t>Rating-Contains data about the Rates relation</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Mission Statement</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chemeClr val="dk1"/>
              </a:buClr>
              <a:buSzPts val="1100"/>
              <a:buFont typeface="Arial"/>
              <a:buNone/>
            </a:pPr>
            <a:r>
              <a:rPr lang="en-US" sz="1500">
                <a:solidFill>
                  <a:schemeClr val="dk1"/>
                </a:solidFill>
                <a:highlight>
                  <a:schemeClr val="lt1"/>
                </a:highlight>
              </a:rPr>
              <a:t>Apple of Discord. inc is a restaurant rating platform; to connect restaurants and customers in and</a:t>
            </a:r>
            <a:endParaRPr sz="1500">
              <a:solidFill>
                <a:schemeClr val="dk1"/>
              </a:solidFill>
              <a:highlight>
                <a:schemeClr val="lt1"/>
              </a:highlight>
            </a:endParaRPr>
          </a:p>
          <a:p>
            <a:pPr indent="0" lvl="0" marL="0" marR="0" rtl="0" algn="l">
              <a:lnSpc>
                <a:spcPct val="150000"/>
              </a:lnSpc>
              <a:spcBef>
                <a:spcPts val="0"/>
              </a:spcBef>
              <a:spcAft>
                <a:spcPts val="0"/>
              </a:spcAft>
              <a:buClr>
                <a:schemeClr val="dk1"/>
              </a:buClr>
              <a:buSzPts val="1100"/>
              <a:buFont typeface="Arial"/>
              <a:buNone/>
            </a:pPr>
            <a:r>
              <a:rPr lang="en-US" sz="1500">
                <a:solidFill>
                  <a:schemeClr val="dk1"/>
                </a:solidFill>
                <a:highlight>
                  <a:schemeClr val="lt1"/>
                </a:highlight>
              </a:rPr>
              <a:t>around College Park, Maryland. We provide a seamless and intuitive method to connect people of all</a:t>
            </a:r>
            <a:endParaRPr sz="1500">
              <a:solidFill>
                <a:schemeClr val="dk1"/>
              </a:solidFill>
              <a:highlight>
                <a:schemeClr val="lt1"/>
              </a:highlight>
            </a:endParaRPr>
          </a:p>
          <a:p>
            <a:pPr indent="0" lvl="0" marL="0" marR="0" rtl="0" algn="l">
              <a:lnSpc>
                <a:spcPct val="150000"/>
              </a:lnSpc>
              <a:spcBef>
                <a:spcPts val="0"/>
              </a:spcBef>
              <a:spcAft>
                <a:spcPts val="0"/>
              </a:spcAft>
              <a:buClr>
                <a:schemeClr val="dk1"/>
              </a:buClr>
              <a:buSzPts val="1100"/>
              <a:buFont typeface="Arial"/>
              <a:buNone/>
            </a:pPr>
            <a:r>
              <a:rPr lang="en-US" sz="1500">
                <a:solidFill>
                  <a:schemeClr val="dk1"/>
                </a:solidFill>
                <a:highlight>
                  <a:schemeClr val="lt1"/>
                </a:highlight>
              </a:rPr>
              <a:t>ages to the food of their interest.  In turn, creating a feedback loop for restaurants to understand their</a:t>
            </a:r>
            <a:endParaRPr sz="1500">
              <a:solidFill>
                <a:schemeClr val="dk1"/>
              </a:solidFill>
              <a:highlight>
                <a:schemeClr val="lt1"/>
              </a:highlight>
            </a:endParaRPr>
          </a:p>
          <a:p>
            <a:pPr indent="0" lvl="0" marL="0" marR="0" rtl="0" algn="l">
              <a:lnSpc>
                <a:spcPct val="150000"/>
              </a:lnSpc>
              <a:spcBef>
                <a:spcPts val="0"/>
              </a:spcBef>
              <a:spcAft>
                <a:spcPts val="0"/>
              </a:spcAft>
              <a:buClr>
                <a:schemeClr val="dk1"/>
              </a:buClr>
              <a:buSzPts val="1100"/>
              <a:buFont typeface="Arial"/>
              <a:buNone/>
            </a:pPr>
            <a:r>
              <a:rPr lang="en-US" sz="1500">
                <a:solidFill>
                  <a:schemeClr val="dk1"/>
                </a:solidFill>
                <a:highlight>
                  <a:schemeClr val="lt1"/>
                </a:highlight>
              </a:rPr>
              <a:t>customers and the general food preferences in the area.</a:t>
            </a:r>
            <a:endParaRPr sz="1500">
              <a:solidFill>
                <a:schemeClr val="dk1"/>
              </a:solidFill>
              <a:highlight>
                <a:schemeClr val="lt1"/>
              </a:highlight>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Mission Objective</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chemeClr val="dk1"/>
              </a:buClr>
              <a:buSzPts val="1500"/>
              <a:buChar char="●"/>
            </a:pPr>
            <a:r>
              <a:rPr lang="en-US" sz="1500">
                <a:solidFill>
                  <a:schemeClr val="dk1"/>
                </a:solidFill>
                <a:highlight>
                  <a:schemeClr val="lt1"/>
                </a:highlight>
              </a:rPr>
              <a:t>Have robust rating platform</a:t>
            </a:r>
            <a:endParaRPr sz="1500">
              <a:solidFill>
                <a:schemeClr val="dk1"/>
              </a:solidFill>
              <a:highlight>
                <a:schemeClr val="lt1"/>
              </a:highlight>
            </a:endParaRPr>
          </a:p>
          <a:p>
            <a:pPr indent="-323850" lvl="0" marL="457200" marR="0" rtl="0" algn="l">
              <a:lnSpc>
                <a:spcPct val="150000"/>
              </a:lnSpc>
              <a:spcBef>
                <a:spcPts val="0"/>
              </a:spcBef>
              <a:spcAft>
                <a:spcPts val="0"/>
              </a:spcAft>
              <a:buClr>
                <a:schemeClr val="dk1"/>
              </a:buClr>
              <a:buSzPts val="1500"/>
              <a:buChar char="●"/>
            </a:pPr>
            <a:r>
              <a:rPr lang="en-US" sz="1500">
                <a:solidFill>
                  <a:schemeClr val="dk1"/>
                </a:solidFill>
                <a:highlight>
                  <a:schemeClr val="lt1"/>
                </a:highlight>
              </a:rPr>
              <a:t>Provide filtering options to customers</a:t>
            </a:r>
            <a:endParaRPr sz="1500">
              <a:solidFill>
                <a:schemeClr val="dk1"/>
              </a:solidFill>
              <a:highlight>
                <a:schemeClr val="lt1"/>
              </a:highlight>
            </a:endParaRPr>
          </a:p>
          <a:p>
            <a:pPr indent="-323850" lvl="0" marL="457200" marR="0" rtl="0" algn="l">
              <a:lnSpc>
                <a:spcPct val="150000"/>
              </a:lnSpc>
              <a:spcBef>
                <a:spcPts val="0"/>
              </a:spcBef>
              <a:spcAft>
                <a:spcPts val="0"/>
              </a:spcAft>
              <a:buClr>
                <a:schemeClr val="dk1"/>
              </a:buClr>
              <a:buSzPts val="1500"/>
              <a:buChar char="●"/>
            </a:pPr>
            <a:r>
              <a:rPr lang="en-US" sz="1500">
                <a:solidFill>
                  <a:schemeClr val="dk1"/>
                </a:solidFill>
                <a:highlight>
                  <a:schemeClr val="lt1"/>
                </a:highlight>
              </a:rPr>
              <a:t>Provide a platform for customer feedback</a:t>
            </a:r>
            <a:endParaRPr sz="1500">
              <a:solidFill>
                <a:schemeClr val="dk1"/>
              </a:solidFill>
              <a:highlight>
                <a:schemeClr val="lt1"/>
              </a:highlight>
            </a:endParaRPr>
          </a:p>
          <a:p>
            <a:pPr indent="-323850" lvl="0" marL="457200" marR="0" rtl="0" algn="l">
              <a:lnSpc>
                <a:spcPct val="150000"/>
              </a:lnSpc>
              <a:spcBef>
                <a:spcPts val="0"/>
              </a:spcBef>
              <a:spcAft>
                <a:spcPts val="0"/>
              </a:spcAft>
              <a:buClr>
                <a:schemeClr val="dk1"/>
              </a:buClr>
              <a:buSzPts val="1500"/>
              <a:buChar char="●"/>
            </a:pPr>
            <a:r>
              <a:rPr lang="en-US" sz="1500">
                <a:solidFill>
                  <a:schemeClr val="dk1"/>
                </a:solidFill>
                <a:highlight>
                  <a:schemeClr val="lt1"/>
                </a:highlight>
              </a:rPr>
              <a:t>Provide insights to the restaurant on the general eating habits of the sample population</a:t>
            </a:r>
            <a:endParaRPr sz="1500">
              <a:solidFill>
                <a:schemeClr val="dk1"/>
              </a:solidFill>
              <a:highlight>
                <a:schemeClr val="lt1"/>
              </a:highlight>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57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ER Diagram</a:t>
            </a:r>
            <a:endParaRPr/>
          </a:p>
        </p:txBody>
      </p:sp>
      <p:pic>
        <p:nvPicPr>
          <p:cNvPr descr="Diagram&#10;&#10;Description automatically generated" id="85" name="Google Shape;85;p5"/>
          <p:cNvPicPr preferRelativeResize="0"/>
          <p:nvPr/>
        </p:nvPicPr>
        <p:blipFill rotWithShape="1">
          <a:blip r:embed="rId3">
            <a:alphaModFix/>
          </a:blip>
          <a:srcRect b="0" l="0" r="0" t="0"/>
          <a:stretch/>
        </p:blipFill>
        <p:spPr>
          <a:xfrm>
            <a:off x="1100439" y="1314026"/>
            <a:ext cx="6943121" cy="35638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Relational Schema</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0791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Restaurant ( </a:t>
            </a:r>
            <a:r>
              <a:rPr b="1" lang="en-US" sz="1500" u="sng">
                <a:solidFill>
                  <a:schemeClr val="dk1"/>
                </a:solidFill>
                <a:latin typeface="Calibri"/>
                <a:ea typeface="Calibri"/>
                <a:cs typeface="Calibri"/>
                <a:sym typeface="Calibri"/>
              </a:rPr>
              <a:t>rstId</a:t>
            </a:r>
            <a:r>
              <a:rPr b="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rstName, rstAddress, -rstAddStreet, -rstAddCity, -rstAddState, rstHours, -rstOpenTime, -restCloseTime, rstContact, rstLink, rstServiceType[1..3], =rstAvgRating, </a:t>
            </a:r>
            <a:r>
              <a:rPr i="1" lang="en-US" sz="1500">
                <a:solidFill>
                  <a:schemeClr val="dk1"/>
                </a:solidFill>
                <a:latin typeface="Calibri"/>
                <a:ea typeface="Calibri"/>
                <a:cs typeface="Calibri"/>
                <a:sym typeface="Calibri"/>
              </a:rPr>
              <a:t>mnuId)</a:t>
            </a:r>
            <a:endParaRPr i="1" sz="1500">
              <a:solidFill>
                <a:schemeClr val="dk1"/>
              </a:solidFill>
              <a:latin typeface="Calibri"/>
              <a:ea typeface="Calibri"/>
              <a:cs typeface="Calibri"/>
              <a:sym typeface="Calibri"/>
            </a:endParaRPr>
          </a:p>
          <a:p>
            <a:pPr indent="-323850" lvl="0" marL="457200" rtl="0" algn="l">
              <a:lnSpc>
                <a:spcPct val="107916"/>
              </a:lnSpc>
              <a:spcBef>
                <a:spcPts val="0"/>
              </a:spcBef>
              <a:spcAft>
                <a:spcPts val="0"/>
              </a:spcAft>
              <a:buClr>
                <a:schemeClr val="dk1"/>
              </a:buClr>
              <a:buSzPts val="1500"/>
              <a:buFont typeface="Calibri"/>
              <a:buChar char="●"/>
            </a:pPr>
            <a:r>
              <a:rPr i="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Customer( </a:t>
            </a:r>
            <a:r>
              <a:rPr b="1" lang="en-US" sz="1500" u="sng">
                <a:solidFill>
                  <a:schemeClr val="dk1"/>
                </a:solidFill>
                <a:latin typeface="Calibri"/>
                <a:ea typeface="Calibri"/>
                <a:cs typeface="Calibri"/>
                <a:sym typeface="Calibri"/>
              </a:rPr>
              <a:t>cstId</a:t>
            </a:r>
            <a:r>
              <a:rPr lang="en-US" sz="1500">
                <a:solidFill>
                  <a:schemeClr val="dk1"/>
                </a:solidFill>
                <a:latin typeface="Calibri"/>
                <a:ea typeface="Calibri"/>
                <a:cs typeface="Calibri"/>
                <a:sym typeface="Calibri"/>
              </a:rPr>
              <a:t>, cstName, -cstLastName, -cstFirstName, cstGender, cstAddress, -cstAddCity, -cstAddState, =cstNumberOfReviews)</a:t>
            </a:r>
            <a:endParaRPr sz="1500">
              <a:solidFill>
                <a:schemeClr val="dk1"/>
              </a:solidFill>
              <a:latin typeface="Calibri"/>
              <a:ea typeface="Calibri"/>
              <a:cs typeface="Calibri"/>
              <a:sym typeface="Calibri"/>
            </a:endParaRPr>
          </a:p>
          <a:p>
            <a:pPr indent="-323850" lvl="0" marL="457200" rtl="0" algn="l">
              <a:lnSpc>
                <a:spcPct val="10791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Menu(</a:t>
            </a:r>
            <a:r>
              <a:rPr b="1" lang="en-US" sz="1500" u="sng">
                <a:solidFill>
                  <a:schemeClr val="dk1"/>
                </a:solidFill>
                <a:latin typeface="Calibri"/>
                <a:ea typeface="Calibri"/>
                <a:cs typeface="Calibri"/>
                <a:sym typeface="Calibri"/>
              </a:rPr>
              <a:t>mnuId</a:t>
            </a:r>
            <a:r>
              <a:rPr lang="en-US" sz="1500">
                <a:solidFill>
                  <a:schemeClr val="dk1"/>
                </a:solidFill>
                <a:latin typeface="Calibri"/>
                <a:ea typeface="Calibri"/>
                <a:cs typeface="Calibri"/>
                <a:sym typeface="Calibri"/>
              </a:rPr>
              <a:t>, </a:t>
            </a:r>
            <a:r>
              <a:rPr b="1" i="1" lang="en-US" sz="1500" u="sng">
                <a:solidFill>
                  <a:schemeClr val="dk1"/>
                </a:solidFill>
                <a:latin typeface="Calibri"/>
                <a:ea typeface="Calibri"/>
                <a:cs typeface="Calibri"/>
                <a:sym typeface="Calibri"/>
              </a:rPr>
              <a:t>rtnId</a:t>
            </a: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0" marL="457200" rtl="0" algn="l">
              <a:lnSpc>
                <a:spcPct val="10791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Food (</a:t>
            </a:r>
            <a:r>
              <a:rPr b="1" lang="en-US" sz="1500" u="sng">
                <a:solidFill>
                  <a:schemeClr val="dk1"/>
                </a:solidFill>
                <a:latin typeface="Calibri"/>
                <a:ea typeface="Calibri"/>
                <a:cs typeface="Calibri"/>
                <a:sym typeface="Calibri"/>
              </a:rPr>
              <a:t>fodId</a:t>
            </a:r>
            <a:r>
              <a:rPr lang="en-US" sz="1500">
                <a:solidFill>
                  <a:schemeClr val="dk1"/>
                </a:solidFill>
                <a:latin typeface="Calibri"/>
                <a:ea typeface="Calibri"/>
                <a:cs typeface="Calibri"/>
                <a:sym typeface="Calibri"/>
              </a:rPr>
              <a:t>, fodName, fodType, fodPrice, fodAvailability, </a:t>
            </a:r>
            <a:r>
              <a:rPr b="1" i="1" lang="en-US" sz="1500" u="sng">
                <a:solidFill>
                  <a:schemeClr val="dk1"/>
                </a:solidFill>
                <a:latin typeface="Calibri"/>
                <a:ea typeface="Calibri"/>
                <a:cs typeface="Calibri"/>
                <a:sym typeface="Calibri"/>
              </a:rPr>
              <a:t>mnuId</a:t>
            </a: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800"/>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800"/>
              <a:buNone/>
            </a:pPr>
            <a:r>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273750" y="305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Create Table Restaurants</a:t>
            </a:r>
            <a:endParaRPr/>
          </a:p>
        </p:txBody>
      </p:sp>
      <p:sp>
        <p:nvSpPr>
          <p:cNvPr id="97" name="Google Shape;97;p7"/>
          <p:cNvSpPr txBox="1"/>
          <p:nvPr>
            <p:ph idx="1" type="body"/>
          </p:nvPr>
        </p:nvSpPr>
        <p:spPr>
          <a:xfrm>
            <a:off x="145175" y="878425"/>
            <a:ext cx="8596500" cy="384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CREATE TABLE [AOD.Food](</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fodId VARCHAR(3) NOT NULL,</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fodName VARCHAR(30),</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fodType VARCHAR(20),</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fodPrice FLOAT(10),</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fodAvailability VARCHAR(15),</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mnuId VARCHAR(3)</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CONSTRAINT pk_Food_fodId PRIMARY KEY(fodId))</a:t>
            </a:r>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marR="0" rtl="0" algn="l">
              <a:lnSpc>
                <a:spcPct val="115000"/>
              </a:lnSpc>
              <a:spcBef>
                <a:spcPts val="0"/>
              </a:spcBef>
              <a:spcAft>
                <a:spcPts val="0"/>
              </a:spcAft>
              <a:buClr>
                <a:schemeClr val="dk1"/>
              </a:buClr>
              <a:buSzPts val="1100"/>
              <a:buFont typeface="Arial"/>
              <a:buNone/>
            </a:pPr>
            <a:r>
              <a:rPr lang="en-US" sz="1200"/>
              <a:t>ALTER TABLE [AOD.Food]</a:t>
            </a:r>
            <a:endParaRPr/>
          </a:p>
          <a:p>
            <a:pPr indent="0" lvl="0" marL="0" marR="0" rtl="0" algn="l">
              <a:lnSpc>
                <a:spcPct val="115000"/>
              </a:lnSpc>
              <a:spcBef>
                <a:spcPts val="0"/>
              </a:spcBef>
              <a:spcAft>
                <a:spcPts val="0"/>
              </a:spcAft>
              <a:buClr>
                <a:schemeClr val="dk1"/>
              </a:buClr>
              <a:buSzPts val="1100"/>
              <a:buFont typeface="Arial"/>
              <a:buNone/>
            </a:pPr>
            <a:r>
              <a:rPr lang="en-US" sz="1200"/>
              <a:t>	ADD CONSTRAINT fk_Food_mnuId FOREIGN KEY (mnuId)</a:t>
            </a:r>
            <a:endParaRPr/>
          </a:p>
          <a:p>
            <a:pPr indent="0" lvl="0" marL="0" marR="0" rtl="0" algn="l">
              <a:lnSpc>
                <a:spcPct val="115000"/>
              </a:lnSpc>
              <a:spcBef>
                <a:spcPts val="0"/>
              </a:spcBef>
              <a:spcAft>
                <a:spcPts val="0"/>
              </a:spcAft>
              <a:buClr>
                <a:schemeClr val="dk1"/>
              </a:buClr>
              <a:buSzPts val="1100"/>
              <a:buFont typeface="Arial"/>
              <a:buNone/>
            </a:pPr>
            <a:r>
              <a:rPr lang="en-US" sz="1200"/>
              <a:t>		REFERENCES [AOD.Menu] (mnuId)</a:t>
            </a:r>
            <a:endParaRPr/>
          </a:p>
          <a:p>
            <a:pPr indent="0" lvl="0" marL="0" marR="0" rtl="0" algn="l">
              <a:lnSpc>
                <a:spcPct val="115000"/>
              </a:lnSpc>
              <a:spcBef>
                <a:spcPts val="0"/>
              </a:spcBef>
              <a:spcAft>
                <a:spcPts val="0"/>
              </a:spcAft>
              <a:buClr>
                <a:schemeClr val="dk1"/>
              </a:buClr>
              <a:buSzPts val="1100"/>
              <a:buFont typeface="Arial"/>
              <a:buNone/>
            </a:pPr>
            <a:r>
              <a:rPr lang="en-US" sz="1200"/>
              <a:t>		ON DELETE NO ACTION ON UPDATE No ACTION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247400" y="305700"/>
            <a:ext cx="8520600" cy="626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3000"/>
              <a:buNone/>
            </a:pPr>
            <a:r>
              <a:rPr lang="en-US" sz="2100">
                <a:highlight>
                  <a:schemeClr val="lt1"/>
                </a:highlight>
              </a:rPr>
              <a:t>What are the items on the menu of all restaurants and their food type and prices?</a:t>
            </a:r>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chemeClr val="dk1"/>
              </a:buClr>
              <a:buSzPts val="688"/>
              <a:buFont typeface="Arial"/>
              <a:buNone/>
            </a:pPr>
            <a:r>
              <a:t/>
            </a:r>
            <a:endParaRPr sz="887">
              <a:solidFill>
                <a:schemeClr val="dk1"/>
              </a:solidFill>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GO</a:t>
            </a:r>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CREATE VIEW [Restaurant_and_Food_Price] AS</a:t>
            </a:r>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SELECT r.rstName, f.fodType, f.fodName, f.fodPrice</a:t>
            </a:r>
            <a:endParaRPr sz="1200">
              <a:solidFill>
                <a:schemeClr val="dk1"/>
              </a:solidFill>
              <a:highlight>
                <a:schemeClr val="lt1"/>
              </a:highlight>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FROM [AOD.Restaurant] r, [AOD.Food] f</a:t>
            </a:r>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WHERE r.mnuId IN(</a:t>
            </a:r>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	SELECT f.mnuId</a:t>
            </a:r>
            <a:endParaRPr sz="1200">
              <a:solidFill>
                <a:schemeClr val="dk1"/>
              </a:solidFill>
              <a:highlight>
                <a:schemeClr val="lt1"/>
              </a:highlight>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	FROM [AOD.Food]</a:t>
            </a:r>
            <a:endParaRPr/>
          </a:p>
          <a:p>
            <a:pPr indent="0" lvl="0" marL="0" marR="0" rtl="0" algn="l">
              <a:lnSpc>
                <a:spcPct val="95000"/>
              </a:lnSpc>
              <a:spcBef>
                <a:spcPts val="0"/>
              </a:spcBef>
              <a:spcAft>
                <a:spcPts val="0"/>
              </a:spcAft>
              <a:buClr>
                <a:schemeClr val="dk1"/>
              </a:buClr>
              <a:buSzPts val="688"/>
              <a:buFont typeface="Arial"/>
              <a:buNone/>
            </a:pPr>
            <a:r>
              <a:rPr lang="en-US" sz="1200">
                <a:solidFill>
                  <a:schemeClr val="dk1"/>
                </a:solidFill>
                <a:highlight>
                  <a:schemeClr val="lt1"/>
                </a:highlight>
              </a:rPr>
              <a:t>	WHERE f.mnuId = r.mnuId)</a:t>
            </a:r>
            <a:endParaRPr sz="11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370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51162"/>
              <a:buFont typeface="Arial"/>
              <a:buNone/>
            </a:pPr>
            <a:r>
              <a:rPr lang="en-US" sz="2150">
                <a:highlight>
                  <a:schemeClr val="lt1"/>
                </a:highlight>
              </a:rPr>
              <a:t>List all Japanese restaurant with Rating of 3 and above in and around College Park and their food details.</a:t>
            </a:r>
            <a:endParaRPr/>
          </a:p>
        </p:txBody>
      </p:sp>
      <p:sp>
        <p:nvSpPr>
          <p:cNvPr id="109" name="Google Shape;10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GO</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CREATE VIEW [Japanese_Restaurant_Food_Details_With_Rating] AS</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SELECT r.rstName, f.fodType, f.fodName, f.fodPrice</a:t>
            </a:r>
            <a:endParaRPr sz="1200">
              <a:solidFill>
                <a:schemeClr val="dk1"/>
              </a:solidFill>
              <a:highlight>
                <a:schemeClr val="lt1"/>
              </a:highlight>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FROM [AOD.Restaurant] r, [AOD.Food] f</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WHERE r.mnuId IN(</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SELECT f.mnuId</a:t>
            </a:r>
            <a:endParaRPr sz="1200">
              <a:solidFill>
                <a:schemeClr val="dk1"/>
              </a:solidFill>
              <a:highlight>
                <a:schemeClr val="lt1"/>
              </a:highlight>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FROM [AOD.Food]</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WHERE (f.mnuId = r.mnuId) AND (f.fodType) = 'JAPANESE')</a:t>
            </a:r>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highlight>
                  <a:schemeClr val="lt1"/>
                </a:highlight>
              </a:rPr>
              <a:t>	AND r.rstAvgRating &gt;=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shivakumar vastrad</dc:creator>
</cp:coreProperties>
</file>