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  <p:embeddedFont>
      <p:font typeface="PT Sans Narrow" panose="020B060402020202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drates.com/advice/number-of-credit-card-transactions-per-day-year/#:~:text=Credit%20Card%20Transactions%20Globally,every%20day%20around%20the%20worl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aa2b552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aa2b552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https://www.analyticsvidhya.com/blog/2020/10/overcoming-class-imbalance-using-smote-techniques/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aa2b55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aa2b55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aa2b552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aa2b552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https://medium.com/@ruinian/an-introduction-to-adasyn-with-code-1383a5ece7aa#:~:text=ADASYN%20(Adaptive%20Synthetic)%20is%20an,%E2%80%9Charder%20to%20learn%E2%80%9D%20examples.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aa2b552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aa2b552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aa2b552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aa2b552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aa2b552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aa2b552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https://www.cardrates.com/advice/number-of-credit-card-transactions-per-day-year/#:~:text=Credit%20Card%20Transactions%20Globally,every%20day%20around%20the%20world</a:t>
            </a:r>
            <a:r>
              <a:rPr lang="en"/>
              <a:t>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https://www.security.org/digital-safety/credit-card-fraud-report/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aa2b55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daa2b55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aa2b552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aa2b552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aa2b552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aa2b552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aa2b552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aa2b552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aa2b55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aa2b55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aa2b552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aa2b552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aa2b552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aa2b552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Murthy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20,2022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4449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Imbalance: SMOTE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358964" cy="3628405"/>
          </a:xfrm>
          <a:prstGeom prst="rect">
            <a:avLst/>
          </a:prstGeom>
          <a:ln w="9525" cap="flat" cmpd="sng">
            <a:solidFill>
              <a:srgbClr val="2929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dirty="0">
                <a:solidFill>
                  <a:srgbClr val="434343"/>
                </a:solidFill>
              </a:rPr>
              <a:t>Oversampling technique that creates synthetic examples in minority class which are similar to those that already exist (vs simply replicating them)</a:t>
            </a:r>
            <a:endParaRPr dirty="0">
              <a:solidFill>
                <a:srgbClr val="434343"/>
              </a:solidFill>
            </a:endParaRPr>
          </a:p>
          <a:p>
            <a:pPr marL="457200" lvl="0" indent="-327067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824" dirty="0">
                <a:solidFill>
                  <a:srgbClr val="434343"/>
                </a:solidFill>
                <a:highlight>
                  <a:srgbClr val="FFFFFF"/>
                </a:highlight>
              </a:rPr>
              <a:t>SMOTE (Synthetic Minority Oversampling Technique) Process includes the following:</a:t>
            </a:r>
            <a:endParaRPr sz="1824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749300" lvl="0" indent="-3095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1500" dirty="0">
                <a:solidFill>
                  <a:srgbClr val="434343"/>
                </a:solidFill>
                <a:highlight>
                  <a:srgbClr val="FFFFFF"/>
                </a:highlight>
              </a:rPr>
              <a:t>Identifying the feature vector and its nearest neighbor.</a:t>
            </a:r>
            <a:endParaRPr sz="15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749300" lvl="0" indent="-3095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1500" dirty="0">
                <a:solidFill>
                  <a:srgbClr val="434343"/>
                </a:solidFill>
                <a:highlight>
                  <a:srgbClr val="FFFFFF"/>
                </a:highlight>
              </a:rPr>
              <a:t>Taking difference between the two.</a:t>
            </a:r>
            <a:endParaRPr sz="15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749300" lvl="0" indent="-3095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1500" dirty="0">
                <a:solidFill>
                  <a:srgbClr val="434343"/>
                </a:solidFill>
                <a:highlight>
                  <a:srgbClr val="FFFFFF"/>
                </a:highlight>
              </a:rPr>
              <a:t>Multiplying the difference with a random number between 0 and 1.</a:t>
            </a:r>
            <a:endParaRPr sz="15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749300" lvl="0" indent="-3095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1500" dirty="0">
                <a:solidFill>
                  <a:srgbClr val="434343"/>
                </a:solidFill>
                <a:highlight>
                  <a:srgbClr val="FFFFFF"/>
                </a:highlight>
              </a:rPr>
              <a:t>Identifying a new point on the line segment by adding the random number to the feature vector.</a:t>
            </a:r>
            <a:endParaRPr sz="15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749300" lvl="0" indent="-309562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1500" dirty="0">
                <a:solidFill>
                  <a:srgbClr val="434343"/>
                </a:solidFill>
                <a:highlight>
                  <a:srgbClr val="FFFFFF"/>
                </a:highlight>
              </a:rPr>
              <a:t>Repeat the process for identified feature vectors.</a:t>
            </a:r>
            <a:endParaRPr sz="15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69228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1111"/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169228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61111"/>
              <a:buNone/>
            </a:pPr>
            <a:r>
              <a:rPr lang="en" dirty="0">
                <a:solidFill>
                  <a:srgbClr val="434343"/>
                </a:solidFill>
              </a:rPr>
              <a:t> Limitations include when these synthetic examples are created without considering to majority class, which can result in ambiguous synthetic data</a:t>
            </a:r>
            <a:r>
              <a:rPr lang="en" baseline="30000" dirty="0">
                <a:solidFill>
                  <a:srgbClr val="434343"/>
                </a:solidFill>
              </a:rPr>
              <a:t>3</a:t>
            </a:r>
            <a:endParaRPr baseline="300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Results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72325"/>
            <a:ext cx="4260300" cy="1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2325"/>
            <a:ext cx="2414725" cy="8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55725"/>
            <a:ext cx="2526575" cy="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150" y="445024"/>
            <a:ext cx="3818860" cy="35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475" y="3993600"/>
            <a:ext cx="6181538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Imbalance: ADASYN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ADASYN (Adaptive Synthetic) algorithm uses weighted distribution for different minority class examples according to their difficulty of learning to generate synthetic data 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Advantages: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Can reduce bias introduced by class imbalance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Shifts classification decision boundary towards more difficult examples in an adaptive manner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Weaknesses: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Minority examples that are sparsely distributed (may be outliers) may be difficult to classify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Precision may lack due to the adaptability nature of algorithm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ADASYN Results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968900"/>
            <a:ext cx="2469600" cy="8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00325"/>
            <a:ext cx="5188118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025" y="1152425"/>
            <a:ext cx="3554250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426125"/>
            <a:ext cx="85206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Classifier Default was the most accurate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Imbalanced datasets are difficult to analyze when building a model, but there are techniques we can use to try and balance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 of features V1-V28 may help gain better understanding of the data and help eliminate features during feature selection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Cards/Digital Transactions are an integral part of modern society 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the Nilson Report conducted in 2020, there were 368.92 Billion purchase transactions for goods and services worldwide in 2018</a:t>
            </a:r>
            <a:r>
              <a:rPr lang="en" baseline="30000"/>
              <a:t>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1.01 billion per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half of all Americans have experienced a fraudulent charge on their credit/debit cards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Median charge amount of $62 resulting in approximately $8 billion dollars per year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About 40% of cardholders do not have email or text alerts to note them of fraud</a:t>
            </a:r>
            <a:r>
              <a:rPr lang="en" baseline="30000"/>
              <a:t>2</a:t>
            </a:r>
            <a:endParaRPr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detection of fraudulent transactions can increase efficiency and save users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 data was taken from European transactions over a 2 day period in 2013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was heavily imbalanced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of 284,807 transactions, 492 of those being fraudulent (0.172%)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 label 0 (Non-Fraud) and 1 (Fraud)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confidentiality issues, only 28 features (V1 - V28) obtained from PCA and the transaction Amount and Time (time elapsed since original transaction) were included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93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Features V1-28 were already normalized and obtained through PCA analysis so kept all features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No null values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Dropped duplicate values (10 k)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Due to high variance of the ‘Amount’ feature, I decided to standardize these values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75" y="1152425"/>
            <a:ext cx="4681225" cy="34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of Transaction Amount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181800" cy="32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standardization techniques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StandardScalar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Scaling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Minimum difference observed in Log Scaling, and proceeded with these transformed values for amount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47" y="1266325"/>
            <a:ext cx="5338951" cy="2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Amount Transformation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25" y="1266325"/>
            <a:ext cx="6526037" cy="1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475" y="3126875"/>
            <a:ext cx="640447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81750" y="3621250"/>
            <a:ext cx="85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Post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Log-Scale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91950" y="1970313"/>
            <a:ext cx="8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Pre Log-Scale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 and Time Allotment 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Classifier Techniques (80/20 Train-Test Split)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methods to deal with Class Imbalance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ADASYN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25% dedicated to data preparation, 75% dedicated to analysis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Reports 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99850" y="1495588"/>
            <a:ext cx="3756900" cy="3054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Important to note that F1 is the best metric in the case of severely unbalanced datasets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Open Sans Light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F1 score: 2 x ((Precision x Recall) / (Precision + Recall))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Ranked by ascending F1 score (worst to best)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 Light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Logistic Regression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 Light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Random Forest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Open Sans Light"/>
              <a:buChar char="-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Decision Tree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1266325"/>
            <a:ext cx="4606350" cy="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438" y="2571750"/>
            <a:ext cx="4823375" cy="9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450" y="3749925"/>
            <a:ext cx="4823870" cy="9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Matrices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50" y="1152413"/>
            <a:ext cx="2952825" cy="27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575" y="1199825"/>
            <a:ext cx="2901788" cy="26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575" y="1199824"/>
            <a:ext cx="2952825" cy="274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698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PT Sans Narrow</vt:lpstr>
      <vt:lpstr>Arial</vt:lpstr>
      <vt:lpstr>Open Sans Light</vt:lpstr>
      <vt:lpstr>Open Sans</vt:lpstr>
      <vt:lpstr>Tropic</vt:lpstr>
      <vt:lpstr>Credit Card Fraud Detection</vt:lpstr>
      <vt:lpstr>Importance</vt:lpstr>
      <vt:lpstr>Dataset Overview</vt:lpstr>
      <vt:lpstr>Data Preparation</vt:lpstr>
      <vt:lpstr>Standardization of Transaction Amount</vt:lpstr>
      <vt:lpstr>Visualization of Amount Transformation</vt:lpstr>
      <vt:lpstr>Techniques Used and Time Allotment </vt:lpstr>
      <vt:lpstr>Classification Reports </vt:lpstr>
      <vt:lpstr>Confusion Matrices</vt:lpstr>
      <vt:lpstr>Dealing with Imbalance: SMOTE</vt:lpstr>
      <vt:lpstr>SMOTE Results</vt:lpstr>
      <vt:lpstr>Dealing with Imbalance: ADASYN</vt:lpstr>
      <vt:lpstr>ADASYN 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cp:lastModifiedBy>Yash Murthy</cp:lastModifiedBy>
  <cp:revision>3</cp:revision>
  <dcterms:modified xsi:type="dcterms:W3CDTF">2022-07-22T20:14:21Z</dcterms:modified>
</cp:coreProperties>
</file>