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Playfair Display"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3E9177-FC8F-49EE-99D2-94EAC0A8B9E9}">
  <a:tblStyle styleId="{2C3E9177-FC8F-49EE-99D2-94EAC0A8B9E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230"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4494fda790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4494fda790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4494fda790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4494fda790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4494fda790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4494fda79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4793c9730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4793c9730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4494fda790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4494fda790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4793c97306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4793c9730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4494fda790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4494fda79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4494fda790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4494fda790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4494fda790_0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4494fda790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4494fda790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4494fda790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4494fda790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4494fda790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4494fda790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4494fda790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4494fda790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4494fda790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4494fda790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4494fda79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4494fda790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4494fda790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47c1fd6e46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47c1fd6e4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4494fda790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4494fda790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https://machinelearningmastery.com/time-series-forecasting-supervised-learning/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4494fda790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4494fda790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https://www.geeksforgeeks.org/deep-learning-introduction-to-long-short-term-memory/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4494fda790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4494fda790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494fda790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4494fda790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34650" y="1267875"/>
            <a:ext cx="2951400" cy="15843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Ethereum Price Predictions with LSTM and Backtesting</a:t>
            </a:r>
            <a:endParaRPr/>
          </a:p>
        </p:txBody>
      </p:sp>
      <p:sp>
        <p:nvSpPr>
          <p:cNvPr id="60" name="Google Shape;60;p13"/>
          <p:cNvSpPr txBox="1">
            <a:spLocks noGrp="1"/>
          </p:cNvSpPr>
          <p:nvPr>
            <p:ph type="subTitle" idx="1"/>
          </p:nvPr>
        </p:nvSpPr>
        <p:spPr>
          <a:xfrm>
            <a:off x="3096375" y="3146824"/>
            <a:ext cx="2951400" cy="821400"/>
          </a:xfrm>
          <a:prstGeom prst="rect">
            <a:avLst/>
          </a:prstGeom>
        </p:spPr>
        <p:txBody>
          <a:bodyPr spcFirstLastPara="1" wrap="square" lIns="91425" tIns="91425" rIns="91425" bIns="91425" anchor="b" anchorCtr="0">
            <a:normAutofit fontScale="55000" lnSpcReduction="20000"/>
          </a:bodyPr>
          <a:lstStyle/>
          <a:p>
            <a:pPr marL="0" lvl="0" indent="0" algn="ctr" rtl="0">
              <a:spcBef>
                <a:spcPts val="0"/>
              </a:spcBef>
              <a:spcAft>
                <a:spcPts val="0"/>
              </a:spcAft>
              <a:buNone/>
            </a:pPr>
            <a:r>
              <a:rPr lang="en"/>
              <a:t>Yash Murthy </a:t>
            </a:r>
            <a:endParaRPr/>
          </a:p>
          <a:p>
            <a:pPr marL="0" lvl="0" indent="0" algn="ctr" rtl="0">
              <a:spcBef>
                <a:spcPts val="0"/>
              </a:spcBef>
              <a:spcAft>
                <a:spcPts val="0"/>
              </a:spcAft>
              <a:buNone/>
            </a:pPr>
            <a:r>
              <a:rPr lang="en"/>
              <a:t>&amp; </a:t>
            </a:r>
            <a:endParaRPr/>
          </a:p>
          <a:p>
            <a:pPr marL="0" lvl="0" indent="0" algn="ctr" rtl="0">
              <a:spcBef>
                <a:spcPts val="0"/>
              </a:spcBef>
              <a:spcAft>
                <a:spcPts val="0"/>
              </a:spcAft>
              <a:buNone/>
            </a:pPr>
            <a:r>
              <a:rPr lang="en"/>
              <a:t>Daniel Valverde</a:t>
            </a:r>
            <a:endParaRPr/>
          </a:p>
          <a:p>
            <a:pPr marL="0" lvl="0" indent="0" algn="ctr" rtl="0">
              <a:spcBef>
                <a:spcPts val="0"/>
              </a:spcBef>
              <a:spcAft>
                <a:spcPts val="0"/>
              </a:spcAft>
              <a:buNone/>
            </a:pPr>
            <a:endParaRPr/>
          </a:p>
          <a:p>
            <a:pPr marL="0" lvl="0" indent="0" algn="ctr" rtl="0">
              <a:spcBef>
                <a:spcPts val="0"/>
              </a:spcBef>
              <a:spcAft>
                <a:spcPts val="0"/>
              </a:spcAft>
              <a:buNone/>
            </a:pPr>
            <a:r>
              <a:rPr lang="en"/>
              <a:t>August 17,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Correlation HeatMap</a:t>
            </a:r>
            <a:endParaRPr/>
          </a:p>
        </p:txBody>
      </p:sp>
      <p:pic>
        <p:nvPicPr>
          <p:cNvPr id="126" name="Google Shape;126;p22"/>
          <p:cNvPicPr preferRelativeResize="0"/>
          <p:nvPr/>
        </p:nvPicPr>
        <p:blipFill>
          <a:blip r:embed="rId3">
            <a:alphaModFix/>
          </a:blip>
          <a:stretch>
            <a:fillRect/>
          </a:stretch>
        </p:blipFill>
        <p:spPr>
          <a:xfrm>
            <a:off x="1507575" y="1241725"/>
            <a:ext cx="5838825" cy="3457575"/>
          </a:xfrm>
          <a:prstGeom prst="rect">
            <a:avLst/>
          </a:prstGeom>
          <a:noFill/>
          <a:ln>
            <a:noFill/>
          </a:ln>
        </p:spPr>
      </p:pic>
      <p:sp>
        <p:nvSpPr>
          <p:cNvPr id="127" name="Google Shape;127;p22"/>
          <p:cNvSpPr/>
          <p:nvPr/>
        </p:nvSpPr>
        <p:spPr>
          <a:xfrm>
            <a:off x="8674375" y="168750"/>
            <a:ext cx="248400" cy="2226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Linear Regression Crossover Strategy</a:t>
            </a:r>
            <a:endParaRPr/>
          </a:p>
        </p:txBody>
      </p:sp>
      <p:pic>
        <p:nvPicPr>
          <p:cNvPr id="133" name="Google Shape;133;p23"/>
          <p:cNvPicPr preferRelativeResize="0"/>
          <p:nvPr/>
        </p:nvPicPr>
        <p:blipFill>
          <a:blip r:embed="rId3">
            <a:alphaModFix/>
          </a:blip>
          <a:stretch>
            <a:fillRect/>
          </a:stretch>
        </p:blipFill>
        <p:spPr>
          <a:xfrm>
            <a:off x="0" y="1190375"/>
            <a:ext cx="6955425" cy="3454800"/>
          </a:xfrm>
          <a:prstGeom prst="rect">
            <a:avLst/>
          </a:prstGeom>
          <a:noFill/>
          <a:ln>
            <a:noFill/>
          </a:ln>
        </p:spPr>
      </p:pic>
      <p:pic>
        <p:nvPicPr>
          <p:cNvPr id="134" name="Google Shape;134;p23"/>
          <p:cNvPicPr preferRelativeResize="0"/>
          <p:nvPr/>
        </p:nvPicPr>
        <p:blipFill>
          <a:blip r:embed="rId4">
            <a:alphaModFix/>
          </a:blip>
          <a:stretch>
            <a:fillRect/>
          </a:stretch>
        </p:blipFill>
        <p:spPr>
          <a:xfrm>
            <a:off x="6792450" y="1468100"/>
            <a:ext cx="2351550" cy="2997325"/>
          </a:xfrm>
          <a:prstGeom prst="rect">
            <a:avLst/>
          </a:prstGeom>
          <a:noFill/>
          <a:ln>
            <a:noFill/>
          </a:ln>
        </p:spPr>
      </p:pic>
      <p:sp>
        <p:nvSpPr>
          <p:cNvPr id="135" name="Google Shape;135;p23"/>
          <p:cNvSpPr/>
          <p:nvPr/>
        </p:nvSpPr>
        <p:spPr>
          <a:xfrm>
            <a:off x="8453400" y="1713200"/>
            <a:ext cx="690600" cy="338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FF0000"/>
                </a:solidFill>
              </a:rPr>
              <a:t>-23.9%</a:t>
            </a:r>
            <a:endParaRPr sz="1000">
              <a:solidFill>
                <a:srgbClr val="FF0000"/>
              </a:solidFill>
            </a:endParaRPr>
          </a:p>
        </p:txBody>
      </p:sp>
      <p:sp>
        <p:nvSpPr>
          <p:cNvPr id="136" name="Google Shape;136;p23"/>
          <p:cNvSpPr/>
          <p:nvPr/>
        </p:nvSpPr>
        <p:spPr>
          <a:xfrm>
            <a:off x="7447275" y="3269150"/>
            <a:ext cx="690600" cy="338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accent3"/>
                </a:solidFill>
              </a:rPr>
              <a:t>+30.5%</a:t>
            </a:r>
            <a:endParaRPr sz="1000">
              <a:solidFill>
                <a:schemeClr val="accent3"/>
              </a:solidFill>
            </a:endParaRPr>
          </a:p>
        </p:txBody>
      </p:sp>
      <p:pic>
        <p:nvPicPr>
          <p:cNvPr id="137" name="Google Shape;137;p23"/>
          <p:cNvPicPr preferRelativeResize="0"/>
          <p:nvPr/>
        </p:nvPicPr>
        <p:blipFill>
          <a:blip r:embed="rId5">
            <a:alphaModFix/>
          </a:blip>
          <a:stretch>
            <a:fillRect/>
          </a:stretch>
        </p:blipFill>
        <p:spPr>
          <a:xfrm>
            <a:off x="6200500" y="4645175"/>
            <a:ext cx="536255" cy="338700"/>
          </a:xfrm>
          <a:prstGeom prst="rect">
            <a:avLst/>
          </a:prstGeom>
          <a:noFill/>
          <a:ln>
            <a:noFill/>
          </a:ln>
        </p:spPr>
      </p:pic>
      <p:sp>
        <p:nvSpPr>
          <p:cNvPr id="138" name="Google Shape;138;p23"/>
          <p:cNvSpPr/>
          <p:nvPr/>
        </p:nvSpPr>
        <p:spPr>
          <a:xfrm>
            <a:off x="8674375" y="168750"/>
            <a:ext cx="248400" cy="2226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3-Day Sliding Window LSTM Preparation</a:t>
            </a:r>
            <a:endParaRPr/>
          </a:p>
        </p:txBody>
      </p:sp>
      <p:sp>
        <p:nvSpPr>
          <p:cNvPr id="144" name="Google Shape;144;p24"/>
          <p:cNvSpPr txBox="1">
            <a:spLocks noGrp="1"/>
          </p:cNvSpPr>
          <p:nvPr>
            <p:ph type="body" idx="1"/>
          </p:nvPr>
        </p:nvSpPr>
        <p:spPr>
          <a:xfrm>
            <a:off x="311700" y="1152475"/>
            <a:ext cx="4776900" cy="3438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Created a function to have an initial target date, middle matrix that contains the 3-day sliding window, and the target is the ETH price of that date </a:t>
            </a:r>
            <a:endParaRPr/>
          </a:p>
          <a:p>
            <a:pPr marL="457200" lvl="0" indent="-342900" algn="l" rtl="0">
              <a:spcBef>
                <a:spcPts val="1200"/>
              </a:spcBef>
              <a:spcAft>
                <a:spcPts val="0"/>
              </a:spcAft>
              <a:buSzPts val="1800"/>
              <a:buChar char="-"/>
            </a:pPr>
            <a:r>
              <a:rPr lang="en"/>
              <a:t>The middle matrix is the 3-D matrix that acts as an input in the LSTM model (X)</a:t>
            </a:r>
            <a:endParaRPr/>
          </a:p>
          <a:p>
            <a:pPr marL="457200" lvl="0" indent="-342900" algn="l" rtl="0">
              <a:spcBef>
                <a:spcPts val="0"/>
              </a:spcBef>
              <a:spcAft>
                <a:spcPts val="0"/>
              </a:spcAft>
              <a:buSzPts val="1800"/>
              <a:buChar char="-"/>
            </a:pPr>
            <a:r>
              <a:rPr lang="en"/>
              <a:t>Target column is the target column in our model (Y)</a:t>
            </a:r>
            <a:endParaRPr/>
          </a:p>
          <a:p>
            <a:pPr marL="0" lvl="0" indent="0" algn="l" rtl="0">
              <a:spcBef>
                <a:spcPts val="1200"/>
              </a:spcBef>
              <a:spcAft>
                <a:spcPts val="0"/>
              </a:spcAft>
              <a:buNone/>
            </a:pPr>
            <a:r>
              <a:rPr lang="en"/>
              <a:t>Training-Validation-Test Split</a:t>
            </a:r>
            <a:endParaRPr/>
          </a:p>
          <a:p>
            <a:pPr marL="457200" lvl="0" indent="-342900" algn="l" rtl="0">
              <a:spcBef>
                <a:spcPts val="1200"/>
              </a:spcBef>
              <a:spcAft>
                <a:spcPts val="0"/>
              </a:spcAft>
              <a:buSzPts val="1800"/>
              <a:buChar char="-"/>
            </a:pPr>
            <a:r>
              <a:rPr lang="en"/>
              <a:t>80-10-10 Split</a:t>
            </a:r>
            <a:endParaRPr/>
          </a:p>
        </p:txBody>
      </p:sp>
      <p:pic>
        <p:nvPicPr>
          <p:cNvPr id="145" name="Google Shape;145;p24"/>
          <p:cNvPicPr preferRelativeResize="0"/>
          <p:nvPr/>
        </p:nvPicPr>
        <p:blipFill>
          <a:blip r:embed="rId3">
            <a:alphaModFix/>
          </a:blip>
          <a:stretch>
            <a:fillRect/>
          </a:stretch>
        </p:blipFill>
        <p:spPr>
          <a:xfrm>
            <a:off x="5088600" y="1343775"/>
            <a:ext cx="3988550" cy="1356250"/>
          </a:xfrm>
          <a:prstGeom prst="rect">
            <a:avLst/>
          </a:prstGeom>
          <a:noFill/>
          <a:ln>
            <a:noFill/>
          </a:ln>
        </p:spPr>
      </p:pic>
      <p:pic>
        <p:nvPicPr>
          <p:cNvPr id="146" name="Google Shape;146;p24"/>
          <p:cNvPicPr preferRelativeResize="0"/>
          <p:nvPr/>
        </p:nvPicPr>
        <p:blipFill>
          <a:blip r:embed="rId4">
            <a:alphaModFix/>
          </a:blip>
          <a:stretch>
            <a:fillRect/>
          </a:stretch>
        </p:blipFill>
        <p:spPr>
          <a:xfrm>
            <a:off x="5088600" y="2756775"/>
            <a:ext cx="3282617" cy="2138675"/>
          </a:xfrm>
          <a:prstGeom prst="rect">
            <a:avLst/>
          </a:prstGeom>
          <a:noFill/>
          <a:ln>
            <a:noFill/>
          </a:ln>
        </p:spPr>
      </p:pic>
      <p:sp>
        <p:nvSpPr>
          <p:cNvPr id="147" name="Google Shape;147;p24"/>
          <p:cNvSpPr/>
          <p:nvPr/>
        </p:nvSpPr>
        <p:spPr>
          <a:xfrm>
            <a:off x="8674375" y="168750"/>
            <a:ext cx="248400" cy="2226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3-Day Sliding Window Model </a:t>
            </a:r>
            <a:endParaRPr/>
          </a:p>
        </p:txBody>
      </p:sp>
      <p:sp>
        <p:nvSpPr>
          <p:cNvPr id="153" name="Google Shape;153;p25"/>
          <p:cNvSpPr txBox="1">
            <a:spLocks noGrp="1"/>
          </p:cNvSpPr>
          <p:nvPr>
            <p:ph type="body" idx="1"/>
          </p:nvPr>
        </p:nvSpPr>
        <p:spPr>
          <a:xfrm>
            <a:off x="311700" y="1152475"/>
            <a:ext cx="4929900" cy="32664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a:t>Created a sequential model </a:t>
            </a:r>
            <a:endParaRPr/>
          </a:p>
          <a:p>
            <a:pPr marL="457200" lvl="0" indent="-291465" algn="l" rtl="0">
              <a:spcBef>
                <a:spcPts val="1200"/>
              </a:spcBef>
              <a:spcAft>
                <a:spcPts val="0"/>
              </a:spcAft>
              <a:buSzPct val="100000"/>
              <a:buChar char="-"/>
            </a:pPr>
            <a:r>
              <a:rPr lang="en"/>
              <a:t>200 neural units in LSTM (larger numbers are more prone to overfitting) </a:t>
            </a:r>
            <a:endParaRPr/>
          </a:p>
          <a:p>
            <a:pPr marL="457200" lvl="0" indent="-291465" algn="l" rtl="0">
              <a:spcBef>
                <a:spcPts val="0"/>
              </a:spcBef>
              <a:spcAft>
                <a:spcPts val="0"/>
              </a:spcAft>
              <a:buSzPct val="100000"/>
              <a:buChar char="-"/>
            </a:pPr>
            <a:r>
              <a:rPr lang="en"/>
              <a:t>2 stacked dense layers </a:t>
            </a:r>
            <a:endParaRPr/>
          </a:p>
          <a:p>
            <a:pPr marL="457200" lvl="0" indent="-291465" algn="l" rtl="0">
              <a:spcBef>
                <a:spcPts val="0"/>
              </a:spcBef>
              <a:spcAft>
                <a:spcPts val="0"/>
              </a:spcAft>
              <a:buSzPct val="100000"/>
              <a:buChar char="-"/>
            </a:pPr>
            <a:r>
              <a:rPr lang="en"/>
              <a:t>ReLU activation function is common in NN models as its easy to train and high performing</a:t>
            </a:r>
            <a:endParaRPr/>
          </a:p>
          <a:p>
            <a:pPr marL="457200" lvl="0" indent="-291465" algn="l" rtl="0">
              <a:spcBef>
                <a:spcPts val="0"/>
              </a:spcBef>
              <a:spcAft>
                <a:spcPts val="0"/>
              </a:spcAft>
              <a:buSzPct val="100000"/>
              <a:buChar char="-"/>
            </a:pPr>
            <a:r>
              <a:rPr lang="en"/>
              <a:t>Final layer is a linear activation function with one output </a:t>
            </a:r>
            <a:endParaRPr/>
          </a:p>
          <a:p>
            <a:pPr marL="0" lvl="0" indent="0" algn="l" rtl="0">
              <a:spcBef>
                <a:spcPts val="1200"/>
              </a:spcBef>
              <a:spcAft>
                <a:spcPts val="0"/>
              </a:spcAft>
              <a:buNone/>
            </a:pPr>
            <a:r>
              <a:rPr lang="en"/>
              <a:t>Compile the Model </a:t>
            </a:r>
            <a:endParaRPr/>
          </a:p>
          <a:p>
            <a:pPr marL="457200" lvl="0" indent="-291465" algn="l" rtl="0">
              <a:spcBef>
                <a:spcPts val="1200"/>
              </a:spcBef>
              <a:spcAft>
                <a:spcPts val="0"/>
              </a:spcAft>
              <a:buSzPct val="100000"/>
              <a:buChar char="-"/>
            </a:pPr>
            <a:r>
              <a:rPr lang="en"/>
              <a:t>Set loss function to minimize as MSE</a:t>
            </a:r>
            <a:endParaRPr/>
          </a:p>
          <a:p>
            <a:pPr marL="457200" lvl="0" indent="-291465" algn="l" rtl="0">
              <a:spcBef>
                <a:spcPts val="0"/>
              </a:spcBef>
              <a:spcAft>
                <a:spcPts val="0"/>
              </a:spcAft>
              <a:buSzPct val="100000"/>
              <a:buChar char="-"/>
            </a:pPr>
            <a:r>
              <a:rPr lang="en"/>
              <a:t>Utilized the mean absolute error metric </a:t>
            </a:r>
            <a:endParaRPr/>
          </a:p>
          <a:p>
            <a:pPr marL="914400" lvl="1" indent="-290195" algn="l" rtl="0">
              <a:spcBef>
                <a:spcPts val="0"/>
              </a:spcBef>
              <a:spcAft>
                <a:spcPts val="0"/>
              </a:spcAft>
              <a:buSzPct val="100000"/>
              <a:buChar char="-"/>
            </a:pPr>
            <a:r>
              <a:rPr lang="en" sz="1763"/>
              <a:t>Tells us on average how much are predictions are off from the actual values</a:t>
            </a:r>
            <a:endParaRPr sz="1763"/>
          </a:p>
          <a:p>
            <a:pPr marL="0" lvl="0" indent="0" algn="l" rtl="0">
              <a:spcBef>
                <a:spcPts val="1200"/>
              </a:spcBef>
              <a:spcAft>
                <a:spcPts val="0"/>
              </a:spcAft>
              <a:buNone/>
            </a:pPr>
            <a:r>
              <a:rPr lang="en"/>
              <a:t>Fit the model </a:t>
            </a:r>
            <a:endParaRPr/>
          </a:p>
          <a:p>
            <a:pPr marL="457200" lvl="0" indent="-291465" algn="l" rtl="0">
              <a:spcBef>
                <a:spcPts val="1200"/>
              </a:spcBef>
              <a:spcAft>
                <a:spcPts val="0"/>
              </a:spcAft>
              <a:buSzPct val="100000"/>
              <a:buChar char="-"/>
            </a:pPr>
            <a:r>
              <a:rPr lang="en"/>
              <a:t>13 epochs (runs through the given data 13 times)</a:t>
            </a:r>
            <a:endParaRPr/>
          </a:p>
          <a:p>
            <a:pPr marL="0" lvl="0" indent="0" algn="l" rtl="0">
              <a:spcBef>
                <a:spcPts val="1200"/>
              </a:spcBef>
              <a:spcAft>
                <a:spcPts val="1200"/>
              </a:spcAft>
              <a:buNone/>
            </a:pPr>
            <a:endParaRPr/>
          </a:p>
        </p:txBody>
      </p:sp>
      <p:pic>
        <p:nvPicPr>
          <p:cNvPr id="154" name="Google Shape;154;p25"/>
          <p:cNvPicPr preferRelativeResize="0"/>
          <p:nvPr/>
        </p:nvPicPr>
        <p:blipFill>
          <a:blip r:embed="rId3">
            <a:alphaModFix/>
          </a:blip>
          <a:stretch>
            <a:fillRect/>
          </a:stretch>
        </p:blipFill>
        <p:spPr>
          <a:xfrm>
            <a:off x="5199186" y="1391600"/>
            <a:ext cx="3633125" cy="685800"/>
          </a:xfrm>
          <a:prstGeom prst="rect">
            <a:avLst/>
          </a:prstGeom>
          <a:noFill/>
          <a:ln>
            <a:noFill/>
          </a:ln>
        </p:spPr>
      </p:pic>
      <p:pic>
        <p:nvPicPr>
          <p:cNvPr id="155" name="Google Shape;155;p25"/>
          <p:cNvPicPr preferRelativeResize="0"/>
          <p:nvPr/>
        </p:nvPicPr>
        <p:blipFill>
          <a:blip r:embed="rId4">
            <a:alphaModFix/>
          </a:blip>
          <a:stretch>
            <a:fillRect/>
          </a:stretch>
        </p:blipFill>
        <p:spPr>
          <a:xfrm>
            <a:off x="5195788" y="2527000"/>
            <a:ext cx="3639900" cy="517346"/>
          </a:xfrm>
          <a:prstGeom prst="rect">
            <a:avLst/>
          </a:prstGeom>
          <a:noFill/>
          <a:ln>
            <a:noFill/>
          </a:ln>
        </p:spPr>
      </p:pic>
      <p:pic>
        <p:nvPicPr>
          <p:cNvPr id="156" name="Google Shape;156;p25"/>
          <p:cNvPicPr preferRelativeResize="0"/>
          <p:nvPr/>
        </p:nvPicPr>
        <p:blipFill>
          <a:blip r:embed="rId5">
            <a:alphaModFix/>
          </a:blip>
          <a:stretch>
            <a:fillRect/>
          </a:stretch>
        </p:blipFill>
        <p:spPr>
          <a:xfrm>
            <a:off x="5195788" y="3493950"/>
            <a:ext cx="3639900" cy="236450"/>
          </a:xfrm>
          <a:prstGeom prst="rect">
            <a:avLst/>
          </a:prstGeom>
          <a:noFill/>
          <a:ln>
            <a:noFill/>
          </a:ln>
        </p:spPr>
      </p:pic>
      <p:pic>
        <p:nvPicPr>
          <p:cNvPr id="157" name="Google Shape;157;p25"/>
          <p:cNvPicPr preferRelativeResize="0"/>
          <p:nvPr/>
        </p:nvPicPr>
        <p:blipFill>
          <a:blip r:embed="rId6">
            <a:alphaModFix/>
          </a:blip>
          <a:stretch>
            <a:fillRect/>
          </a:stretch>
        </p:blipFill>
        <p:spPr>
          <a:xfrm>
            <a:off x="2496424" y="3964050"/>
            <a:ext cx="6549701" cy="1065875"/>
          </a:xfrm>
          <a:prstGeom prst="rect">
            <a:avLst/>
          </a:prstGeom>
          <a:noFill/>
          <a:ln>
            <a:noFill/>
          </a:ln>
        </p:spPr>
      </p:pic>
      <p:sp>
        <p:nvSpPr>
          <p:cNvPr id="158" name="Google Shape;158;p25"/>
          <p:cNvSpPr/>
          <p:nvPr/>
        </p:nvSpPr>
        <p:spPr>
          <a:xfrm>
            <a:off x="8674375" y="168750"/>
            <a:ext cx="248400" cy="2226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3-day LSTM Sliding Window Results </a:t>
            </a:r>
            <a:endParaRPr/>
          </a:p>
          <a:p>
            <a:pPr marL="0" lvl="0" indent="0" algn="l" rtl="0">
              <a:spcBef>
                <a:spcPts val="0"/>
              </a:spcBef>
              <a:spcAft>
                <a:spcPts val="0"/>
              </a:spcAft>
              <a:buNone/>
            </a:pPr>
            <a:endParaRPr/>
          </a:p>
        </p:txBody>
      </p:sp>
      <p:sp>
        <p:nvSpPr>
          <p:cNvPr id="164" name="Google Shape;164;p26"/>
          <p:cNvSpPr txBox="1">
            <a:spLocks noGrp="1"/>
          </p:cNvSpPr>
          <p:nvPr>
            <p:ph type="body" idx="1"/>
          </p:nvPr>
        </p:nvSpPr>
        <p:spPr>
          <a:xfrm>
            <a:off x="311700" y="3129650"/>
            <a:ext cx="3751500" cy="1872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358"/>
              <a:buNone/>
            </a:pPr>
            <a:r>
              <a:rPr lang="en" sz="1085"/>
              <a:t>Recursive Predictions</a:t>
            </a:r>
            <a:endParaRPr sz="1085"/>
          </a:p>
          <a:p>
            <a:pPr marL="457200" lvl="0" indent="-297497" algn="l" rtl="0">
              <a:lnSpc>
                <a:spcPct val="95000"/>
              </a:lnSpc>
              <a:spcBef>
                <a:spcPts val="1200"/>
              </a:spcBef>
              <a:spcAft>
                <a:spcPts val="0"/>
              </a:spcAft>
              <a:buSzPts val="1085"/>
              <a:buChar char="-"/>
            </a:pPr>
            <a:r>
              <a:rPr lang="en" sz="1085"/>
              <a:t>Uses predicted data to predict prices recursively </a:t>
            </a:r>
            <a:endParaRPr sz="1085"/>
          </a:p>
          <a:p>
            <a:pPr marL="457200" lvl="0" indent="-297497" algn="l" rtl="0">
              <a:lnSpc>
                <a:spcPct val="95000"/>
              </a:lnSpc>
              <a:spcBef>
                <a:spcPts val="0"/>
              </a:spcBef>
              <a:spcAft>
                <a:spcPts val="0"/>
              </a:spcAft>
              <a:buSzPts val="1085"/>
              <a:buChar char="-"/>
            </a:pPr>
            <a:r>
              <a:rPr lang="en" sz="1085"/>
              <a:t>Predict 7  most recent prices using the predicted data</a:t>
            </a:r>
            <a:endParaRPr sz="1085"/>
          </a:p>
          <a:p>
            <a:pPr marL="457200" lvl="0" indent="-297497" algn="l" rtl="0">
              <a:lnSpc>
                <a:spcPct val="95000"/>
              </a:lnSpc>
              <a:spcBef>
                <a:spcPts val="0"/>
              </a:spcBef>
              <a:spcAft>
                <a:spcPts val="0"/>
              </a:spcAft>
              <a:buSzPts val="1085"/>
              <a:buChar char="-"/>
            </a:pPr>
            <a:r>
              <a:rPr lang="en" sz="1085"/>
              <a:t>Difference is the recursive prediction does not use the price from the last 7 days, it uses our predictions instead</a:t>
            </a:r>
            <a:endParaRPr sz="1085"/>
          </a:p>
          <a:p>
            <a:pPr marL="0" lvl="0" indent="0" algn="l" rtl="0">
              <a:lnSpc>
                <a:spcPct val="95000"/>
              </a:lnSpc>
              <a:spcBef>
                <a:spcPts val="1200"/>
              </a:spcBef>
              <a:spcAft>
                <a:spcPts val="0"/>
              </a:spcAft>
              <a:buNone/>
            </a:pPr>
            <a:r>
              <a:rPr lang="en" sz="1085"/>
              <a:t>						        </a:t>
            </a:r>
            <a:endParaRPr sz="785"/>
          </a:p>
          <a:p>
            <a:pPr marL="457200" lvl="0" indent="0" algn="l" rtl="0">
              <a:lnSpc>
                <a:spcPct val="95000"/>
              </a:lnSpc>
              <a:spcBef>
                <a:spcPts val="1200"/>
              </a:spcBef>
              <a:spcAft>
                <a:spcPts val="1200"/>
              </a:spcAft>
              <a:buNone/>
            </a:pPr>
            <a:endParaRPr sz="885"/>
          </a:p>
        </p:txBody>
      </p:sp>
      <p:pic>
        <p:nvPicPr>
          <p:cNvPr id="165" name="Google Shape;165;p26"/>
          <p:cNvPicPr preferRelativeResize="0"/>
          <p:nvPr/>
        </p:nvPicPr>
        <p:blipFill>
          <a:blip r:embed="rId3">
            <a:alphaModFix/>
          </a:blip>
          <a:stretch>
            <a:fillRect/>
          </a:stretch>
        </p:blipFill>
        <p:spPr>
          <a:xfrm>
            <a:off x="407375" y="1056043"/>
            <a:ext cx="2606450" cy="1696582"/>
          </a:xfrm>
          <a:prstGeom prst="rect">
            <a:avLst/>
          </a:prstGeom>
          <a:noFill/>
          <a:ln>
            <a:noFill/>
          </a:ln>
        </p:spPr>
      </p:pic>
      <p:pic>
        <p:nvPicPr>
          <p:cNvPr id="166" name="Google Shape;166;p26"/>
          <p:cNvPicPr preferRelativeResize="0"/>
          <p:nvPr/>
        </p:nvPicPr>
        <p:blipFill>
          <a:blip r:embed="rId4">
            <a:alphaModFix/>
          </a:blip>
          <a:stretch>
            <a:fillRect/>
          </a:stretch>
        </p:blipFill>
        <p:spPr>
          <a:xfrm>
            <a:off x="3187875" y="1017450"/>
            <a:ext cx="2606450" cy="1696594"/>
          </a:xfrm>
          <a:prstGeom prst="rect">
            <a:avLst/>
          </a:prstGeom>
          <a:noFill/>
          <a:ln>
            <a:noFill/>
          </a:ln>
        </p:spPr>
      </p:pic>
      <p:pic>
        <p:nvPicPr>
          <p:cNvPr id="167" name="Google Shape;167;p26"/>
          <p:cNvPicPr preferRelativeResize="0"/>
          <p:nvPr/>
        </p:nvPicPr>
        <p:blipFill>
          <a:blip r:embed="rId5">
            <a:alphaModFix/>
          </a:blip>
          <a:stretch>
            <a:fillRect/>
          </a:stretch>
        </p:blipFill>
        <p:spPr>
          <a:xfrm>
            <a:off x="6079300" y="1056051"/>
            <a:ext cx="2538625" cy="1652425"/>
          </a:xfrm>
          <a:prstGeom prst="rect">
            <a:avLst/>
          </a:prstGeom>
          <a:noFill/>
          <a:ln>
            <a:noFill/>
          </a:ln>
        </p:spPr>
      </p:pic>
      <p:pic>
        <p:nvPicPr>
          <p:cNvPr id="168" name="Google Shape;168;p26"/>
          <p:cNvPicPr preferRelativeResize="0"/>
          <p:nvPr/>
        </p:nvPicPr>
        <p:blipFill>
          <a:blip r:embed="rId6">
            <a:alphaModFix/>
          </a:blip>
          <a:stretch>
            <a:fillRect/>
          </a:stretch>
        </p:blipFill>
        <p:spPr>
          <a:xfrm>
            <a:off x="4744950" y="2708475"/>
            <a:ext cx="2852890" cy="1871975"/>
          </a:xfrm>
          <a:prstGeom prst="rect">
            <a:avLst/>
          </a:prstGeom>
          <a:noFill/>
          <a:ln>
            <a:noFill/>
          </a:ln>
        </p:spPr>
      </p:pic>
      <p:pic>
        <p:nvPicPr>
          <p:cNvPr id="169" name="Google Shape;169;p26"/>
          <p:cNvPicPr preferRelativeResize="0"/>
          <p:nvPr/>
        </p:nvPicPr>
        <p:blipFill>
          <a:blip r:embed="rId7">
            <a:alphaModFix/>
          </a:blip>
          <a:stretch>
            <a:fillRect/>
          </a:stretch>
        </p:blipFill>
        <p:spPr>
          <a:xfrm>
            <a:off x="4247700" y="4619050"/>
            <a:ext cx="4554775" cy="191300"/>
          </a:xfrm>
          <a:prstGeom prst="rect">
            <a:avLst/>
          </a:prstGeom>
          <a:noFill/>
          <a:ln>
            <a:noFill/>
          </a:ln>
        </p:spPr>
      </p:pic>
      <p:sp>
        <p:nvSpPr>
          <p:cNvPr id="170" name="Google Shape;170;p26"/>
          <p:cNvSpPr txBox="1"/>
          <p:nvPr/>
        </p:nvSpPr>
        <p:spPr>
          <a:xfrm>
            <a:off x="3472050" y="4565000"/>
            <a:ext cx="591300" cy="3288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None/>
            </a:pPr>
            <a:r>
              <a:rPr lang="en" sz="985">
                <a:solidFill>
                  <a:schemeClr val="dk2"/>
                </a:solidFill>
                <a:latin typeface="Lato"/>
                <a:ea typeface="Lato"/>
                <a:cs typeface="Lato"/>
                <a:sym typeface="Lato"/>
              </a:rPr>
              <a:t>Actual</a:t>
            </a:r>
            <a:endParaRPr sz="1600">
              <a:latin typeface="Lato"/>
              <a:ea typeface="Lato"/>
              <a:cs typeface="Lato"/>
              <a:sym typeface="Lato"/>
            </a:endParaRPr>
          </a:p>
        </p:txBody>
      </p:sp>
      <p:sp>
        <p:nvSpPr>
          <p:cNvPr id="171" name="Google Shape;171;p26"/>
          <p:cNvSpPr txBox="1"/>
          <p:nvPr/>
        </p:nvSpPr>
        <p:spPr>
          <a:xfrm>
            <a:off x="2883575" y="4775675"/>
            <a:ext cx="1248600" cy="3141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None/>
            </a:pPr>
            <a:r>
              <a:rPr lang="en" sz="885">
                <a:solidFill>
                  <a:schemeClr val="dk2"/>
                </a:solidFill>
                <a:latin typeface="Lato"/>
                <a:ea typeface="Lato"/>
                <a:cs typeface="Lato"/>
                <a:sym typeface="Lato"/>
              </a:rPr>
              <a:t>Recursive Prediction</a:t>
            </a:r>
            <a:endParaRPr sz="1500">
              <a:latin typeface="Lato"/>
              <a:ea typeface="Lato"/>
              <a:cs typeface="Lato"/>
              <a:sym typeface="Lato"/>
            </a:endParaRPr>
          </a:p>
        </p:txBody>
      </p:sp>
      <p:pic>
        <p:nvPicPr>
          <p:cNvPr id="172" name="Google Shape;172;p26"/>
          <p:cNvPicPr preferRelativeResize="0"/>
          <p:nvPr/>
        </p:nvPicPr>
        <p:blipFill>
          <a:blip r:embed="rId8">
            <a:alphaModFix/>
          </a:blip>
          <a:stretch>
            <a:fillRect/>
          </a:stretch>
        </p:blipFill>
        <p:spPr>
          <a:xfrm>
            <a:off x="4063350" y="4848950"/>
            <a:ext cx="4739125" cy="152875"/>
          </a:xfrm>
          <a:prstGeom prst="rect">
            <a:avLst/>
          </a:prstGeom>
          <a:noFill/>
          <a:ln>
            <a:noFill/>
          </a:ln>
        </p:spPr>
      </p:pic>
      <p:sp>
        <p:nvSpPr>
          <p:cNvPr id="173" name="Google Shape;173;p26"/>
          <p:cNvSpPr/>
          <p:nvPr/>
        </p:nvSpPr>
        <p:spPr>
          <a:xfrm>
            <a:off x="8674375" y="168750"/>
            <a:ext cx="248400" cy="2226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 sz="2162"/>
              <a:t>LSTM 3-Day Sliding Window Backtest of Crossover Strategy</a:t>
            </a:r>
            <a:endParaRPr sz="2162"/>
          </a:p>
          <a:p>
            <a:pPr marL="0" lvl="0" indent="0" algn="l" rtl="0">
              <a:spcBef>
                <a:spcPts val="0"/>
              </a:spcBef>
              <a:spcAft>
                <a:spcPts val="0"/>
              </a:spcAft>
              <a:buSzPts val="990"/>
              <a:buNone/>
            </a:pPr>
            <a:endParaRPr sz="3080"/>
          </a:p>
        </p:txBody>
      </p:sp>
      <p:pic>
        <p:nvPicPr>
          <p:cNvPr id="179" name="Google Shape;179;p27"/>
          <p:cNvPicPr preferRelativeResize="0"/>
          <p:nvPr/>
        </p:nvPicPr>
        <p:blipFill>
          <a:blip r:embed="rId3">
            <a:alphaModFix/>
          </a:blip>
          <a:stretch>
            <a:fillRect/>
          </a:stretch>
        </p:blipFill>
        <p:spPr>
          <a:xfrm>
            <a:off x="110850" y="1216737"/>
            <a:ext cx="6112575" cy="3283974"/>
          </a:xfrm>
          <a:prstGeom prst="rect">
            <a:avLst/>
          </a:prstGeom>
          <a:noFill/>
          <a:ln>
            <a:noFill/>
          </a:ln>
        </p:spPr>
      </p:pic>
      <p:pic>
        <p:nvPicPr>
          <p:cNvPr id="180" name="Google Shape;180;p27"/>
          <p:cNvPicPr preferRelativeResize="0"/>
          <p:nvPr/>
        </p:nvPicPr>
        <p:blipFill>
          <a:blip r:embed="rId4">
            <a:alphaModFix/>
          </a:blip>
          <a:stretch>
            <a:fillRect/>
          </a:stretch>
        </p:blipFill>
        <p:spPr>
          <a:xfrm>
            <a:off x="6366250" y="1128500"/>
            <a:ext cx="2471246" cy="1814325"/>
          </a:xfrm>
          <a:prstGeom prst="rect">
            <a:avLst/>
          </a:prstGeom>
          <a:noFill/>
          <a:ln>
            <a:noFill/>
          </a:ln>
        </p:spPr>
      </p:pic>
      <p:pic>
        <p:nvPicPr>
          <p:cNvPr id="181" name="Google Shape;181;p27"/>
          <p:cNvPicPr preferRelativeResize="0"/>
          <p:nvPr/>
        </p:nvPicPr>
        <p:blipFill>
          <a:blip r:embed="rId5">
            <a:alphaModFix/>
          </a:blip>
          <a:stretch>
            <a:fillRect/>
          </a:stretch>
        </p:blipFill>
        <p:spPr>
          <a:xfrm>
            <a:off x="6366250" y="2942832"/>
            <a:ext cx="2414925" cy="1814322"/>
          </a:xfrm>
          <a:prstGeom prst="rect">
            <a:avLst/>
          </a:prstGeom>
          <a:noFill/>
          <a:ln>
            <a:noFill/>
          </a:ln>
        </p:spPr>
      </p:pic>
      <p:sp>
        <p:nvSpPr>
          <p:cNvPr id="182" name="Google Shape;182;p27"/>
          <p:cNvSpPr/>
          <p:nvPr/>
        </p:nvSpPr>
        <p:spPr>
          <a:xfrm>
            <a:off x="8408200" y="954550"/>
            <a:ext cx="690600" cy="338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accent3"/>
                </a:solidFill>
              </a:rPr>
              <a:t>+4.05%</a:t>
            </a:r>
            <a:endParaRPr sz="1000">
              <a:solidFill>
                <a:schemeClr val="accent3"/>
              </a:solidFill>
            </a:endParaRPr>
          </a:p>
        </p:txBody>
      </p:sp>
      <p:sp>
        <p:nvSpPr>
          <p:cNvPr id="183" name="Google Shape;183;p27"/>
          <p:cNvSpPr/>
          <p:nvPr/>
        </p:nvSpPr>
        <p:spPr>
          <a:xfrm>
            <a:off x="8408200" y="2819050"/>
            <a:ext cx="690600" cy="338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accent3"/>
                </a:solidFill>
              </a:rPr>
              <a:t>+64.21%</a:t>
            </a:r>
            <a:endParaRPr sz="1000">
              <a:solidFill>
                <a:schemeClr val="accent3"/>
              </a:solidFill>
            </a:endParaRPr>
          </a:p>
        </p:txBody>
      </p:sp>
      <p:pic>
        <p:nvPicPr>
          <p:cNvPr id="184" name="Google Shape;184;p27"/>
          <p:cNvPicPr preferRelativeResize="0"/>
          <p:nvPr/>
        </p:nvPicPr>
        <p:blipFill>
          <a:blip r:embed="rId6">
            <a:alphaModFix/>
          </a:blip>
          <a:stretch>
            <a:fillRect/>
          </a:stretch>
        </p:blipFill>
        <p:spPr>
          <a:xfrm>
            <a:off x="5687175" y="4377525"/>
            <a:ext cx="536255" cy="338700"/>
          </a:xfrm>
          <a:prstGeom prst="rect">
            <a:avLst/>
          </a:prstGeom>
          <a:noFill/>
          <a:ln>
            <a:noFill/>
          </a:ln>
        </p:spPr>
      </p:pic>
      <p:sp>
        <p:nvSpPr>
          <p:cNvPr id="185" name="Google Shape;185;p27"/>
          <p:cNvSpPr/>
          <p:nvPr/>
        </p:nvSpPr>
        <p:spPr>
          <a:xfrm>
            <a:off x="8674375" y="168750"/>
            <a:ext cx="248400" cy="2226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title"/>
          </p:nvPr>
        </p:nvSpPr>
        <p:spPr>
          <a:xfrm>
            <a:off x="311650" y="83375"/>
            <a:ext cx="5097600" cy="143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60-Day Sliding Window LSTM Prep</a:t>
            </a:r>
            <a:endParaRPr/>
          </a:p>
        </p:txBody>
      </p:sp>
      <p:pic>
        <p:nvPicPr>
          <p:cNvPr id="191" name="Google Shape;191;p28"/>
          <p:cNvPicPr preferRelativeResize="0"/>
          <p:nvPr/>
        </p:nvPicPr>
        <p:blipFill>
          <a:blip r:embed="rId3">
            <a:alphaModFix/>
          </a:blip>
          <a:stretch>
            <a:fillRect/>
          </a:stretch>
        </p:blipFill>
        <p:spPr>
          <a:xfrm>
            <a:off x="563050" y="1312550"/>
            <a:ext cx="4118815" cy="3319225"/>
          </a:xfrm>
          <a:prstGeom prst="rect">
            <a:avLst/>
          </a:prstGeom>
          <a:noFill/>
          <a:ln>
            <a:noFill/>
          </a:ln>
        </p:spPr>
      </p:pic>
      <p:pic>
        <p:nvPicPr>
          <p:cNvPr id="192" name="Google Shape;192;p28"/>
          <p:cNvPicPr preferRelativeResize="0"/>
          <p:nvPr/>
        </p:nvPicPr>
        <p:blipFill>
          <a:blip r:embed="rId4">
            <a:alphaModFix/>
          </a:blip>
          <a:stretch>
            <a:fillRect/>
          </a:stretch>
        </p:blipFill>
        <p:spPr>
          <a:xfrm>
            <a:off x="5096248" y="0"/>
            <a:ext cx="3801355" cy="5143500"/>
          </a:xfrm>
          <a:prstGeom prst="rect">
            <a:avLst/>
          </a:prstGeom>
          <a:noFill/>
          <a:ln>
            <a:noFill/>
          </a:ln>
        </p:spPr>
      </p:pic>
      <p:sp>
        <p:nvSpPr>
          <p:cNvPr id="193" name="Google Shape;193;p28"/>
          <p:cNvSpPr/>
          <p:nvPr/>
        </p:nvSpPr>
        <p:spPr>
          <a:xfrm>
            <a:off x="8674375" y="168750"/>
            <a:ext cx="248400" cy="2226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60-Day Sliding Window LSTM</a:t>
            </a:r>
            <a:endParaRPr/>
          </a:p>
        </p:txBody>
      </p:sp>
      <p:pic>
        <p:nvPicPr>
          <p:cNvPr id="199" name="Google Shape;199;p29"/>
          <p:cNvPicPr preferRelativeResize="0"/>
          <p:nvPr/>
        </p:nvPicPr>
        <p:blipFill>
          <a:blip r:embed="rId3">
            <a:alphaModFix/>
          </a:blip>
          <a:stretch>
            <a:fillRect/>
          </a:stretch>
        </p:blipFill>
        <p:spPr>
          <a:xfrm>
            <a:off x="1100125" y="1109850"/>
            <a:ext cx="6943725" cy="3619500"/>
          </a:xfrm>
          <a:prstGeom prst="rect">
            <a:avLst/>
          </a:prstGeom>
          <a:noFill/>
          <a:ln>
            <a:noFill/>
          </a:ln>
        </p:spPr>
      </p:pic>
      <p:sp>
        <p:nvSpPr>
          <p:cNvPr id="200" name="Google Shape;200;p29"/>
          <p:cNvSpPr/>
          <p:nvPr/>
        </p:nvSpPr>
        <p:spPr>
          <a:xfrm>
            <a:off x="8674375" y="168750"/>
            <a:ext cx="248400" cy="2226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180"/>
              <a:t>LSTM 60-Day Sliding Window Backtest of Crossover Strategy</a:t>
            </a:r>
            <a:endParaRPr sz="2180"/>
          </a:p>
        </p:txBody>
      </p:sp>
      <p:pic>
        <p:nvPicPr>
          <p:cNvPr id="206" name="Google Shape;206;p30"/>
          <p:cNvPicPr preferRelativeResize="0"/>
          <p:nvPr/>
        </p:nvPicPr>
        <p:blipFill>
          <a:blip r:embed="rId3">
            <a:alphaModFix/>
          </a:blip>
          <a:stretch>
            <a:fillRect/>
          </a:stretch>
        </p:blipFill>
        <p:spPr>
          <a:xfrm>
            <a:off x="6607425" y="1149325"/>
            <a:ext cx="2302050" cy="3320264"/>
          </a:xfrm>
          <a:prstGeom prst="rect">
            <a:avLst/>
          </a:prstGeom>
          <a:noFill/>
          <a:ln>
            <a:noFill/>
          </a:ln>
        </p:spPr>
      </p:pic>
      <p:sp>
        <p:nvSpPr>
          <p:cNvPr id="207" name="Google Shape;207;p30"/>
          <p:cNvSpPr/>
          <p:nvPr/>
        </p:nvSpPr>
        <p:spPr>
          <a:xfrm>
            <a:off x="8312550" y="1375725"/>
            <a:ext cx="690600" cy="338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accent3"/>
                </a:solidFill>
              </a:rPr>
              <a:t>+11.37%</a:t>
            </a:r>
            <a:endParaRPr sz="1000">
              <a:solidFill>
                <a:schemeClr val="accent3"/>
              </a:solidFill>
            </a:endParaRPr>
          </a:p>
        </p:txBody>
      </p:sp>
      <p:sp>
        <p:nvSpPr>
          <p:cNvPr id="208" name="Google Shape;208;p30"/>
          <p:cNvSpPr/>
          <p:nvPr/>
        </p:nvSpPr>
        <p:spPr>
          <a:xfrm>
            <a:off x="8382900" y="3725150"/>
            <a:ext cx="690600" cy="338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accent3"/>
                </a:solidFill>
              </a:rPr>
              <a:t>+79.79%</a:t>
            </a:r>
            <a:endParaRPr sz="1000">
              <a:solidFill>
                <a:schemeClr val="accent3"/>
              </a:solidFill>
            </a:endParaRPr>
          </a:p>
        </p:txBody>
      </p:sp>
      <p:pic>
        <p:nvPicPr>
          <p:cNvPr id="209" name="Google Shape;209;p30"/>
          <p:cNvPicPr preferRelativeResize="0"/>
          <p:nvPr/>
        </p:nvPicPr>
        <p:blipFill>
          <a:blip r:embed="rId4">
            <a:alphaModFix/>
          </a:blip>
          <a:stretch>
            <a:fillRect/>
          </a:stretch>
        </p:blipFill>
        <p:spPr>
          <a:xfrm>
            <a:off x="133449" y="1077412"/>
            <a:ext cx="6529475" cy="3464100"/>
          </a:xfrm>
          <a:prstGeom prst="rect">
            <a:avLst/>
          </a:prstGeom>
          <a:noFill/>
          <a:ln>
            <a:noFill/>
          </a:ln>
        </p:spPr>
      </p:pic>
      <p:pic>
        <p:nvPicPr>
          <p:cNvPr id="210" name="Google Shape;210;p30"/>
          <p:cNvPicPr preferRelativeResize="0"/>
          <p:nvPr/>
        </p:nvPicPr>
        <p:blipFill>
          <a:blip r:embed="rId5">
            <a:alphaModFix/>
          </a:blip>
          <a:stretch>
            <a:fillRect/>
          </a:stretch>
        </p:blipFill>
        <p:spPr>
          <a:xfrm>
            <a:off x="5935850" y="4358400"/>
            <a:ext cx="536255" cy="338700"/>
          </a:xfrm>
          <a:prstGeom prst="rect">
            <a:avLst/>
          </a:prstGeom>
          <a:noFill/>
          <a:ln>
            <a:noFill/>
          </a:ln>
        </p:spPr>
      </p:pic>
      <p:sp>
        <p:nvSpPr>
          <p:cNvPr id="211" name="Google Shape;211;p30"/>
          <p:cNvSpPr/>
          <p:nvPr/>
        </p:nvSpPr>
        <p:spPr>
          <a:xfrm>
            <a:off x="8674375" y="168750"/>
            <a:ext cx="248400" cy="2226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LSTM (Bull, Stagnant, Bear)</a:t>
            </a:r>
            <a:endParaRPr/>
          </a:p>
        </p:txBody>
      </p:sp>
      <p:pic>
        <p:nvPicPr>
          <p:cNvPr id="217" name="Google Shape;217;p31"/>
          <p:cNvPicPr preferRelativeResize="0"/>
          <p:nvPr/>
        </p:nvPicPr>
        <p:blipFill>
          <a:blip r:embed="rId3">
            <a:alphaModFix/>
          </a:blip>
          <a:stretch>
            <a:fillRect/>
          </a:stretch>
        </p:blipFill>
        <p:spPr>
          <a:xfrm>
            <a:off x="1169100" y="1141188"/>
            <a:ext cx="6896100" cy="3533775"/>
          </a:xfrm>
          <a:prstGeom prst="rect">
            <a:avLst/>
          </a:prstGeom>
          <a:noFill/>
          <a:ln>
            <a:noFill/>
          </a:ln>
        </p:spPr>
      </p:pic>
      <p:sp>
        <p:nvSpPr>
          <p:cNvPr id="218" name="Google Shape;218;p31"/>
          <p:cNvSpPr/>
          <p:nvPr/>
        </p:nvSpPr>
        <p:spPr>
          <a:xfrm>
            <a:off x="8674375" y="168750"/>
            <a:ext cx="248400" cy="2226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Research Question</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accent1"/>
                </a:solidFill>
              </a:rPr>
              <a:t>How well do Long Short Term Memory Neural Networks predict the price of Ethereum and how well can we use these predictions to create a trading strategy?</a:t>
            </a:r>
            <a:endParaRPr>
              <a:solidFill>
                <a:schemeClr val="accent1"/>
              </a:solidFill>
            </a:endParaRPr>
          </a:p>
        </p:txBody>
      </p:sp>
      <p:sp>
        <p:nvSpPr>
          <p:cNvPr id="67" name="Google Shape;67;p14"/>
          <p:cNvSpPr/>
          <p:nvPr/>
        </p:nvSpPr>
        <p:spPr>
          <a:xfrm>
            <a:off x="8674375" y="168750"/>
            <a:ext cx="248400" cy="2226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title"/>
          </p:nvPr>
        </p:nvSpPr>
        <p:spPr>
          <a:xfrm>
            <a:off x="334350" y="23830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of Models Performed</a:t>
            </a:r>
            <a:endParaRPr/>
          </a:p>
        </p:txBody>
      </p:sp>
      <p:graphicFrame>
        <p:nvGraphicFramePr>
          <p:cNvPr id="224" name="Google Shape;224;p32"/>
          <p:cNvGraphicFramePr/>
          <p:nvPr/>
        </p:nvGraphicFramePr>
        <p:xfrm>
          <a:off x="244750" y="864410"/>
          <a:ext cx="3000000" cy="3000000"/>
        </p:xfrm>
        <a:graphic>
          <a:graphicData uri="http://schemas.openxmlformats.org/drawingml/2006/table">
            <a:tbl>
              <a:tblPr>
                <a:noFill/>
                <a:tableStyleId>{2C3E9177-FC8F-49EE-99D2-94EAC0A8B9E9}</a:tableStyleId>
              </a:tblPr>
              <a:tblGrid>
                <a:gridCol w="1223700">
                  <a:extLst>
                    <a:ext uri="{9D8B030D-6E8A-4147-A177-3AD203B41FA5}">
                      <a16:colId xmlns:a16="http://schemas.microsoft.com/office/drawing/2014/main" val="20000"/>
                    </a:ext>
                  </a:extLst>
                </a:gridCol>
                <a:gridCol w="1223700">
                  <a:extLst>
                    <a:ext uri="{9D8B030D-6E8A-4147-A177-3AD203B41FA5}">
                      <a16:colId xmlns:a16="http://schemas.microsoft.com/office/drawing/2014/main" val="20001"/>
                    </a:ext>
                  </a:extLst>
                </a:gridCol>
                <a:gridCol w="1223700">
                  <a:extLst>
                    <a:ext uri="{9D8B030D-6E8A-4147-A177-3AD203B41FA5}">
                      <a16:colId xmlns:a16="http://schemas.microsoft.com/office/drawing/2014/main" val="20002"/>
                    </a:ext>
                  </a:extLst>
                </a:gridCol>
                <a:gridCol w="1223700">
                  <a:extLst>
                    <a:ext uri="{9D8B030D-6E8A-4147-A177-3AD203B41FA5}">
                      <a16:colId xmlns:a16="http://schemas.microsoft.com/office/drawing/2014/main" val="20003"/>
                    </a:ext>
                  </a:extLst>
                </a:gridCol>
                <a:gridCol w="1223700">
                  <a:extLst>
                    <a:ext uri="{9D8B030D-6E8A-4147-A177-3AD203B41FA5}">
                      <a16:colId xmlns:a16="http://schemas.microsoft.com/office/drawing/2014/main" val="20004"/>
                    </a:ext>
                  </a:extLst>
                </a:gridCol>
                <a:gridCol w="1223700">
                  <a:extLst>
                    <a:ext uri="{9D8B030D-6E8A-4147-A177-3AD203B41FA5}">
                      <a16:colId xmlns:a16="http://schemas.microsoft.com/office/drawing/2014/main" val="20005"/>
                    </a:ext>
                  </a:extLst>
                </a:gridCol>
                <a:gridCol w="1223700">
                  <a:extLst>
                    <a:ext uri="{9D8B030D-6E8A-4147-A177-3AD203B41FA5}">
                      <a16:colId xmlns:a16="http://schemas.microsoft.com/office/drawing/2014/main" val="20006"/>
                    </a:ext>
                  </a:extLst>
                </a:gridCol>
              </a:tblGrid>
              <a:tr h="6095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LSTM 3-Day</a:t>
                      </a:r>
                      <a:endParaRPr/>
                    </a:p>
                  </a:txBody>
                  <a:tcPr marL="91425" marR="91425" marT="91425" marB="91425"/>
                </a:tc>
                <a:tc>
                  <a:txBody>
                    <a:bodyPr/>
                    <a:lstStyle/>
                    <a:p>
                      <a:pPr marL="0" lvl="0" indent="0" algn="l" rtl="0">
                        <a:spcBef>
                          <a:spcPts val="0"/>
                        </a:spcBef>
                        <a:spcAft>
                          <a:spcPts val="0"/>
                        </a:spcAft>
                        <a:buNone/>
                      </a:pPr>
                      <a:r>
                        <a:rPr lang="en"/>
                        <a:t>LSTM 60-Day</a:t>
                      </a:r>
                      <a:endParaRPr/>
                    </a:p>
                  </a:txBody>
                  <a:tcPr marL="91425" marR="91425" marT="91425" marB="91425"/>
                </a:tc>
                <a:tc>
                  <a:txBody>
                    <a:bodyPr/>
                    <a:lstStyle/>
                    <a:p>
                      <a:pPr marL="0" lvl="0" indent="0" algn="l" rtl="0">
                        <a:spcBef>
                          <a:spcPts val="0"/>
                        </a:spcBef>
                        <a:spcAft>
                          <a:spcPts val="0"/>
                        </a:spcAft>
                        <a:buNone/>
                      </a:pPr>
                      <a:r>
                        <a:rPr lang="en"/>
                        <a:t>LSTM Bull</a:t>
                      </a:r>
                      <a:endParaRPr/>
                    </a:p>
                  </a:txBody>
                  <a:tcPr marL="91425" marR="91425" marT="91425" marB="91425"/>
                </a:tc>
                <a:tc>
                  <a:txBody>
                    <a:bodyPr/>
                    <a:lstStyle/>
                    <a:p>
                      <a:pPr marL="0" lvl="0" indent="0" algn="l" rtl="0">
                        <a:spcBef>
                          <a:spcPts val="0"/>
                        </a:spcBef>
                        <a:spcAft>
                          <a:spcPts val="0"/>
                        </a:spcAft>
                        <a:buNone/>
                      </a:pPr>
                      <a:r>
                        <a:rPr lang="en"/>
                        <a:t>LSTM Bear</a:t>
                      </a:r>
                      <a:endParaRPr/>
                    </a:p>
                  </a:txBody>
                  <a:tcPr marL="91425" marR="91425" marT="91425" marB="91425"/>
                </a:tc>
                <a:tc>
                  <a:txBody>
                    <a:bodyPr/>
                    <a:lstStyle/>
                    <a:p>
                      <a:pPr marL="0" lvl="0" indent="0" algn="l" rtl="0">
                        <a:spcBef>
                          <a:spcPts val="0"/>
                        </a:spcBef>
                        <a:spcAft>
                          <a:spcPts val="0"/>
                        </a:spcAft>
                        <a:buNone/>
                      </a:pPr>
                      <a:r>
                        <a:rPr lang="en"/>
                        <a:t>LSTM Stag</a:t>
                      </a:r>
                      <a:endParaRPr/>
                    </a:p>
                  </a:txBody>
                  <a:tcPr marL="91425" marR="91425" marT="91425" marB="91425"/>
                </a:tc>
                <a:tc>
                  <a:txBody>
                    <a:bodyPr/>
                    <a:lstStyle/>
                    <a:p>
                      <a:pPr marL="0" lvl="0" indent="0" algn="l" rtl="0">
                        <a:spcBef>
                          <a:spcPts val="0"/>
                        </a:spcBef>
                        <a:spcAft>
                          <a:spcPts val="0"/>
                        </a:spcAft>
                        <a:buNone/>
                      </a:pPr>
                      <a:r>
                        <a:rPr lang="en"/>
                        <a:t>Linear Reg</a:t>
                      </a:r>
                      <a:endParaRPr/>
                    </a:p>
                  </a:txBody>
                  <a:tcPr marL="91425" marR="91425" marT="91425" marB="91425"/>
                </a:tc>
                <a:extLst>
                  <a:ext uri="{0D108BD9-81ED-4DB2-BD59-A6C34878D82A}">
                    <a16:rowId xmlns:a16="http://schemas.microsoft.com/office/drawing/2014/main" val="10000"/>
                  </a:ext>
                </a:extLst>
              </a:tr>
              <a:tr h="609575">
                <a:tc>
                  <a:txBody>
                    <a:bodyPr/>
                    <a:lstStyle/>
                    <a:p>
                      <a:pPr marL="0" lvl="0" indent="0" algn="l" rtl="0">
                        <a:spcBef>
                          <a:spcPts val="0"/>
                        </a:spcBef>
                        <a:spcAft>
                          <a:spcPts val="0"/>
                        </a:spcAft>
                        <a:buNone/>
                      </a:pPr>
                      <a:r>
                        <a:rPr lang="en"/>
                        <a:t>RMSE_train</a:t>
                      </a:r>
                      <a:endParaRPr/>
                    </a:p>
                  </a:txBody>
                  <a:tcPr marL="91425" marR="91425" marT="91425" marB="91425"/>
                </a:tc>
                <a:tc>
                  <a:txBody>
                    <a:bodyPr/>
                    <a:lstStyle/>
                    <a:p>
                      <a:pPr marL="0" lvl="0" indent="0" algn="l" rtl="0">
                        <a:spcBef>
                          <a:spcPts val="0"/>
                        </a:spcBef>
                        <a:spcAft>
                          <a:spcPts val="0"/>
                        </a:spcAft>
                        <a:buNone/>
                      </a:pPr>
                      <a:r>
                        <a:rPr lang="en"/>
                        <a:t>7.10</a:t>
                      </a:r>
                      <a:endParaRPr/>
                    </a:p>
                  </a:txBody>
                  <a:tcPr marL="91425" marR="91425" marT="91425" marB="91425"/>
                </a:tc>
                <a:tc>
                  <a:txBody>
                    <a:bodyPr/>
                    <a:lstStyle/>
                    <a:p>
                      <a:pPr marL="0" lvl="0" indent="0" algn="l" rtl="0">
                        <a:spcBef>
                          <a:spcPts val="0"/>
                        </a:spcBef>
                        <a:spcAft>
                          <a:spcPts val="0"/>
                        </a:spcAft>
                        <a:buNone/>
                      </a:pPr>
                      <a:r>
                        <a:rPr lang="en"/>
                        <a:t>6.79</a:t>
                      </a:r>
                      <a:endParaRPr/>
                    </a:p>
                  </a:txBody>
                  <a:tcPr marL="91425" marR="91425" marT="91425" marB="91425"/>
                </a:tc>
                <a:tc>
                  <a:txBody>
                    <a:bodyPr/>
                    <a:lstStyle/>
                    <a:p>
                      <a:pPr marL="0" lvl="0" indent="0" algn="l" rtl="0">
                        <a:spcBef>
                          <a:spcPts val="0"/>
                        </a:spcBef>
                        <a:spcAft>
                          <a:spcPts val="0"/>
                        </a:spcAft>
                        <a:buNone/>
                      </a:pPr>
                      <a:r>
                        <a:rPr lang="en"/>
                        <a:t>33.275</a:t>
                      </a:r>
                      <a:endParaRPr/>
                    </a:p>
                  </a:txBody>
                  <a:tcPr marL="91425" marR="91425" marT="91425" marB="91425"/>
                </a:tc>
                <a:tc>
                  <a:txBody>
                    <a:bodyPr/>
                    <a:lstStyle/>
                    <a:p>
                      <a:pPr marL="0" lvl="0" indent="0" algn="l" rtl="0">
                        <a:spcBef>
                          <a:spcPts val="0"/>
                        </a:spcBef>
                        <a:spcAft>
                          <a:spcPts val="0"/>
                        </a:spcAft>
                        <a:buNone/>
                      </a:pPr>
                      <a:r>
                        <a:rPr lang="en"/>
                        <a:t>49.46</a:t>
                      </a:r>
                      <a:endParaRPr/>
                    </a:p>
                  </a:txBody>
                  <a:tcPr marL="91425" marR="91425" marT="91425" marB="91425"/>
                </a:tc>
                <a:tc>
                  <a:txBody>
                    <a:bodyPr/>
                    <a:lstStyle/>
                    <a:p>
                      <a:pPr marL="0" lvl="0" indent="0" algn="l" rtl="0">
                        <a:spcBef>
                          <a:spcPts val="0"/>
                        </a:spcBef>
                        <a:spcAft>
                          <a:spcPts val="0"/>
                        </a:spcAft>
                        <a:buNone/>
                      </a:pPr>
                      <a:r>
                        <a:rPr lang="en"/>
                        <a:t>1.31</a:t>
                      </a:r>
                      <a:endParaRPr/>
                    </a:p>
                  </a:txBody>
                  <a:tcPr marL="91425" marR="91425" marT="91425" marB="91425"/>
                </a:tc>
                <a:tc>
                  <a:txBody>
                    <a:bodyPr/>
                    <a:lstStyle/>
                    <a:p>
                      <a:pPr marL="0" lvl="0" indent="0" algn="l" rtl="0">
                        <a:spcBef>
                          <a:spcPts val="0"/>
                        </a:spcBef>
                        <a:spcAft>
                          <a:spcPts val="0"/>
                        </a:spcAft>
                        <a:buNone/>
                      </a:pPr>
                      <a:r>
                        <a:rPr lang="en"/>
                        <a:t>57.95</a:t>
                      </a:r>
                      <a:endParaRPr/>
                    </a:p>
                  </a:txBody>
                  <a:tcPr marL="91425" marR="91425" marT="91425" marB="91425"/>
                </a:tc>
                <a:extLst>
                  <a:ext uri="{0D108BD9-81ED-4DB2-BD59-A6C34878D82A}">
                    <a16:rowId xmlns:a16="http://schemas.microsoft.com/office/drawing/2014/main" val="10001"/>
                  </a:ext>
                </a:extLst>
              </a:tr>
              <a:tr h="609575">
                <a:tc>
                  <a:txBody>
                    <a:bodyPr/>
                    <a:lstStyle/>
                    <a:p>
                      <a:pPr marL="0" lvl="0" indent="0" algn="l" rtl="0">
                        <a:spcBef>
                          <a:spcPts val="0"/>
                        </a:spcBef>
                        <a:spcAft>
                          <a:spcPts val="0"/>
                        </a:spcAft>
                        <a:buNone/>
                      </a:pPr>
                      <a:r>
                        <a:rPr lang="en"/>
                        <a:t>RMSE_test</a:t>
                      </a:r>
                      <a:endParaRPr/>
                    </a:p>
                  </a:txBody>
                  <a:tcPr marL="91425" marR="91425" marT="91425" marB="91425"/>
                </a:tc>
                <a:tc>
                  <a:txBody>
                    <a:bodyPr/>
                    <a:lstStyle/>
                    <a:p>
                      <a:pPr marL="0" lvl="0" indent="0" algn="l" rtl="0">
                        <a:spcBef>
                          <a:spcPts val="0"/>
                        </a:spcBef>
                        <a:spcAft>
                          <a:spcPts val="0"/>
                        </a:spcAft>
                        <a:buNone/>
                      </a:pPr>
                      <a:r>
                        <a:rPr lang="en"/>
                        <a:t>52.23</a:t>
                      </a:r>
                      <a:endParaRPr/>
                    </a:p>
                  </a:txBody>
                  <a:tcPr marL="91425" marR="91425" marT="91425" marB="91425"/>
                </a:tc>
                <a:tc>
                  <a:txBody>
                    <a:bodyPr/>
                    <a:lstStyle/>
                    <a:p>
                      <a:pPr marL="0" lvl="0" indent="0" algn="l" rtl="0">
                        <a:spcBef>
                          <a:spcPts val="0"/>
                        </a:spcBef>
                        <a:spcAft>
                          <a:spcPts val="0"/>
                        </a:spcAft>
                        <a:buNone/>
                      </a:pPr>
                      <a:r>
                        <a:rPr lang="en"/>
                        <a:t>38.77</a:t>
                      </a:r>
                      <a:endParaRPr/>
                    </a:p>
                  </a:txBody>
                  <a:tcPr marL="91425" marR="91425" marT="91425" marB="91425"/>
                </a:tc>
                <a:tc>
                  <a:txBody>
                    <a:bodyPr/>
                    <a:lstStyle/>
                    <a:p>
                      <a:pPr marL="0" lvl="0" indent="0" algn="l" rtl="0">
                        <a:spcBef>
                          <a:spcPts val="0"/>
                        </a:spcBef>
                        <a:spcAft>
                          <a:spcPts val="0"/>
                        </a:spcAft>
                        <a:buNone/>
                      </a:pPr>
                      <a:r>
                        <a:rPr lang="en"/>
                        <a:t>244</a:t>
                      </a:r>
                      <a:endParaRPr/>
                    </a:p>
                  </a:txBody>
                  <a:tcPr marL="91425" marR="91425" marT="91425" marB="91425"/>
                </a:tc>
                <a:tc>
                  <a:txBody>
                    <a:bodyPr/>
                    <a:lstStyle/>
                    <a:p>
                      <a:pPr marL="0" lvl="0" indent="0" algn="l" rtl="0">
                        <a:spcBef>
                          <a:spcPts val="0"/>
                        </a:spcBef>
                        <a:spcAft>
                          <a:spcPts val="0"/>
                        </a:spcAft>
                        <a:buNone/>
                      </a:pPr>
                      <a:r>
                        <a:rPr lang="en"/>
                        <a:t>126.3</a:t>
                      </a:r>
                      <a:endParaRPr/>
                    </a:p>
                  </a:txBody>
                  <a:tcPr marL="91425" marR="91425" marT="91425" marB="91425"/>
                </a:tc>
                <a:tc>
                  <a:txBody>
                    <a:bodyPr/>
                    <a:lstStyle/>
                    <a:p>
                      <a:pPr marL="0" lvl="0" indent="0" algn="l" rtl="0">
                        <a:spcBef>
                          <a:spcPts val="0"/>
                        </a:spcBef>
                        <a:spcAft>
                          <a:spcPts val="0"/>
                        </a:spcAft>
                        <a:buNone/>
                      </a:pPr>
                      <a:r>
                        <a:rPr lang="en"/>
                        <a:t>33.12</a:t>
                      </a:r>
                      <a:endParaRPr/>
                    </a:p>
                  </a:txBody>
                  <a:tcPr marL="91425" marR="91425" marT="91425" marB="91425"/>
                </a:tc>
                <a:tc>
                  <a:txBody>
                    <a:bodyPr/>
                    <a:lstStyle/>
                    <a:p>
                      <a:pPr marL="0" lvl="0" indent="0" algn="l" rtl="0">
                        <a:spcBef>
                          <a:spcPts val="0"/>
                        </a:spcBef>
                        <a:spcAft>
                          <a:spcPts val="0"/>
                        </a:spcAft>
                        <a:buNone/>
                      </a:pPr>
                      <a:r>
                        <a:rPr lang="en"/>
                        <a:t>135.53</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R^2_train</a:t>
                      </a:r>
                      <a:endParaRPr/>
                    </a:p>
                  </a:txBody>
                  <a:tcPr marL="91425" marR="91425" marT="91425" marB="91425"/>
                </a:tc>
                <a:tc>
                  <a:txBody>
                    <a:bodyPr/>
                    <a:lstStyle/>
                    <a:p>
                      <a:pPr marL="0" lvl="0" indent="0" algn="l" rtl="0">
                        <a:spcBef>
                          <a:spcPts val="0"/>
                        </a:spcBef>
                        <a:spcAft>
                          <a:spcPts val="0"/>
                        </a:spcAft>
                        <a:buNone/>
                      </a:pPr>
                      <a:r>
                        <a:rPr lang="en"/>
                        <a:t>0.9896</a:t>
                      </a:r>
                      <a:endParaRPr sz="1050">
                        <a:highlight>
                          <a:srgbClr val="FFFFFF"/>
                        </a:highlight>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0.993</a:t>
                      </a:r>
                      <a:endParaRPr/>
                    </a:p>
                  </a:txBody>
                  <a:tcPr marL="91425" marR="91425" marT="91425" marB="91425"/>
                </a:tc>
                <a:tc>
                  <a:txBody>
                    <a:bodyPr/>
                    <a:lstStyle/>
                    <a:p>
                      <a:pPr marL="0" lvl="0" indent="0" algn="l" rtl="0">
                        <a:spcBef>
                          <a:spcPts val="0"/>
                        </a:spcBef>
                        <a:spcAft>
                          <a:spcPts val="0"/>
                        </a:spcAft>
                        <a:buNone/>
                      </a:pPr>
                      <a:r>
                        <a:rPr lang="en"/>
                        <a:t>0.96</a:t>
                      </a:r>
                      <a:endParaRPr/>
                    </a:p>
                  </a:txBody>
                  <a:tcPr marL="91425" marR="91425" marT="91425" marB="91425"/>
                </a:tc>
                <a:tc>
                  <a:txBody>
                    <a:bodyPr/>
                    <a:lstStyle/>
                    <a:p>
                      <a:pPr marL="0" lvl="0" indent="0" algn="l" rtl="0">
                        <a:spcBef>
                          <a:spcPts val="0"/>
                        </a:spcBef>
                        <a:spcAft>
                          <a:spcPts val="0"/>
                        </a:spcAft>
                        <a:buNone/>
                      </a:pPr>
                      <a:r>
                        <a:rPr lang="en"/>
                        <a:t>.993</a:t>
                      </a:r>
                      <a:endParaRPr/>
                    </a:p>
                  </a:txBody>
                  <a:tcPr marL="91425" marR="91425" marT="91425" marB="91425"/>
                </a:tc>
                <a:tc>
                  <a:txBody>
                    <a:bodyPr/>
                    <a:lstStyle/>
                    <a:p>
                      <a:pPr marL="0" lvl="0" indent="0" algn="l" rtl="0">
                        <a:spcBef>
                          <a:spcPts val="0"/>
                        </a:spcBef>
                        <a:spcAft>
                          <a:spcPts val="0"/>
                        </a:spcAft>
                        <a:buNone/>
                      </a:pPr>
                      <a:r>
                        <a:rPr lang="en"/>
                        <a:t>0.95</a:t>
                      </a:r>
                      <a:endParaRPr/>
                    </a:p>
                  </a:txBody>
                  <a:tcPr marL="91425" marR="91425" marT="91425" marB="91425"/>
                </a:tc>
                <a:tc>
                  <a:txBody>
                    <a:bodyPr/>
                    <a:lstStyle/>
                    <a:p>
                      <a:pPr marL="0" lvl="0" indent="0" algn="l" rtl="0">
                        <a:spcBef>
                          <a:spcPts val="0"/>
                        </a:spcBef>
                        <a:spcAft>
                          <a:spcPts val="0"/>
                        </a:spcAft>
                        <a:buNone/>
                      </a:pPr>
                      <a:r>
                        <a:rPr lang="en"/>
                        <a:t>.994</a:t>
                      </a: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R^2_test</a:t>
                      </a:r>
                      <a:endParaRPr/>
                    </a:p>
                  </a:txBody>
                  <a:tcPr marL="91425" marR="91425" marT="91425" marB="91425"/>
                </a:tc>
                <a:tc>
                  <a:txBody>
                    <a:bodyPr/>
                    <a:lstStyle/>
                    <a:p>
                      <a:pPr marL="0" lvl="0" indent="0" algn="l" rtl="0">
                        <a:spcBef>
                          <a:spcPts val="0"/>
                        </a:spcBef>
                        <a:spcAft>
                          <a:spcPts val="0"/>
                        </a:spcAft>
                        <a:buNone/>
                      </a:pPr>
                      <a:r>
                        <a:rPr lang="en"/>
                        <a:t>0.9698</a:t>
                      </a:r>
                      <a:endParaRPr/>
                    </a:p>
                  </a:txBody>
                  <a:tcPr marL="91425" marR="91425" marT="91425" marB="91425"/>
                </a:tc>
                <a:tc>
                  <a:txBody>
                    <a:bodyPr/>
                    <a:lstStyle/>
                    <a:p>
                      <a:pPr marL="0" lvl="0" indent="0" algn="l" rtl="0">
                        <a:spcBef>
                          <a:spcPts val="0"/>
                        </a:spcBef>
                        <a:spcAft>
                          <a:spcPts val="0"/>
                        </a:spcAft>
                        <a:buNone/>
                      </a:pPr>
                      <a:r>
                        <a:rPr lang="en"/>
                        <a:t>0.978</a:t>
                      </a:r>
                      <a:endParaRPr/>
                    </a:p>
                  </a:txBody>
                  <a:tcPr marL="91425" marR="91425" marT="91425" marB="91425"/>
                </a:tc>
                <a:tc>
                  <a:txBody>
                    <a:bodyPr/>
                    <a:lstStyle/>
                    <a:p>
                      <a:pPr marL="0" lvl="0" indent="0" algn="l" rtl="0">
                        <a:spcBef>
                          <a:spcPts val="0"/>
                        </a:spcBef>
                        <a:spcAft>
                          <a:spcPts val="0"/>
                        </a:spcAft>
                        <a:buNone/>
                      </a:pPr>
                      <a:r>
                        <a:rPr lang="en"/>
                        <a:t>0.914</a:t>
                      </a:r>
                      <a:endParaRPr/>
                    </a:p>
                  </a:txBody>
                  <a:tcPr marL="91425" marR="91425" marT="91425" marB="91425"/>
                </a:tc>
                <a:tc>
                  <a:txBody>
                    <a:bodyPr/>
                    <a:lstStyle/>
                    <a:p>
                      <a:pPr marL="0" lvl="0" indent="0" algn="l" rtl="0">
                        <a:spcBef>
                          <a:spcPts val="0"/>
                        </a:spcBef>
                        <a:spcAft>
                          <a:spcPts val="0"/>
                        </a:spcAft>
                        <a:buNone/>
                      </a:pPr>
                      <a:r>
                        <a:rPr lang="en"/>
                        <a:t>.9473</a:t>
                      </a:r>
                      <a:endParaRPr/>
                    </a:p>
                  </a:txBody>
                  <a:tcPr marL="91425" marR="91425" marT="91425" marB="91425"/>
                </a:tc>
                <a:tc>
                  <a:txBody>
                    <a:bodyPr/>
                    <a:lstStyle/>
                    <a:p>
                      <a:pPr marL="0" lvl="0" indent="0" algn="l" rtl="0">
                        <a:spcBef>
                          <a:spcPts val="0"/>
                        </a:spcBef>
                        <a:spcAft>
                          <a:spcPts val="0"/>
                        </a:spcAft>
                        <a:buNone/>
                      </a:pPr>
                      <a:r>
                        <a:rPr lang="en"/>
                        <a:t>.14</a:t>
                      </a:r>
                      <a:endParaRPr/>
                    </a:p>
                  </a:txBody>
                  <a:tcPr marL="91425" marR="91425" marT="91425" marB="91425"/>
                </a:tc>
                <a:tc>
                  <a:txBody>
                    <a:bodyPr/>
                    <a:lstStyle/>
                    <a:p>
                      <a:pPr marL="0" lvl="0" indent="0" algn="l" rtl="0">
                        <a:spcBef>
                          <a:spcPts val="0"/>
                        </a:spcBef>
                        <a:spcAft>
                          <a:spcPts val="0"/>
                        </a:spcAft>
                        <a:buNone/>
                      </a:pPr>
                      <a:r>
                        <a:rPr lang="en"/>
                        <a:t>.981</a:t>
                      </a:r>
                      <a:endParaRPr/>
                    </a:p>
                  </a:txBody>
                  <a:tcPr marL="91425" marR="91425" marT="91425" marB="91425"/>
                </a:tc>
                <a:extLst>
                  <a:ext uri="{0D108BD9-81ED-4DB2-BD59-A6C34878D82A}">
                    <a16:rowId xmlns:a16="http://schemas.microsoft.com/office/drawing/2014/main" val="10004"/>
                  </a:ext>
                </a:extLst>
              </a:tr>
              <a:tr h="609575">
                <a:tc>
                  <a:txBody>
                    <a:bodyPr/>
                    <a:lstStyle/>
                    <a:p>
                      <a:pPr marL="0" lvl="0" indent="0" algn="l" rtl="0">
                        <a:spcBef>
                          <a:spcPts val="0"/>
                        </a:spcBef>
                        <a:spcAft>
                          <a:spcPts val="0"/>
                        </a:spcAft>
                        <a:buNone/>
                      </a:pPr>
                      <a:r>
                        <a:rPr lang="en"/>
                        <a:t>Money Change</a:t>
                      </a:r>
                      <a:endParaRPr/>
                    </a:p>
                  </a:txBody>
                  <a:tcPr marL="91425" marR="91425" marT="91425" marB="91425"/>
                </a:tc>
                <a:tc>
                  <a:txBody>
                    <a:bodyPr/>
                    <a:lstStyle/>
                    <a:p>
                      <a:pPr marL="0" lvl="0" indent="0" algn="l" rtl="0">
                        <a:spcBef>
                          <a:spcPts val="0"/>
                        </a:spcBef>
                        <a:spcAft>
                          <a:spcPts val="0"/>
                        </a:spcAft>
                        <a:buNone/>
                      </a:pPr>
                      <a:r>
                        <a:rPr lang="en"/>
                        <a:t>+ 4.05%</a:t>
                      </a:r>
                      <a:endParaRPr/>
                    </a:p>
                  </a:txBody>
                  <a:tcPr marL="91425" marR="91425" marT="91425" marB="91425"/>
                </a:tc>
                <a:tc>
                  <a:txBody>
                    <a:bodyPr/>
                    <a:lstStyle/>
                    <a:p>
                      <a:pPr marL="0" lvl="0" indent="0" algn="l" rtl="0">
                        <a:spcBef>
                          <a:spcPts val="0"/>
                        </a:spcBef>
                        <a:spcAft>
                          <a:spcPts val="0"/>
                        </a:spcAft>
                        <a:buNone/>
                      </a:pPr>
                      <a:r>
                        <a:rPr lang="en"/>
                        <a:t>+11.37%</a:t>
                      </a:r>
                      <a:endParaRPr/>
                    </a:p>
                  </a:txBody>
                  <a:tcPr marL="91425" marR="91425" marT="91425" marB="91425"/>
                </a:tc>
                <a:tc>
                  <a:txBody>
                    <a:bodyPr/>
                    <a:lstStyle/>
                    <a:p>
                      <a:pPr marL="0" lvl="0" indent="0" algn="l" rtl="0">
                        <a:spcBef>
                          <a:spcPts val="0"/>
                        </a:spcBef>
                        <a:spcAft>
                          <a:spcPts val="0"/>
                        </a:spcAft>
                        <a:buNone/>
                      </a:pPr>
                      <a:r>
                        <a:rPr lang="en"/>
                        <a:t>+357%</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+1.3%</a:t>
                      </a: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-23.9%</a:t>
                      </a:r>
                      <a:endParaRPr/>
                    </a:p>
                  </a:txBody>
                  <a:tcPr marL="91425" marR="91425" marT="91425" marB="91425"/>
                </a:tc>
                <a:extLst>
                  <a:ext uri="{0D108BD9-81ED-4DB2-BD59-A6C34878D82A}">
                    <a16:rowId xmlns:a16="http://schemas.microsoft.com/office/drawing/2014/main" val="10005"/>
                  </a:ext>
                </a:extLst>
              </a:tr>
              <a:tr h="609575">
                <a:tc>
                  <a:txBody>
                    <a:bodyPr/>
                    <a:lstStyle/>
                    <a:p>
                      <a:pPr marL="0" lvl="0" indent="0" algn="l" rtl="0">
                        <a:spcBef>
                          <a:spcPts val="0"/>
                        </a:spcBef>
                        <a:spcAft>
                          <a:spcPts val="0"/>
                        </a:spcAft>
                        <a:buNone/>
                      </a:pPr>
                      <a:r>
                        <a:rPr lang="en"/>
                        <a:t>ETH Change</a:t>
                      </a:r>
                      <a:endParaRPr/>
                    </a:p>
                  </a:txBody>
                  <a:tcPr marL="91425" marR="91425" marT="91425" marB="91425"/>
                </a:tc>
                <a:tc>
                  <a:txBody>
                    <a:bodyPr/>
                    <a:lstStyle/>
                    <a:p>
                      <a:pPr marL="0" lvl="0" indent="0" algn="l" rtl="0">
                        <a:spcBef>
                          <a:spcPts val="0"/>
                        </a:spcBef>
                        <a:spcAft>
                          <a:spcPts val="0"/>
                        </a:spcAft>
                        <a:buNone/>
                      </a:pPr>
                      <a:r>
                        <a:rPr lang="en"/>
                        <a:t>+64.21%</a:t>
                      </a:r>
                      <a:endParaRPr/>
                    </a:p>
                  </a:txBody>
                  <a:tcPr marL="91425" marR="91425" marT="91425" marB="91425"/>
                </a:tc>
                <a:tc>
                  <a:txBody>
                    <a:bodyPr/>
                    <a:lstStyle/>
                    <a:p>
                      <a:pPr marL="0" lvl="0" indent="0" algn="l" rtl="0">
                        <a:spcBef>
                          <a:spcPts val="0"/>
                        </a:spcBef>
                        <a:spcAft>
                          <a:spcPts val="0"/>
                        </a:spcAft>
                        <a:buNone/>
                      </a:pPr>
                      <a:r>
                        <a:rPr lang="en"/>
                        <a:t>+79.79%</a:t>
                      </a:r>
                      <a:endParaRPr/>
                    </a:p>
                  </a:txBody>
                  <a:tcPr marL="91425" marR="91425" marT="91425" marB="91425"/>
                </a:tc>
                <a:tc>
                  <a:txBody>
                    <a:bodyPr/>
                    <a:lstStyle/>
                    <a:p>
                      <a:pPr marL="0" lvl="0" indent="0" algn="l" rtl="0">
                        <a:spcBef>
                          <a:spcPts val="0"/>
                        </a:spcBef>
                        <a:spcAft>
                          <a:spcPts val="0"/>
                        </a:spcAft>
                        <a:buNone/>
                      </a:pPr>
                      <a:r>
                        <a:rPr lang="en"/>
                        <a:t>-30.8%</a:t>
                      </a:r>
                      <a:endParaRPr/>
                    </a:p>
                  </a:txBody>
                  <a:tcPr marL="91425" marR="91425" marT="91425" marB="91425"/>
                </a:tc>
                <a:tc>
                  <a:txBody>
                    <a:bodyPr/>
                    <a:lstStyle/>
                    <a:p>
                      <a:pPr marL="0" lvl="0" indent="0" algn="l" rtl="0">
                        <a:spcBef>
                          <a:spcPts val="0"/>
                        </a:spcBef>
                        <a:spcAft>
                          <a:spcPts val="0"/>
                        </a:spcAft>
                        <a:buNone/>
                      </a:pPr>
                      <a:r>
                        <a:rPr lang="en"/>
                        <a:t>+152.7%</a:t>
                      </a:r>
                      <a:endParaRPr/>
                    </a:p>
                  </a:txBody>
                  <a:tcPr marL="91425" marR="91425" marT="91425" marB="91425"/>
                </a:tc>
                <a:tc>
                  <a:txBody>
                    <a:bodyPr/>
                    <a:lstStyle/>
                    <a:p>
                      <a:pPr marL="0" lvl="0" indent="0" algn="l" rtl="0">
                        <a:spcBef>
                          <a:spcPts val="0"/>
                        </a:spcBef>
                        <a:spcAft>
                          <a:spcPts val="0"/>
                        </a:spcAft>
                        <a:buNone/>
                      </a:pPr>
                      <a:r>
                        <a:rPr lang="en"/>
                        <a:t>-13%</a:t>
                      </a:r>
                      <a:endParaRPr/>
                    </a:p>
                  </a:txBody>
                  <a:tcPr marL="91425" marR="91425" marT="91425" marB="91425"/>
                </a:tc>
                <a:tc>
                  <a:txBody>
                    <a:bodyPr/>
                    <a:lstStyle/>
                    <a:p>
                      <a:pPr marL="0" lvl="0" indent="0" algn="l" rtl="0">
                        <a:spcBef>
                          <a:spcPts val="0"/>
                        </a:spcBef>
                        <a:spcAft>
                          <a:spcPts val="0"/>
                        </a:spcAft>
                        <a:buNone/>
                      </a:pPr>
                      <a:r>
                        <a:rPr lang="en"/>
                        <a:t>+30.5%</a:t>
                      </a:r>
                      <a:endParaRPr/>
                    </a:p>
                  </a:txBody>
                  <a:tcPr marL="91425" marR="91425" marT="91425" marB="91425"/>
                </a:tc>
                <a:extLst>
                  <a:ext uri="{0D108BD9-81ED-4DB2-BD59-A6C34878D82A}">
                    <a16:rowId xmlns:a16="http://schemas.microsoft.com/office/drawing/2014/main" val="10006"/>
                  </a:ext>
                </a:extLst>
              </a:tr>
            </a:tbl>
          </a:graphicData>
        </a:graphic>
      </p:graphicFrame>
      <p:sp>
        <p:nvSpPr>
          <p:cNvPr id="225" name="Google Shape;225;p32"/>
          <p:cNvSpPr/>
          <p:nvPr/>
        </p:nvSpPr>
        <p:spPr>
          <a:xfrm>
            <a:off x="8674375" y="168750"/>
            <a:ext cx="248400" cy="2226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 and Future Considerations</a:t>
            </a:r>
            <a:endParaRPr/>
          </a:p>
        </p:txBody>
      </p:sp>
      <p:sp>
        <p:nvSpPr>
          <p:cNvPr id="231" name="Google Shape;231;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endParaRPr>
              <a:solidFill>
                <a:schemeClr val="accent1"/>
              </a:solidFill>
            </a:endParaRPr>
          </a:p>
          <a:p>
            <a:pPr marL="0" lvl="0" indent="0" algn="l" rtl="0">
              <a:spcBef>
                <a:spcPts val="1200"/>
              </a:spcBef>
              <a:spcAft>
                <a:spcPts val="0"/>
              </a:spcAft>
              <a:buNone/>
            </a:pPr>
            <a:r>
              <a:rPr lang="en">
                <a:solidFill>
                  <a:schemeClr val="accent1"/>
                </a:solidFill>
              </a:rPr>
              <a:t>Time Split: 15% Data Preparation, 20% Researching Trading Strategies, 65% Implementing different models and Backtesting them.</a:t>
            </a:r>
            <a:endParaRPr>
              <a:solidFill>
                <a:schemeClr val="accent1"/>
              </a:solidFill>
            </a:endParaRPr>
          </a:p>
          <a:p>
            <a:pPr marL="0" lvl="0" indent="0" algn="l" rtl="0">
              <a:spcBef>
                <a:spcPts val="1200"/>
              </a:spcBef>
              <a:spcAft>
                <a:spcPts val="0"/>
              </a:spcAft>
              <a:buNone/>
            </a:pPr>
            <a:r>
              <a:rPr lang="en">
                <a:solidFill>
                  <a:schemeClr val="accent1"/>
                </a:solidFill>
              </a:rPr>
              <a:t>We were able to create models that performed very well during periods of price decline. It would be interesting to try and find a model and trading strategy that ideally performs well in all types of periods (bear, bull, and stagnant). </a:t>
            </a:r>
            <a:endParaRPr>
              <a:solidFill>
                <a:schemeClr val="accent1"/>
              </a:solidFill>
            </a:endParaRPr>
          </a:p>
          <a:p>
            <a:pPr marL="0" lvl="0" indent="0" algn="l" rtl="0">
              <a:spcBef>
                <a:spcPts val="1200"/>
              </a:spcBef>
              <a:spcAft>
                <a:spcPts val="0"/>
              </a:spcAft>
              <a:buNone/>
            </a:pPr>
            <a:r>
              <a:rPr lang="en">
                <a:solidFill>
                  <a:schemeClr val="accent1"/>
                </a:solidFill>
              </a:rPr>
              <a:t>Future Considerations</a:t>
            </a:r>
            <a:endParaRPr>
              <a:solidFill>
                <a:schemeClr val="accent1"/>
              </a:solidFill>
            </a:endParaRPr>
          </a:p>
          <a:p>
            <a:pPr marL="457200" lvl="0" indent="-317182" algn="l" rtl="0">
              <a:spcBef>
                <a:spcPts val="1200"/>
              </a:spcBef>
              <a:spcAft>
                <a:spcPts val="0"/>
              </a:spcAft>
              <a:buClr>
                <a:schemeClr val="accent1"/>
              </a:buClr>
              <a:buSzPct val="100000"/>
              <a:buChar char="-"/>
            </a:pPr>
            <a:r>
              <a:rPr lang="en">
                <a:solidFill>
                  <a:schemeClr val="accent1"/>
                </a:solidFill>
              </a:rPr>
              <a:t>Using other NN methods such as Transformers for predicting ETH price</a:t>
            </a:r>
            <a:endParaRPr>
              <a:solidFill>
                <a:schemeClr val="accent1"/>
              </a:solidFill>
            </a:endParaRPr>
          </a:p>
          <a:p>
            <a:pPr marL="457200" lvl="0" indent="-317182" algn="l" rtl="0">
              <a:spcBef>
                <a:spcPts val="0"/>
              </a:spcBef>
              <a:spcAft>
                <a:spcPts val="0"/>
              </a:spcAft>
              <a:buClr>
                <a:schemeClr val="accent1"/>
              </a:buClr>
              <a:buSzPct val="100000"/>
              <a:buChar char="-"/>
            </a:pPr>
            <a:r>
              <a:rPr lang="en">
                <a:solidFill>
                  <a:schemeClr val="accent1"/>
                </a:solidFill>
              </a:rPr>
              <a:t>Implement a Recursive Prediction function to predict prices of future dates</a:t>
            </a:r>
            <a:endParaRPr>
              <a:solidFill>
                <a:schemeClr val="accent1"/>
              </a:solidFill>
            </a:endParaRPr>
          </a:p>
          <a:p>
            <a:pPr marL="457200" lvl="0" indent="-317182" algn="l" rtl="0">
              <a:spcBef>
                <a:spcPts val="0"/>
              </a:spcBef>
              <a:spcAft>
                <a:spcPts val="0"/>
              </a:spcAft>
              <a:buClr>
                <a:schemeClr val="accent1"/>
              </a:buClr>
              <a:buSzPct val="100000"/>
              <a:buChar char="-"/>
            </a:pPr>
            <a:r>
              <a:rPr lang="en">
                <a:solidFill>
                  <a:schemeClr val="accent1"/>
                </a:solidFill>
              </a:rPr>
              <a:t>Using more features other than just Sliding Windows, such as the historic sentiment, bid and ask data</a:t>
            </a:r>
            <a:endParaRPr>
              <a:solidFill>
                <a:schemeClr val="accent1"/>
              </a:solidFill>
            </a:endParaRPr>
          </a:p>
          <a:p>
            <a:pPr marL="457200" lvl="0" indent="-317182" algn="l" rtl="0">
              <a:spcBef>
                <a:spcPts val="0"/>
              </a:spcBef>
              <a:spcAft>
                <a:spcPts val="0"/>
              </a:spcAft>
              <a:buClr>
                <a:schemeClr val="accent1"/>
              </a:buClr>
              <a:buSzPct val="100000"/>
              <a:buChar char="-"/>
            </a:pPr>
            <a:r>
              <a:rPr lang="en">
                <a:solidFill>
                  <a:schemeClr val="accent1"/>
                </a:solidFill>
              </a:rPr>
              <a:t>Utilizing other trade signals other than a crossover strategy between prediction and price</a:t>
            </a:r>
            <a:endParaRPr>
              <a:solidFill>
                <a:schemeClr val="accent1"/>
              </a:solidFill>
            </a:endParaRPr>
          </a:p>
          <a:p>
            <a:pPr marL="0" lvl="0" indent="0" algn="l" rtl="0">
              <a:spcBef>
                <a:spcPts val="1200"/>
              </a:spcBef>
              <a:spcAft>
                <a:spcPts val="1200"/>
              </a:spcAft>
              <a:buNone/>
            </a:pPr>
            <a:endParaRPr>
              <a:solidFill>
                <a:schemeClr val="accent1"/>
              </a:solidFill>
            </a:endParaRPr>
          </a:p>
        </p:txBody>
      </p:sp>
      <p:sp>
        <p:nvSpPr>
          <p:cNvPr id="232" name="Google Shape;232;p33"/>
          <p:cNvSpPr/>
          <p:nvPr/>
        </p:nvSpPr>
        <p:spPr>
          <a:xfrm>
            <a:off x="8674375" y="168750"/>
            <a:ext cx="248400" cy="2226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Purpose and Significance</a:t>
            </a:r>
            <a:endParaRPr/>
          </a:p>
        </p:txBody>
      </p:sp>
      <p:sp>
        <p:nvSpPr>
          <p:cNvPr id="73" name="Google Shape;73;p15"/>
          <p:cNvSpPr txBox="1">
            <a:spLocks noGrp="1"/>
          </p:cNvSpPr>
          <p:nvPr>
            <p:ph type="body" idx="1"/>
          </p:nvPr>
        </p:nvSpPr>
        <p:spPr>
          <a:xfrm>
            <a:off x="311700" y="1152475"/>
            <a:ext cx="8520600" cy="3629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solidFill>
                  <a:schemeClr val="accent1"/>
                </a:solidFill>
              </a:rPr>
              <a:t>The purpose of this project is to use Long Short Term Memory, a Recurrent Neural Network, to predict the price of Ethereum, and using those predictions to create trade signals and backtest how the model and strategy performed.</a:t>
            </a:r>
            <a:endParaRPr>
              <a:solidFill>
                <a:schemeClr val="accent1"/>
              </a:solidFill>
            </a:endParaRPr>
          </a:p>
          <a:p>
            <a:pPr marL="0" lvl="0" indent="0" algn="l" rtl="0">
              <a:spcBef>
                <a:spcPts val="1200"/>
              </a:spcBef>
              <a:spcAft>
                <a:spcPts val="0"/>
              </a:spcAft>
              <a:buNone/>
            </a:pPr>
            <a:endParaRPr>
              <a:solidFill>
                <a:schemeClr val="accent1"/>
              </a:solidFill>
            </a:endParaRPr>
          </a:p>
          <a:p>
            <a:pPr marL="0" lvl="0" indent="0" algn="l" rtl="0">
              <a:spcBef>
                <a:spcPts val="1200"/>
              </a:spcBef>
              <a:spcAft>
                <a:spcPts val="0"/>
              </a:spcAft>
              <a:buNone/>
            </a:pPr>
            <a:r>
              <a:rPr lang="en">
                <a:solidFill>
                  <a:schemeClr val="accent1"/>
                </a:solidFill>
              </a:rPr>
              <a:t>The ability to predict price movement can be quite lucrative. There are an endless number of strategies to attempt and currently, utilizing Recurrent Neural Networks seems to be popular. </a:t>
            </a:r>
            <a:endParaRPr>
              <a:solidFill>
                <a:schemeClr val="accent1"/>
              </a:solidFill>
            </a:endParaRPr>
          </a:p>
          <a:p>
            <a:pPr marL="0" lvl="0" indent="0" algn="l" rtl="0">
              <a:spcBef>
                <a:spcPts val="1200"/>
              </a:spcBef>
              <a:spcAft>
                <a:spcPts val="0"/>
              </a:spcAft>
              <a:buNone/>
            </a:pPr>
            <a:r>
              <a:rPr lang="en">
                <a:solidFill>
                  <a:schemeClr val="accent1"/>
                </a:solidFill>
              </a:rPr>
              <a:t>We wanted to work on something that we could continue working on once this course was over. </a:t>
            </a:r>
            <a:endParaRPr>
              <a:solidFill>
                <a:schemeClr val="accent1"/>
              </a:solidFill>
            </a:endParaRPr>
          </a:p>
          <a:p>
            <a:pPr marL="0" lvl="0" indent="0" algn="l" rtl="0">
              <a:spcBef>
                <a:spcPts val="1200"/>
              </a:spcBef>
              <a:spcAft>
                <a:spcPts val="1200"/>
              </a:spcAft>
              <a:buNone/>
            </a:pPr>
            <a:endParaRPr/>
          </a:p>
        </p:txBody>
      </p:sp>
      <p:sp>
        <p:nvSpPr>
          <p:cNvPr id="74" name="Google Shape;74;p15"/>
          <p:cNvSpPr/>
          <p:nvPr/>
        </p:nvSpPr>
        <p:spPr>
          <a:xfrm>
            <a:off x="8674375" y="168750"/>
            <a:ext cx="248400" cy="2226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a:t>
            </a:r>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000">
                <a:solidFill>
                  <a:srgbClr val="000000"/>
                </a:solidFill>
                <a:latin typeface="Calibri"/>
                <a:ea typeface="Calibri"/>
                <a:cs typeface="Calibri"/>
                <a:sym typeface="Calibri"/>
              </a:rPr>
              <a:t>Description: Ethereum is the second largest cryptocurrency and the price is quite volatile. The coingecko API aggregates the price of most cryptocurrencies from various exchanges and makes it possible to see the prices available at each exchange.</a:t>
            </a:r>
            <a:endParaRPr sz="2000">
              <a:solidFill>
                <a:srgbClr val="000000"/>
              </a:solidFill>
              <a:latin typeface="Calibri"/>
              <a:ea typeface="Calibri"/>
              <a:cs typeface="Calibri"/>
              <a:sym typeface="Calibri"/>
            </a:endParaRPr>
          </a:p>
          <a:p>
            <a:pPr marL="0" lvl="0" indent="0" algn="l" rtl="0">
              <a:lnSpc>
                <a:spcPct val="90000"/>
              </a:lnSpc>
              <a:spcBef>
                <a:spcPts val="1000"/>
              </a:spcBef>
              <a:spcAft>
                <a:spcPts val="0"/>
              </a:spcAft>
              <a:buNone/>
            </a:pPr>
            <a:r>
              <a:rPr lang="en" sz="2000">
                <a:solidFill>
                  <a:srgbClr val="000000"/>
                </a:solidFill>
                <a:latin typeface="Calibri"/>
                <a:ea typeface="Calibri"/>
                <a:cs typeface="Calibri"/>
                <a:sym typeface="Calibri"/>
              </a:rPr>
              <a:t>Data Source: API from coingecko.com</a:t>
            </a:r>
            <a:endParaRPr sz="2000">
              <a:solidFill>
                <a:srgbClr val="000000"/>
              </a:solidFill>
              <a:latin typeface="Calibri"/>
              <a:ea typeface="Calibri"/>
              <a:cs typeface="Calibri"/>
              <a:sym typeface="Calibri"/>
            </a:endParaRPr>
          </a:p>
          <a:p>
            <a:pPr marL="0" lvl="0" indent="0" algn="l" rtl="0">
              <a:lnSpc>
                <a:spcPct val="90000"/>
              </a:lnSpc>
              <a:spcBef>
                <a:spcPts val="500"/>
              </a:spcBef>
              <a:spcAft>
                <a:spcPts val="0"/>
              </a:spcAft>
              <a:buNone/>
            </a:pPr>
            <a:r>
              <a:rPr lang="en" sz="2000">
                <a:solidFill>
                  <a:srgbClr val="000000"/>
                </a:solidFill>
                <a:latin typeface="Calibri"/>
                <a:ea typeface="Calibri"/>
                <a:cs typeface="Calibri"/>
                <a:sym typeface="Calibri"/>
              </a:rPr>
              <a:t>Date, Price, Total Volume (On a per day basis)</a:t>
            </a:r>
            <a:endParaRPr sz="2000">
              <a:solidFill>
                <a:srgbClr val="000000"/>
              </a:solidFill>
              <a:latin typeface="Calibri"/>
              <a:ea typeface="Calibri"/>
              <a:cs typeface="Calibri"/>
              <a:sym typeface="Calibri"/>
            </a:endParaRPr>
          </a:p>
          <a:p>
            <a:pPr marL="0" lvl="0" indent="0" algn="l" rtl="0">
              <a:lnSpc>
                <a:spcPct val="90000"/>
              </a:lnSpc>
              <a:spcBef>
                <a:spcPts val="1000"/>
              </a:spcBef>
              <a:spcAft>
                <a:spcPts val="0"/>
              </a:spcAft>
              <a:buNone/>
            </a:pPr>
            <a:r>
              <a:rPr lang="en" sz="2000">
                <a:solidFill>
                  <a:srgbClr val="000000"/>
                </a:solidFill>
                <a:latin typeface="Calibri"/>
                <a:ea typeface="Calibri"/>
                <a:cs typeface="Calibri"/>
                <a:sym typeface="Calibri"/>
              </a:rPr>
              <a:t>Quantity: 5 years worth of price data (2017 to Present)</a:t>
            </a:r>
            <a:endParaRPr sz="2000">
              <a:solidFill>
                <a:srgbClr val="000000"/>
              </a:solidFill>
              <a:latin typeface="Calibri"/>
              <a:ea typeface="Calibri"/>
              <a:cs typeface="Calibri"/>
              <a:sym typeface="Calibri"/>
            </a:endParaRPr>
          </a:p>
          <a:p>
            <a:pPr marL="0" lvl="0" indent="0" algn="l" rtl="0">
              <a:spcBef>
                <a:spcPts val="0"/>
              </a:spcBef>
              <a:spcAft>
                <a:spcPts val="1200"/>
              </a:spcAft>
              <a:buNone/>
            </a:pPr>
            <a:endParaRPr/>
          </a:p>
        </p:txBody>
      </p:sp>
      <p:sp>
        <p:nvSpPr>
          <p:cNvPr id="81" name="Google Shape;81;p16"/>
          <p:cNvSpPr/>
          <p:nvPr/>
        </p:nvSpPr>
        <p:spPr>
          <a:xfrm>
            <a:off x="8674375" y="168750"/>
            <a:ext cx="248400" cy="2226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Pre-Processing</a:t>
            </a:r>
            <a:endParaRPr/>
          </a:p>
        </p:txBody>
      </p:sp>
      <p:sp>
        <p:nvSpPr>
          <p:cNvPr id="87" name="Google Shape;87;p17"/>
          <p:cNvSpPr txBox="1">
            <a:spLocks noGrp="1"/>
          </p:cNvSpPr>
          <p:nvPr>
            <p:ph type="body" idx="1"/>
          </p:nvPr>
        </p:nvSpPr>
        <p:spPr>
          <a:xfrm>
            <a:off x="153775" y="11730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1"/>
                </a:solidFill>
              </a:rPr>
              <a:t>In order to fit the neural network, we reshaped the X-train to be a matrix of shape(length_of_training_set, number_of_features, 1) where 1 signifies we are performing a Univariate forecasting model. </a:t>
            </a:r>
            <a:endParaRPr>
              <a:solidFill>
                <a:schemeClr val="accent1"/>
              </a:solidFill>
            </a:endParaRPr>
          </a:p>
          <a:p>
            <a:pPr marL="457200" lvl="0" indent="-342900" algn="l" rtl="0">
              <a:spcBef>
                <a:spcPts val="1200"/>
              </a:spcBef>
              <a:spcAft>
                <a:spcPts val="0"/>
              </a:spcAft>
              <a:buClr>
                <a:schemeClr val="accent1"/>
              </a:buClr>
              <a:buSzPts val="1800"/>
              <a:buChar char="-"/>
            </a:pPr>
            <a:r>
              <a:rPr lang="en">
                <a:solidFill>
                  <a:schemeClr val="accent1"/>
                </a:solidFill>
              </a:rPr>
              <a:t>Similar reshaping was done on the X-test set</a:t>
            </a:r>
            <a:endParaRPr>
              <a:solidFill>
                <a:schemeClr val="accent1"/>
              </a:solidFill>
            </a:endParaRPr>
          </a:p>
          <a:p>
            <a:pPr marL="0" lvl="0" indent="0" algn="l" rtl="0">
              <a:spcBef>
                <a:spcPts val="1200"/>
              </a:spcBef>
              <a:spcAft>
                <a:spcPts val="0"/>
              </a:spcAft>
              <a:buNone/>
            </a:pPr>
            <a:r>
              <a:rPr lang="en">
                <a:solidFill>
                  <a:schemeClr val="accent1"/>
                </a:solidFill>
              </a:rPr>
              <a:t>Did not scale the data for the 3-day Sliding Window LSTM Model</a:t>
            </a:r>
            <a:endParaRPr>
              <a:solidFill>
                <a:schemeClr val="accent1"/>
              </a:solidFill>
            </a:endParaRPr>
          </a:p>
          <a:p>
            <a:pPr marL="0" lvl="0" indent="0" algn="l" rtl="0">
              <a:spcBef>
                <a:spcPts val="1200"/>
              </a:spcBef>
              <a:spcAft>
                <a:spcPts val="0"/>
              </a:spcAft>
              <a:buNone/>
            </a:pPr>
            <a:r>
              <a:rPr lang="en">
                <a:solidFill>
                  <a:schemeClr val="accent1"/>
                </a:solidFill>
              </a:rPr>
              <a:t>Used a Min-Max Scaler for the 60-day Sliding Window  </a:t>
            </a:r>
            <a:endParaRPr>
              <a:solidFill>
                <a:schemeClr val="accent1"/>
              </a:solidFill>
            </a:endParaRPr>
          </a:p>
          <a:p>
            <a:pPr marL="0" lvl="0" indent="0" algn="l" rtl="0">
              <a:spcBef>
                <a:spcPts val="1200"/>
              </a:spcBef>
              <a:spcAft>
                <a:spcPts val="1200"/>
              </a:spcAft>
              <a:buNone/>
            </a:pPr>
            <a:r>
              <a:rPr lang="en">
                <a:solidFill>
                  <a:schemeClr val="accent1"/>
                </a:solidFill>
              </a:rPr>
              <a:t>Before reshaping and scaling, we converted the data into a Sliding Window Dataset</a:t>
            </a:r>
            <a:endParaRPr>
              <a:solidFill>
                <a:schemeClr val="accent1"/>
              </a:solidFill>
            </a:endParaRPr>
          </a:p>
        </p:txBody>
      </p:sp>
      <p:sp>
        <p:nvSpPr>
          <p:cNvPr id="88" name="Google Shape;88;p17"/>
          <p:cNvSpPr/>
          <p:nvPr/>
        </p:nvSpPr>
        <p:spPr>
          <a:xfrm>
            <a:off x="8674375" y="168750"/>
            <a:ext cx="248400" cy="2226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Sliding Windows</a:t>
            </a:r>
            <a:endParaRPr/>
          </a:p>
        </p:txBody>
      </p:sp>
      <p:sp>
        <p:nvSpPr>
          <p:cNvPr id="94" name="Google Shape;94;p18"/>
          <p:cNvSpPr txBox="1">
            <a:spLocks noGrp="1"/>
          </p:cNvSpPr>
          <p:nvPr>
            <p:ph type="body" idx="1"/>
          </p:nvPr>
        </p:nvSpPr>
        <p:spPr>
          <a:xfrm>
            <a:off x="311700" y="1152475"/>
            <a:ext cx="528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1"/>
                </a:solidFill>
              </a:rPr>
              <a:t>Sliding window is a way to restructure a time series dataset as a supervised learning problem.</a:t>
            </a:r>
            <a:endParaRPr>
              <a:solidFill>
                <a:schemeClr val="accent1"/>
              </a:solidFill>
            </a:endParaRPr>
          </a:p>
          <a:p>
            <a:pPr marL="0" lvl="0" indent="0" algn="l" rtl="0">
              <a:spcBef>
                <a:spcPts val="1200"/>
              </a:spcBef>
              <a:spcAft>
                <a:spcPts val="0"/>
              </a:spcAft>
              <a:buNone/>
            </a:pPr>
            <a:r>
              <a:rPr lang="en">
                <a:solidFill>
                  <a:schemeClr val="accent1"/>
                </a:solidFill>
              </a:rPr>
              <a:t>We utilized a 3-day and 60-day sliding window.</a:t>
            </a:r>
            <a:endParaRPr>
              <a:solidFill>
                <a:schemeClr val="accent1"/>
              </a:solidFill>
            </a:endParaRPr>
          </a:p>
          <a:p>
            <a:pPr marL="0" lvl="0" indent="0" algn="l" rtl="0">
              <a:spcBef>
                <a:spcPts val="1200"/>
              </a:spcBef>
              <a:spcAft>
                <a:spcPts val="0"/>
              </a:spcAft>
              <a:buNone/>
            </a:pPr>
            <a:r>
              <a:rPr lang="en">
                <a:solidFill>
                  <a:schemeClr val="accent1"/>
                </a:solidFill>
              </a:rPr>
              <a:t>To the right you can see the 3-day sliding window that we utilized. The Target Column is the price on the date of its respective row. We are using the prior days prices as the features.</a:t>
            </a:r>
            <a:endParaRPr>
              <a:solidFill>
                <a:schemeClr val="accent1"/>
              </a:solidFill>
            </a:endParaRPr>
          </a:p>
          <a:p>
            <a:pPr marL="0" lvl="0" indent="0" algn="l" rtl="0">
              <a:spcBef>
                <a:spcPts val="1200"/>
              </a:spcBef>
              <a:spcAft>
                <a:spcPts val="1200"/>
              </a:spcAft>
              <a:buNone/>
            </a:pPr>
            <a:endParaRPr/>
          </a:p>
        </p:txBody>
      </p:sp>
      <p:pic>
        <p:nvPicPr>
          <p:cNvPr id="95" name="Google Shape;95;p18"/>
          <p:cNvPicPr preferRelativeResize="0"/>
          <p:nvPr/>
        </p:nvPicPr>
        <p:blipFill>
          <a:blip r:embed="rId3">
            <a:alphaModFix/>
          </a:blip>
          <a:stretch>
            <a:fillRect/>
          </a:stretch>
        </p:blipFill>
        <p:spPr>
          <a:xfrm>
            <a:off x="5698563" y="1364838"/>
            <a:ext cx="3133725" cy="2752725"/>
          </a:xfrm>
          <a:prstGeom prst="rect">
            <a:avLst/>
          </a:prstGeom>
          <a:noFill/>
          <a:ln>
            <a:noFill/>
          </a:ln>
        </p:spPr>
      </p:pic>
      <p:sp>
        <p:nvSpPr>
          <p:cNvPr id="96" name="Google Shape;96;p18"/>
          <p:cNvSpPr/>
          <p:nvPr/>
        </p:nvSpPr>
        <p:spPr>
          <a:xfrm>
            <a:off x="8674375" y="168750"/>
            <a:ext cx="248400" cy="2226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LSTM</a:t>
            </a:r>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a:solidFill>
                  <a:schemeClr val="accent1"/>
                </a:solidFill>
              </a:rPr>
              <a:t>Long-Short term memory (LSTM) is a type of recurrent neural network often used in NLP and Time-Series forecasting by utilizing past information for future predictions</a:t>
            </a:r>
            <a:endParaRPr sz="1300">
              <a:solidFill>
                <a:schemeClr val="accent1"/>
              </a:solidFill>
            </a:endParaRPr>
          </a:p>
          <a:p>
            <a:pPr marL="0" lvl="0" indent="0" algn="l" rtl="0">
              <a:spcBef>
                <a:spcPts val="1200"/>
              </a:spcBef>
              <a:spcAft>
                <a:spcPts val="0"/>
              </a:spcAft>
              <a:buNone/>
            </a:pPr>
            <a:r>
              <a:rPr lang="en" sz="1300">
                <a:solidFill>
                  <a:schemeClr val="accent1"/>
                </a:solidFill>
              </a:rPr>
              <a:t>Uses  3 ‘gates’  that manipulate memory information and ‘cells’ which store the information</a:t>
            </a:r>
            <a:endParaRPr sz="1300">
              <a:solidFill>
                <a:schemeClr val="accent1"/>
              </a:solidFill>
            </a:endParaRPr>
          </a:p>
          <a:p>
            <a:pPr marL="457200" lvl="0" indent="-311150" algn="l" rtl="0">
              <a:spcBef>
                <a:spcPts val="1200"/>
              </a:spcBef>
              <a:spcAft>
                <a:spcPts val="0"/>
              </a:spcAft>
              <a:buClr>
                <a:schemeClr val="accent1"/>
              </a:buClr>
              <a:buSzPts val="1300"/>
              <a:buChar char="-"/>
            </a:pPr>
            <a:r>
              <a:rPr lang="en" sz="1300">
                <a:solidFill>
                  <a:schemeClr val="accent1"/>
                </a:solidFill>
              </a:rPr>
              <a:t>Forget gate - two inputs given, multiplied with weight matrices and bias added, then passes through an activation function which outputs binary result, 0 is forgotten, 1 is retained</a:t>
            </a:r>
            <a:endParaRPr sz="1300">
              <a:solidFill>
                <a:schemeClr val="accent1"/>
              </a:solidFill>
            </a:endParaRPr>
          </a:p>
          <a:p>
            <a:pPr marL="457200" lvl="0" indent="-311150" algn="l" rtl="0">
              <a:spcBef>
                <a:spcPts val="0"/>
              </a:spcBef>
              <a:spcAft>
                <a:spcPts val="0"/>
              </a:spcAft>
              <a:buClr>
                <a:schemeClr val="accent1"/>
              </a:buClr>
              <a:buSzPts val="1300"/>
              <a:buChar char="-"/>
            </a:pPr>
            <a:r>
              <a:rPr lang="en" sz="1300">
                <a:solidFill>
                  <a:schemeClr val="accent1"/>
                </a:solidFill>
              </a:rPr>
              <a:t>Input gate - adds specific  info into a vector and converted to a normalized value. Useful into retained</a:t>
            </a:r>
            <a:endParaRPr sz="1300">
              <a:solidFill>
                <a:schemeClr val="accent1"/>
              </a:solidFill>
            </a:endParaRPr>
          </a:p>
          <a:p>
            <a:pPr marL="457200" lvl="0" indent="-311150" algn="l" rtl="0">
              <a:spcBef>
                <a:spcPts val="0"/>
              </a:spcBef>
              <a:spcAft>
                <a:spcPts val="0"/>
              </a:spcAft>
              <a:buClr>
                <a:schemeClr val="accent1"/>
              </a:buClr>
              <a:buSzPts val="1300"/>
              <a:buChar char="-"/>
            </a:pPr>
            <a:r>
              <a:rPr lang="en" sz="1300">
                <a:solidFill>
                  <a:schemeClr val="accent1"/>
                </a:solidFill>
              </a:rPr>
              <a:t>Output gate - another vector is generated and a tanh function is applied. The info is sent to the next cell </a:t>
            </a:r>
            <a:endParaRPr sz="1300">
              <a:solidFill>
                <a:schemeClr val="accent1"/>
              </a:solidFill>
            </a:endParaRPr>
          </a:p>
          <a:p>
            <a:pPr marL="0" lvl="0" indent="0" algn="l" rtl="0">
              <a:spcBef>
                <a:spcPts val="1200"/>
              </a:spcBef>
              <a:spcAft>
                <a:spcPts val="0"/>
              </a:spcAft>
              <a:buNone/>
            </a:pPr>
            <a:r>
              <a:rPr lang="en" sz="1300">
                <a:solidFill>
                  <a:schemeClr val="accent1"/>
                </a:solidFill>
              </a:rPr>
              <a:t>Specific examples of LSTM</a:t>
            </a:r>
            <a:endParaRPr sz="1300">
              <a:solidFill>
                <a:schemeClr val="accent1"/>
              </a:solidFill>
            </a:endParaRPr>
          </a:p>
          <a:p>
            <a:pPr marL="457200" lvl="0" indent="-311150" algn="l" rtl="0">
              <a:spcBef>
                <a:spcPts val="1200"/>
              </a:spcBef>
              <a:spcAft>
                <a:spcPts val="0"/>
              </a:spcAft>
              <a:buClr>
                <a:schemeClr val="accent1"/>
              </a:buClr>
              <a:buSzPts val="1300"/>
              <a:buChar char="-"/>
            </a:pPr>
            <a:r>
              <a:rPr lang="en" sz="1300">
                <a:solidFill>
                  <a:schemeClr val="accent1"/>
                </a:solidFill>
              </a:rPr>
              <a:t>Image Captioning</a:t>
            </a:r>
            <a:endParaRPr sz="1300">
              <a:solidFill>
                <a:schemeClr val="accent1"/>
              </a:solidFill>
            </a:endParaRPr>
          </a:p>
          <a:p>
            <a:pPr marL="457200" lvl="0" indent="-311150" algn="l" rtl="0">
              <a:spcBef>
                <a:spcPts val="0"/>
              </a:spcBef>
              <a:spcAft>
                <a:spcPts val="0"/>
              </a:spcAft>
              <a:buClr>
                <a:schemeClr val="accent1"/>
              </a:buClr>
              <a:buSzPts val="1300"/>
              <a:buChar char="-"/>
            </a:pPr>
            <a:r>
              <a:rPr lang="en" sz="1300">
                <a:solidFill>
                  <a:schemeClr val="accent1"/>
                </a:solidFill>
              </a:rPr>
              <a:t>Machine Translation</a:t>
            </a:r>
            <a:endParaRPr sz="1300">
              <a:solidFill>
                <a:schemeClr val="accent1"/>
              </a:solidFill>
            </a:endParaRPr>
          </a:p>
          <a:p>
            <a:pPr marL="457200" lvl="0" indent="-311150" algn="l" rtl="0">
              <a:spcBef>
                <a:spcPts val="0"/>
              </a:spcBef>
              <a:spcAft>
                <a:spcPts val="0"/>
              </a:spcAft>
              <a:buClr>
                <a:schemeClr val="accent1"/>
              </a:buClr>
              <a:buSzPts val="1300"/>
              <a:buChar char="-"/>
            </a:pPr>
            <a:r>
              <a:rPr lang="en" sz="1300">
                <a:solidFill>
                  <a:schemeClr val="accent1"/>
                </a:solidFill>
              </a:rPr>
              <a:t>Chatbots</a:t>
            </a:r>
            <a:endParaRPr sz="1300">
              <a:solidFill>
                <a:schemeClr val="accent1"/>
              </a:solidFill>
            </a:endParaRPr>
          </a:p>
        </p:txBody>
      </p:sp>
      <p:pic>
        <p:nvPicPr>
          <p:cNvPr id="103" name="Google Shape;103;p19"/>
          <p:cNvPicPr preferRelativeResize="0"/>
          <p:nvPr/>
        </p:nvPicPr>
        <p:blipFill>
          <a:blip r:embed="rId3">
            <a:alphaModFix/>
          </a:blip>
          <a:stretch>
            <a:fillRect/>
          </a:stretch>
        </p:blipFill>
        <p:spPr>
          <a:xfrm>
            <a:off x="4186225" y="3126868"/>
            <a:ext cx="3197850" cy="1850775"/>
          </a:xfrm>
          <a:prstGeom prst="rect">
            <a:avLst/>
          </a:prstGeom>
          <a:noFill/>
          <a:ln>
            <a:noFill/>
          </a:ln>
        </p:spPr>
      </p:pic>
      <p:sp>
        <p:nvSpPr>
          <p:cNvPr id="104" name="Google Shape;104;p19"/>
          <p:cNvSpPr/>
          <p:nvPr/>
        </p:nvSpPr>
        <p:spPr>
          <a:xfrm>
            <a:off x="8674375" y="168750"/>
            <a:ext cx="248400" cy="2226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Backtesting and Crossover Strategy</a:t>
            </a:r>
            <a:endParaRPr/>
          </a:p>
        </p:txBody>
      </p:sp>
      <p:sp>
        <p:nvSpPr>
          <p:cNvPr id="110" name="Google Shape;110;p20"/>
          <p:cNvSpPr txBox="1">
            <a:spLocks noGrp="1"/>
          </p:cNvSpPr>
          <p:nvPr>
            <p:ph type="body" idx="1"/>
          </p:nvPr>
        </p:nvSpPr>
        <p:spPr>
          <a:xfrm>
            <a:off x="311700" y="1152475"/>
            <a:ext cx="3342900" cy="3416400"/>
          </a:xfrm>
          <a:prstGeom prst="rect">
            <a:avLst/>
          </a:prstGeom>
        </p:spPr>
        <p:txBody>
          <a:bodyPr spcFirstLastPara="1" wrap="square" lIns="91425" tIns="91425" rIns="91425" bIns="91425" anchor="t" anchorCtr="0">
            <a:normAutofit fontScale="62500"/>
          </a:bodyPr>
          <a:lstStyle/>
          <a:p>
            <a:pPr marL="0" lvl="0" indent="0" algn="l" rtl="0">
              <a:spcBef>
                <a:spcPts val="0"/>
              </a:spcBef>
              <a:spcAft>
                <a:spcPts val="0"/>
              </a:spcAft>
              <a:buNone/>
            </a:pPr>
            <a:r>
              <a:rPr lang="en"/>
              <a:t>Backtesting is a method for seeing how well a strategy or model would have performed using historical data. We performed backtesting in order to simulate when our trading strategy would have performed trades, given the specified trading signals. The strategy we implemented was a crossover strategy between the predicted price and the actual price of ethereum on each day. </a:t>
            </a:r>
            <a:endParaRPr/>
          </a:p>
          <a:p>
            <a:pPr marL="0" lvl="0" indent="0" algn="l" rtl="0">
              <a:spcBef>
                <a:spcPts val="1200"/>
              </a:spcBef>
              <a:spcAft>
                <a:spcPts val="1200"/>
              </a:spcAft>
              <a:buNone/>
            </a:pPr>
            <a:r>
              <a:rPr lang="en"/>
              <a:t>Our crossover strategy performs a buy whenever the predicted price crosses the price line at the instant that the predicted price is  less than the price. It performs a sell whenever the predicted price crosses back over at the instant the predicted price is greater than the price.</a:t>
            </a:r>
            <a:endParaRPr/>
          </a:p>
        </p:txBody>
      </p:sp>
      <p:pic>
        <p:nvPicPr>
          <p:cNvPr id="111" name="Google Shape;111;p20"/>
          <p:cNvPicPr preferRelativeResize="0"/>
          <p:nvPr/>
        </p:nvPicPr>
        <p:blipFill>
          <a:blip r:embed="rId3">
            <a:alphaModFix/>
          </a:blip>
          <a:stretch>
            <a:fillRect/>
          </a:stretch>
        </p:blipFill>
        <p:spPr>
          <a:xfrm>
            <a:off x="3792947" y="1353550"/>
            <a:ext cx="5211201" cy="2685175"/>
          </a:xfrm>
          <a:prstGeom prst="rect">
            <a:avLst/>
          </a:prstGeom>
          <a:noFill/>
          <a:ln>
            <a:noFill/>
          </a:ln>
        </p:spPr>
      </p:pic>
      <p:pic>
        <p:nvPicPr>
          <p:cNvPr id="112" name="Google Shape;112;p20"/>
          <p:cNvPicPr preferRelativeResize="0"/>
          <p:nvPr/>
        </p:nvPicPr>
        <p:blipFill>
          <a:blip r:embed="rId4">
            <a:alphaModFix/>
          </a:blip>
          <a:stretch>
            <a:fillRect/>
          </a:stretch>
        </p:blipFill>
        <p:spPr>
          <a:xfrm>
            <a:off x="8296050" y="3937525"/>
            <a:ext cx="536255" cy="338700"/>
          </a:xfrm>
          <a:prstGeom prst="rect">
            <a:avLst/>
          </a:prstGeom>
          <a:noFill/>
          <a:ln>
            <a:noFill/>
          </a:ln>
        </p:spPr>
      </p:pic>
      <p:sp>
        <p:nvSpPr>
          <p:cNvPr id="113" name="Google Shape;113;p20"/>
          <p:cNvSpPr/>
          <p:nvPr/>
        </p:nvSpPr>
        <p:spPr>
          <a:xfrm>
            <a:off x="8674375" y="168750"/>
            <a:ext cx="248400" cy="2226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pic>
        <p:nvPicPr>
          <p:cNvPr id="119" name="Google Shape;119;p21"/>
          <p:cNvPicPr preferRelativeResize="0"/>
          <p:nvPr/>
        </p:nvPicPr>
        <p:blipFill>
          <a:blip r:embed="rId3">
            <a:alphaModFix/>
          </a:blip>
          <a:stretch>
            <a:fillRect/>
          </a:stretch>
        </p:blipFill>
        <p:spPr>
          <a:xfrm>
            <a:off x="1246525" y="1017450"/>
            <a:ext cx="6881872" cy="3821250"/>
          </a:xfrm>
          <a:prstGeom prst="rect">
            <a:avLst/>
          </a:prstGeom>
          <a:noFill/>
          <a:ln>
            <a:noFill/>
          </a:ln>
        </p:spPr>
      </p:pic>
      <p:sp>
        <p:nvSpPr>
          <p:cNvPr id="120" name="Google Shape;120;p21"/>
          <p:cNvSpPr/>
          <p:nvPr/>
        </p:nvSpPr>
        <p:spPr>
          <a:xfrm>
            <a:off x="8674375" y="168750"/>
            <a:ext cx="248400" cy="2226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1154</Words>
  <Application>Microsoft Office PowerPoint</Application>
  <PresentationFormat>On-screen Show (16:9)</PresentationFormat>
  <Paragraphs>141</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Lato</vt:lpstr>
      <vt:lpstr>Arial</vt:lpstr>
      <vt:lpstr>Playfair Display</vt:lpstr>
      <vt:lpstr>Calibri</vt:lpstr>
      <vt:lpstr>Coral</vt:lpstr>
      <vt:lpstr>Ethereum Price Predictions with LSTM and Backtesting</vt:lpstr>
      <vt:lpstr>Research Question</vt:lpstr>
      <vt:lpstr>The Purpose and Significance</vt:lpstr>
      <vt:lpstr>Data</vt:lpstr>
      <vt:lpstr>Data Pre-Processing</vt:lpstr>
      <vt:lpstr>What are Sliding Windows</vt:lpstr>
      <vt:lpstr>What Is LSTM</vt:lpstr>
      <vt:lpstr>What is Backtesting and Crossover Strategy</vt:lpstr>
      <vt:lpstr>Exploratory Data Analysis</vt:lpstr>
      <vt:lpstr>Correlation HeatMap</vt:lpstr>
      <vt:lpstr>Linear Regression Crossover Strategy</vt:lpstr>
      <vt:lpstr>3-Day Sliding Window LSTM Preparation</vt:lpstr>
      <vt:lpstr>3-Day Sliding Window Model </vt:lpstr>
      <vt:lpstr>3-day LSTM Sliding Window Results  </vt:lpstr>
      <vt:lpstr>LSTM 3-Day Sliding Window Backtest of Crossover Strategy </vt:lpstr>
      <vt:lpstr>60-Day Sliding Window LSTM Prep</vt:lpstr>
      <vt:lpstr>60-Day Sliding Window LSTM</vt:lpstr>
      <vt:lpstr>LSTM 60-Day Sliding Window Backtest of Crossover Strategy</vt:lpstr>
      <vt:lpstr>Exploratory LSTM (Bull, Stagnant, Bear)</vt:lpstr>
      <vt:lpstr>Summary of Models Performed</vt:lpstr>
      <vt:lpstr>Conclusion and Future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 Price Predictions with LSTM and Backtesting</dc:title>
  <dc:creator>danny fooba</dc:creator>
  <cp:lastModifiedBy>Daniel Valverde</cp:lastModifiedBy>
  <cp:revision>1</cp:revision>
  <dcterms:modified xsi:type="dcterms:W3CDTF">2022-08-18T02:29:17Z</dcterms:modified>
</cp:coreProperties>
</file>