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Arial Bold" charset="1" panose="020B0802020202020204"/>
      <p:regular r:id="rId25"/>
    </p:embeddedFont>
    <p:embeddedFont>
      <p:font typeface="ITC Franklin Gothic LT" charset="1" panose="020B0504030503020204"/>
      <p:regular r:id="rId26"/>
    </p:embeddedFont>
    <p:embeddedFont>
      <p:font typeface="Calibri (MS)" charset="1" panose="020F0502020204030204"/>
      <p:regular r:id="rId27"/>
    </p:embeddedFont>
    <p:embeddedFont>
      <p:font typeface="Calibri (MS) Bold" charset="1" panose="020F0702030404030204"/>
      <p:regular r:id="rId28"/>
    </p:embeddedFont>
    <p:embeddedFont>
      <p:font typeface="ITC Franklin Gothic LT Semi-Bold" charset="1" panose="020B07040305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669801" y="4628646"/>
            <a:ext cx="16948398" cy="5007224"/>
            <a:chOff x="0" y="0"/>
            <a:chExt cx="22597864" cy="6676298"/>
          </a:xfrm>
        </p:grpSpPr>
        <p:sp>
          <p:nvSpPr>
            <p:cNvPr name="Freeform 11" id="11"/>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2" id="12"/>
          <p:cNvGrpSpPr/>
          <p:nvPr/>
        </p:nvGrpSpPr>
        <p:grpSpPr>
          <a:xfrm rot="0">
            <a:off x="2625823" y="2382924"/>
            <a:ext cx="13716000" cy="1466667"/>
            <a:chOff x="0" y="0"/>
            <a:chExt cx="18288000" cy="1955556"/>
          </a:xfrm>
        </p:grpSpPr>
        <p:sp>
          <p:nvSpPr>
            <p:cNvPr name="Freeform 13" id="13"/>
            <p:cNvSpPr/>
            <p:nvPr/>
          </p:nvSpPr>
          <p:spPr>
            <a:xfrm flipH="false" flipV="false" rot="0">
              <a:off x="0" y="0"/>
              <a:ext cx="18288000" cy="1955556"/>
            </a:xfrm>
            <a:custGeom>
              <a:avLst/>
              <a:gdLst/>
              <a:ahLst/>
              <a:cxnLst/>
              <a:rect r="r" b="b" t="t" l="l"/>
              <a:pathLst>
                <a:path h="1955556" w="18288000">
                  <a:moveTo>
                    <a:pt x="0" y="0"/>
                  </a:moveTo>
                  <a:lnTo>
                    <a:pt x="18288000" y="0"/>
                  </a:lnTo>
                  <a:lnTo>
                    <a:pt x="18288000" y="1955556"/>
                  </a:lnTo>
                  <a:lnTo>
                    <a:pt x="0" y="1955556"/>
                  </a:lnTo>
                  <a:close/>
                </a:path>
              </a:pathLst>
            </a:custGeom>
            <a:solidFill>
              <a:srgbClr val="000000">
                <a:alpha val="0"/>
              </a:srgbClr>
            </a:solidFill>
          </p:spPr>
        </p:sp>
        <p:sp>
          <p:nvSpPr>
            <p:cNvPr name="TextBox 14" id="14"/>
            <p:cNvSpPr txBox="true"/>
            <p:nvPr/>
          </p:nvSpPr>
          <p:spPr>
            <a:xfrm>
              <a:off x="0" y="-104775"/>
              <a:ext cx="18288000" cy="2060331"/>
            </a:xfrm>
            <a:prstGeom prst="rect">
              <a:avLst/>
            </a:prstGeom>
          </p:spPr>
          <p:txBody>
            <a:bodyPr anchor="b" rtlCol="false" tIns="0" lIns="0" bIns="0" rIns="0"/>
            <a:lstStyle/>
            <a:p>
              <a:pPr algn="ctr">
                <a:lnSpc>
                  <a:spcPts val="6480"/>
                </a:lnSpc>
              </a:pPr>
              <a:r>
                <a:rPr lang="en-US" sz="5400" b="true">
                  <a:solidFill>
                    <a:srgbClr val="1CADE4"/>
                  </a:solidFill>
                  <a:latin typeface="Arial Bold"/>
                  <a:ea typeface="Arial Bold"/>
                  <a:cs typeface="Arial Bold"/>
                  <a:sym typeface="Arial Bold"/>
                </a:rPr>
                <a:t>Power Fault Detection Using ML</a:t>
              </a:r>
            </a:p>
          </p:txBody>
        </p:sp>
      </p:grpSp>
      <p:sp>
        <p:nvSpPr>
          <p:cNvPr name="TextBox 15" id="15"/>
          <p:cNvSpPr txBox="true"/>
          <p:nvPr/>
        </p:nvSpPr>
        <p:spPr>
          <a:xfrm rot="0">
            <a:off x="-403233" y="1501952"/>
            <a:ext cx="18907092" cy="880972"/>
          </a:xfrm>
          <a:prstGeom prst="rect">
            <a:avLst/>
          </a:prstGeom>
        </p:spPr>
        <p:txBody>
          <a:bodyPr anchor="t" rtlCol="false" tIns="0" lIns="0" bIns="0" rIns="0">
            <a:spAutoFit/>
          </a:bodyPr>
          <a:lstStyle/>
          <a:p>
            <a:pPr algn="ctr">
              <a:lnSpc>
                <a:spcPts val="5759"/>
              </a:lnSpc>
            </a:pPr>
            <a:r>
              <a:rPr lang="en-US" sz="4800" b="true">
                <a:solidFill>
                  <a:srgbClr val="1482AC"/>
                </a:solidFill>
                <a:latin typeface="Arial Bold"/>
                <a:ea typeface="Arial Bold"/>
                <a:cs typeface="Arial Bold"/>
                <a:sym typeface="Arial Bold"/>
              </a:rPr>
              <a:t>CAPSTONE PROJECT</a:t>
            </a:r>
          </a:p>
        </p:txBody>
      </p:sp>
      <p:sp>
        <p:nvSpPr>
          <p:cNvPr name="TextBox 16" id="16"/>
          <p:cNvSpPr txBox="true"/>
          <p:nvPr/>
        </p:nvSpPr>
        <p:spPr>
          <a:xfrm rot="0">
            <a:off x="4767734" y="6858592"/>
            <a:ext cx="11787394" cy="1438275"/>
          </a:xfrm>
          <a:prstGeom prst="rect">
            <a:avLst/>
          </a:prstGeom>
        </p:spPr>
        <p:txBody>
          <a:bodyPr anchor="t" rtlCol="false" tIns="0" lIns="0" bIns="0" rIns="0">
            <a:spAutoFit/>
          </a:bodyPr>
          <a:lstStyle/>
          <a:p>
            <a:pPr algn="l">
              <a:lnSpc>
                <a:spcPts val="3600"/>
              </a:lnSpc>
            </a:pPr>
            <a:r>
              <a:rPr lang="en-US" sz="3000" b="true">
                <a:solidFill>
                  <a:srgbClr val="1482AC"/>
                </a:solidFill>
                <a:latin typeface="Arial Bold"/>
                <a:ea typeface="Arial Bold"/>
                <a:cs typeface="Arial Bold"/>
                <a:sym typeface="Arial Bold"/>
              </a:rPr>
              <a:t>Presented By:</a:t>
            </a:r>
          </a:p>
          <a:p>
            <a:pPr algn="l">
              <a:lnSpc>
                <a:spcPts val="3600"/>
              </a:lnSpc>
            </a:pPr>
            <a:r>
              <a:rPr lang="en-US" sz="3000" b="true">
                <a:solidFill>
                  <a:srgbClr val="1482AC"/>
                </a:solidFill>
                <a:latin typeface="Arial Bold"/>
                <a:ea typeface="Arial Bold"/>
                <a:cs typeface="Arial Bold"/>
                <a:sym typeface="Arial Bold"/>
              </a:rPr>
              <a:t>1. Yash Arvind Malsure</a:t>
            </a:r>
          </a:p>
          <a:p>
            <a:pPr algn="l">
              <a:lnSpc>
                <a:spcPts val="3600"/>
              </a:lnSpc>
            </a:pPr>
            <a:r>
              <a:rPr lang="en-US" sz="3000" b="true">
                <a:solidFill>
                  <a:srgbClr val="1482AC"/>
                </a:solidFill>
                <a:latin typeface="Arial Bold"/>
                <a:ea typeface="Arial Bold"/>
                <a:cs typeface="Arial Bold"/>
                <a:sym typeface="Arial Bold"/>
              </a:rPr>
              <a:t>-MIT Acadamy Of Engineering-E&amp;TC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1028700" y="1249747"/>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Result</a:t>
              </a:r>
            </a:p>
          </p:txBody>
        </p:sp>
      </p:grpSp>
      <p:grpSp>
        <p:nvGrpSpPr>
          <p:cNvPr name="Group 13" id="13"/>
          <p:cNvGrpSpPr/>
          <p:nvPr/>
        </p:nvGrpSpPr>
        <p:grpSpPr>
          <a:xfrm rot="0">
            <a:off x="241972" y="141652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14300"/>
              <a:ext cx="22059230" cy="9460948"/>
            </a:xfrm>
            <a:prstGeom prst="rect">
              <a:avLst/>
            </a:prstGeom>
          </p:spPr>
          <p:txBody>
            <a:bodyPr anchor="ctr" rtlCol="false" tIns="0" lIns="0" bIns="0" rIns="0"/>
            <a:lstStyle/>
            <a:p>
              <a:pPr algn="l" marL="777240" indent="-388620"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A</a:t>
              </a:r>
              <a:r>
                <a:rPr lang="en-US" sz="3600">
                  <a:solidFill>
                    <a:srgbClr val="0F0F0F"/>
                  </a:solidFill>
                  <a:latin typeface="ITC Franklin Gothic LT"/>
                  <a:ea typeface="ITC Franklin Gothic LT"/>
                  <a:cs typeface="ITC Franklin Gothic LT"/>
                  <a:sym typeface="ITC Franklin Gothic LT"/>
                </a:rPr>
                <a:t>ccuracy achieved: ~95% (Random Forest)</a:t>
              </a:r>
            </a:p>
            <a:p>
              <a:pPr algn="l" marL="777240" indent="-388620"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Confusion Matrix visualization</a:t>
              </a:r>
            </a:p>
            <a:p>
              <a:pPr algn="l" marL="777240" indent="-388620"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Classification report: Precision, Recall</a:t>
              </a:r>
            </a:p>
            <a:p>
              <a:pPr algn="l" marL="777240" indent="-388620"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Screenshot of IBM Cloud Deployment dashboard</a:t>
              </a:r>
            </a:p>
            <a:p>
              <a:pPr algn="l">
                <a:lnSpc>
                  <a:spcPts val="4752"/>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p:cNvSpPr/>
          <p:nvPr/>
        </p:nvSpPr>
        <p:spPr>
          <a:xfrm flipH="false" flipV="false" rot="0">
            <a:off x="980940" y="2601064"/>
            <a:ext cx="14733697" cy="6261821"/>
          </a:xfrm>
          <a:custGeom>
            <a:avLst/>
            <a:gdLst/>
            <a:ahLst/>
            <a:cxnLst/>
            <a:rect r="r" b="b" t="t" l="l"/>
            <a:pathLst>
              <a:path h="6261821" w="14733697">
                <a:moveTo>
                  <a:pt x="0" y="0"/>
                </a:moveTo>
                <a:lnTo>
                  <a:pt x="14733697" y="0"/>
                </a:lnTo>
                <a:lnTo>
                  <a:pt x="14733697" y="6261821"/>
                </a:lnTo>
                <a:lnTo>
                  <a:pt x="0" y="6261821"/>
                </a:lnTo>
                <a:lnTo>
                  <a:pt x="0" y="0"/>
                </a:lnTo>
                <a:close/>
              </a:path>
            </a:pathLst>
          </a:custGeom>
          <a:blipFill>
            <a:blip r:embed="rId2"/>
            <a:stretch>
              <a:fillRect l="0" t="0" r="0" b="0"/>
            </a:stretch>
          </a:blipFill>
        </p:spPr>
      </p:sp>
      <p:sp>
        <p:nvSpPr>
          <p:cNvPr name="TextBox 9" id="9"/>
          <p:cNvSpPr txBox="true"/>
          <p:nvPr/>
        </p:nvSpPr>
        <p:spPr>
          <a:xfrm rot="0">
            <a:off x="-2629077" y="1499449"/>
            <a:ext cx="10718515" cy="744006"/>
          </a:xfrm>
          <a:prstGeom prst="rect">
            <a:avLst/>
          </a:prstGeom>
        </p:spPr>
        <p:txBody>
          <a:bodyPr anchor="t" rtlCol="false" tIns="0" lIns="0" bIns="0" rIns="0">
            <a:spAutoFit/>
          </a:bodyPr>
          <a:lstStyle/>
          <a:p>
            <a:pPr algn="ctr">
              <a:lnSpc>
                <a:spcPts val="5185"/>
              </a:lnSpc>
              <a:spcBef>
                <a:spcPct val="0"/>
              </a:spcBef>
            </a:pPr>
            <a:r>
              <a:rPr lang="en-US" b="true" sz="4321">
                <a:solidFill>
                  <a:srgbClr val="000000"/>
                </a:solidFill>
                <a:latin typeface="Arial Bold"/>
                <a:ea typeface="Arial Bold"/>
                <a:cs typeface="Arial Bold"/>
                <a:sym typeface="Arial Bold"/>
              </a:rPr>
              <a:t>Test of model: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p:cNvSpPr/>
          <p:nvPr/>
        </p:nvSpPr>
        <p:spPr>
          <a:xfrm flipH="false" flipV="false" rot="0">
            <a:off x="1240078" y="2126657"/>
            <a:ext cx="15310737" cy="6832417"/>
          </a:xfrm>
          <a:custGeom>
            <a:avLst/>
            <a:gdLst/>
            <a:ahLst/>
            <a:cxnLst/>
            <a:rect r="r" b="b" t="t" l="l"/>
            <a:pathLst>
              <a:path h="6832417" w="15310737">
                <a:moveTo>
                  <a:pt x="0" y="0"/>
                </a:moveTo>
                <a:lnTo>
                  <a:pt x="15310737" y="0"/>
                </a:lnTo>
                <a:lnTo>
                  <a:pt x="15310737" y="6832416"/>
                </a:lnTo>
                <a:lnTo>
                  <a:pt x="0" y="6832416"/>
                </a:lnTo>
                <a:lnTo>
                  <a:pt x="0" y="0"/>
                </a:lnTo>
                <a:close/>
              </a:path>
            </a:pathLst>
          </a:custGeom>
          <a:blipFill>
            <a:blip r:embed="rId2"/>
            <a:stretch>
              <a:fillRect l="0" t="0" r="0" b="0"/>
            </a:stretch>
          </a:blipFill>
        </p:spPr>
      </p:sp>
      <p:sp>
        <p:nvSpPr>
          <p:cNvPr name="TextBox 9" id="9"/>
          <p:cNvSpPr txBox="true"/>
          <p:nvPr/>
        </p:nvSpPr>
        <p:spPr>
          <a:xfrm rot="0">
            <a:off x="1529188" y="1068036"/>
            <a:ext cx="4695593" cy="725245"/>
          </a:xfrm>
          <a:prstGeom prst="rect">
            <a:avLst/>
          </a:prstGeom>
        </p:spPr>
        <p:txBody>
          <a:bodyPr anchor="t" rtlCol="false" tIns="0" lIns="0" bIns="0" rIns="0">
            <a:spAutoFit/>
          </a:bodyPr>
          <a:lstStyle/>
          <a:p>
            <a:pPr algn="ctr">
              <a:lnSpc>
                <a:spcPts val="5037"/>
              </a:lnSpc>
              <a:spcBef>
                <a:spcPct val="0"/>
              </a:spcBef>
            </a:pPr>
            <a:r>
              <a:rPr lang="en-US" b="true" sz="4198">
                <a:solidFill>
                  <a:srgbClr val="000000"/>
                </a:solidFill>
                <a:latin typeface="Arial Bold"/>
                <a:ea typeface="Arial Bold"/>
                <a:cs typeface="Arial Bold"/>
                <a:sym typeface="Arial Bold"/>
              </a:rPr>
              <a:t>Prediction Result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1028700" y="1028700"/>
            <a:ext cx="16544424" cy="1322061"/>
            <a:chOff x="0" y="0"/>
            <a:chExt cx="22059232" cy="1762748"/>
          </a:xfrm>
        </p:grpSpPr>
        <p:sp>
          <p:nvSpPr>
            <p:cNvPr name="Freeform 11" id="11"/>
            <p:cNvSpPr/>
            <p:nvPr/>
          </p:nvSpPr>
          <p:spPr>
            <a:xfrm flipH="false" flipV="false" rot="0">
              <a:off x="0" y="0"/>
              <a:ext cx="22059232" cy="1762748"/>
            </a:xfrm>
            <a:custGeom>
              <a:avLst/>
              <a:gdLst/>
              <a:ahLst/>
              <a:cxnLst/>
              <a:rect r="r" b="b" t="t" l="l"/>
              <a:pathLst>
                <a:path h="1762748" w="22059232">
                  <a:moveTo>
                    <a:pt x="0" y="0"/>
                  </a:moveTo>
                  <a:lnTo>
                    <a:pt x="22059232" y="0"/>
                  </a:lnTo>
                  <a:lnTo>
                    <a:pt x="22059232" y="1762748"/>
                  </a:lnTo>
                  <a:lnTo>
                    <a:pt x="0" y="1762748"/>
                  </a:lnTo>
                  <a:close/>
                </a:path>
              </a:pathLst>
            </a:custGeom>
            <a:solidFill>
              <a:srgbClr val="000000">
                <a:alpha val="0"/>
              </a:srgbClr>
            </a:solidFill>
          </p:spPr>
        </p:sp>
        <p:sp>
          <p:nvSpPr>
            <p:cNvPr name="TextBox 12" id="12"/>
            <p:cNvSpPr txBox="true"/>
            <p:nvPr/>
          </p:nvSpPr>
          <p:spPr>
            <a:xfrm>
              <a:off x="0" y="-114300"/>
              <a:ext cx="22059232" cy="187704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Conclusion</a:t>
              </a:r>
            </a:p>
          </p:txBody>
        </p:sp>
      </p:grpSp>
      <p:grpSp>
        <p:nvGrpSpPr>
          <p:cNvPr name="Group 13" id="13"/>
          <p:cNvGrpSpPr/>
          <p:nvPr/>
        </p:nvGrpSpPr>
        <p:grpSpPr>
          <a:xfrm rot="0">
            <a:off x="669801" y="2560311"/>
            <a:ext cx="16544422" cy="5797006"/>
            <a:chOff x="0" y="0"/>
            <a:chExt cx="22059230" cy="7729342"/>
          </a:xfrm>
        </p:grpSpPr>
        <p:sp>
          <p:nvSpPr>
            <p:cNvPr name="Freeform 14" id="14"/>
            <p:cNvSpPr/>
            <p:nvPr/>
          </p:nvSpPr>
          <p:spPr>
            <a:xfrm flipH="false" flipV="false" rot="0">
              <a:off x="0" y="0"/>
              <a:ext cx="22059230" cy="7729342"/>
            </a:xfrm>
            <a:custGeom>
              <a:avLst/>
              <a:gdLst/>
              <a:ahLst/>
              <a:cxnLst/>
              <a:rect r="r" b="b" t="t" l="l"/>
              <a:pathLst>
                <a:path h="7729342" w="22059230">
                  <a:moveTo>
                    <a:pt x="0" y="0"/>
                  </a:moveTo>
                  <a:lnTo>
                    <a:pt x="22059230" y="0"/>
                  </a:lnTo>
                  <a:lnTo>
                    <a:pt x="22059230" y="7729342"/>
                  </a:lnTo>
                  <a:lnTo>
                    <a:pt x="0" y="7729342"/>
                  </a:lnTo>
                  <a:close/>
                </a:path>
              </a:pathLst>
            </a:custGeom>
            <a:solidFill>
              <a:srgbClr val="000000">
                <a:alpha val="0"/>
              </a:srgbClr>
            </a:solidFill>
          </p:spPr>
        </p:sp>
        <p:sp>
          <p:nvSpPr>
            <p:cNvPr name="TextBox 15" id="15"/>
            <p:cNvSpPr txBox="true"/>
            <p:nvPr/>
          </p:nvSpPr>
          <p:spPr>
            <a:xfrm>
              <a:off x="0" y="-114300"/>
              <a:ext cx="22059230" cy="7843642"/>
            </a:xfrm>
            <a:prstGeom prst="rect">
              <a:avLst/>
            </a:prstGeom>
          </p:spPr>
          <p:txBody>
            <a:bodyPr anchor="ctr" rtlCol="false" tIns="0" lIns="0" bIns="0" rIns="0"/>
            <a:lstStyle/>
            <a:p>
              <a:pPr algn="l">
                <a:lnSpc>
                  <a:spcPts val="4752"/>
                </a:lnSpc>
              </a:pPr>
            </a:p>
            <a:p>
              <a:pPr algn="l" marL="651510" indent="-325755" lvl="1">
                <a:lnSpc>
                  <a:spcPts val="4752"/>
                </a:lnSpc>
                <a:buFont typeface="Arial"/>
                <a:buChar char="•"/>
              </a:pPr>
              <a:r>
                <a:rPr lang="en-US" sz="3600">
                  <a:solidFill>
                    <a:srgbClr val="000000"/>
                  </a:solidFill>
                  <a:latin typeface="ITC Franklin Gothic LT"/>
                  <a:ea typeface="ITC Franklin Gothic LT"/>
                  <a:cs typeface="ITC Franklin Gothic LT"/>
                  <a:sym typeface="ITC Franklin Gothic LT"/>
                </a:rPr>
                <a:t>The ML model accurately classified power distribution faults using electrical and environmental data.</a:t>
              </a:r>
            </a:p>
            <a:p>
              <a:pPr algn="l">
                <a:lnSpc>
                  <a:spcPts val="4752"/>
                </a:lnSpc>
              </a:pPr>
            </a:p>
            <a:p>
              <a:pPr algn="l" marL="777240" indent="-388620" lvl="1">
                <a:lnSpc>
                  <a:spcPts val="4752"/>
                </a:lnSpc>
                <a:buFont typeface="Arial"/>
                <a:buChar char="•"/>
              </a:pPr>
              <a:r>
                <a:rPr lang="en-US" sz="3600">
                  <a:solidFill>
                    <a:srgbClr val="000000"/>
                  </a:solidFill>
                  <a:latin typeface="ITC Franklin Gothic LT"/>
                  <a:ea typeface="ITC Franklin Gothic LT"/>
                  <a:cs typeface="ITC Franklin Gothic LT"/>
                  <a:sym typeface="ITC Franklin Gothic LT"/>
                </a:rPr>
                <a:t>The system enables faster and more reliable fault diagnosis compared to manual or rule-based methods.</a:t>
              </a:r>
            </a:p>
            <a:p>
              <a:pPr algn="l" marL="651510" indent="-325755"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Deployed on IBM Cloud Lite for real-time detection capability.</a:t>
              </a:r>
            </a:p>
            <a:p>
              <a:pPr algn="l">
                <a:lnSpc>
                  <a:spcPts val="4752"/>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265298" y="2279610"/>
            <a:ext cx="16544422" cy="5120537"/>
            <a:chOff x="0" y="0"/>
            <a:chExt cx="22059230" cy="6827383"/>
          </a:xfrm>
        </p:grpSpPr>
        <p:sp>
          <p:nvSpPr>
            <p:cNvPr name="Freeform 11" id="11"/>
            <p:cNvSpPr/>
            <p:nvPr/>
          </p:nvSpPr>
          <p:spPr>
            <a:xfrm flipH="false" flipV="false" rot="0">
              <a:off x="0" y="0"/>
              <a:ext cx="22059230" cy="6827382"/>
            </a:xfrm>
            <a:custGeom>
              <a:avLst/>
              <a:gdLst/>
              <a:ahLst/>
              <a:cxnLst/>
              <a:rect r="r" b="b" t="t" l="l"/>
              <a:pathLst>
                <a:path h="6827382" w="22059230">
                  <a:moveTo>
                    <a:pt x="0" y="0"/>
                  </a:moveTo>
                  <a:lnTo>
                    <a:pt x="22059230" y="0"/>
                  </a:lnTo>
                  <a:lnTo>
                    <a:pt x="22059230" y="6827382"/>
                  </a:lnTo>
                  <a:lnTo>
                    <a:pt x="0" y="6827382"/>
                  </a:lnTo>
                  <a:close/>
                </a:path>
              </a:pathLst>
            </a:custGeom>
            <a:solidFill>
              <a:srgbClr val="000000">
                <a:alpha val="0"/>
              </a:srgbClr>
            </a:solidFill>
          </p:spPr>
        </p:sp>
        <p:sp>
          <p:nvSpPr>
            <p:cNvPr name="TextBox 12" id="12"/>
            <p:cNvSpPr txBox="true"/>
            <p:nvPr/>
          </p:nvSpPr>
          <p:spPr>
            <a:xfrm>
              <a:off x="0" y="-95250"/>
              <a:ext cx="22059230" cy="6922633"/>
            </a:xfrm>
            <a:prstGeom prst="rect">
              <a:avLst/>
            </a:prstGeom>
          </p:spPr>
          <p:txBody>
            <a:bodyPr anchor="ctr" rtlCol="false" tIns="0" lIns="0" bIns="0" rIns="0"/>
            <a:lstStyle/>
            <a:p>
              <a:pPr algn="l" marL="647700" indent="-323850" lvl="1">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I</a:t>
              </a:r>
              <a:r>
                <a:rPr lang="en-US" sz="3000">
                  <a:solidFill>
                    <a:srgbClr val="000000"/>
                  </a:solidFill>
                  <a:latin typeface="ITC Franklin Gothic LT"/>
                  <a:ea typeface="ITC Franklin Gothic LT"/>
                  <a:cs typeface="ITC Franklin Gothic LT"/>
                  <a:sym typeface="ITC Franklin Gothic LT"/>
                </a:rPr>
                <a:t>nte</a:t>
              </a:r>
              <a:r>
                <a:rPr lang="en-US" sz="3000">
                  <a:solidFill>
                    <a:srgbClr val="000000"/>
                  </a:solidFill>
                  <a:latin typeface="ITC Franklin Gothic LT"/>
                  <a:ea typeface="ITC Franklin Gothic LT"/>
                  <a:cs typeface="ITC Franklin Gothic LT"/>
                  <a:sym typeface="ITC Franklin Gothic LT"/>
                </a:rPr>
                <a:t>gr</a:t>
              </a:r>
              <a:r>
                <a:rPr lang="en-US" sz="3000">
                  <a:solidFill>
                    <a:srgbClr val="000000"/>
                  </a:solidFill>
                  <a:latin typeface="ITC Franklin Gothic LT"/>
                  <a:ea typeface="ITC Franklin Gothic LT"/>
                  <a:cs typeface="ITC Franklin Gothic LT"/>
                  <a:sym typeface="ITC Franklin Gothic LT"/>
                </a:rPr>
                <a:t>at</a:t>
              </a:r>
              <a:r>
                <a:rPr lang="en-US" sz="3000">
                  <a:solidFill>
                    <a:srgbClr val="000000"/>
                  </a:solidFill>
                  <a:latin typeface="ITC Franklin Gothic LT"/>
                  <a:ea typeface="ITC Franklin Gothic LT"/>
                  <a:cs typeface="ITC Franklin Gothic LT"/>
                  <a:sym typeface="ITC Franklin Gothic LT"/>
                </a:rPr>
                <a:t>e</a:t>
              </a:r>
              <a:r>
                <a:rPr lang="en-US" sz="3000">
                  <a:solidFill>
                    <a:srgbClr val="000000"/>
                  </a:solidFill>
                  <a:latin typeface="ITC Franklin Gothic LT"/>
                  <a:ea typeface="ITC Franklin Gothic LT"/>
                  <a:cs typeface="ITC Franklin Gothic LT"/>
                  <a:sym typeface="ITC Franklin Gothic LT"/>
                </a:rPr>
                <a:t> </a:t>
              </a:r>
              <a:r>
                <a:rPr lang="en-US" sz="3000">
                  <a:solidFill>
                    <a:srgbClr val="000000"/>
                  </a:solidFill>
                  <a:latin typeface="ITC Franklin Gothic LT"/>
                  <a:ea typeface="ITC Franklin Gothic LT"/>
                  <a:cs typeface="ITC Franklin Gothic LT"/>
                  <a:sym typeface="ITC Franklin Gothic LT"/>
                </a:rPr>
                <a:t>D</a:t>
              </a:r>
              <a:r>
                <a:rPr lang="en-US" sz="3000">
                  <a:solidFill>
                    <a:srgbClr val="000000"/>
                  </a:solidFill>
                  <a:latin typeface="ITC Franklin Gothic LT"/>
                  <a:ea typeface="ITC Franklin Gothic LT"/>
                  <a:cs typeface="ITC Franklin Gothic LT"/>
                  <a:sym typeface="ITC Franklin Gothic LT"/>
                </a:rPr>
                <a:t>e</a:t>
              </a:r>
              <a:r>
                <a:rPr lang="en-US" sz="3000">
                  <a:solidFill>
                    <a:srgbClr val="000000"/>
                  </a:solidFill>
                  <a:latin typeface="ITC Franklin Gothic LT"/>
                  <a:ea typeface="ITC Franklin Gothic LT"/>
                  <a:cs typeface="ITC Franklin Gothic LT"/>
                  <a:sym typeface="ITC Franklin Gothic LT"/>
                </a:rPr>
                <a:t>e</a:t>
              </a:r>
              <a:r>
                <a:rPr lang="en-US" sz="3000">
                  <a:solidFill>
                    <a:srgbClr val="000000"/>
                  </a:solidFill>
                  <a:latin typeface="ITC Franklin Gothic LT"/>
                  <a:ea typeface="ITC Franklin Gothic LT"/>
                  <a:cs typeface="ITC Franklin Gothic LT"/>
                  <a:sym typeface="ITC Franklin Gothic LT"/>
                </a:rPr>
                <a:t>p</a:t>
              </a:r>
              <a:r>
                <a:rPr lang="en-US" sz="3000">
                  <a:solidFill>
                    <a:srgbClr val="000000"/>
                  </a:solidFill>
                  <a:latin typeface="ITC Franklin Gothic LT"/>
                  <a:ea typeface="ITC Franklin Gothic LT"/>
                  <a:cs typeface="ITC Franklin Gothic LT"/>
                  <a:sym typeface="ITC Franklin Gothic LT"/>
                </a:rPr>
                <a:t> Le</a:t>
              </a:r>
              <a:r>
                <a:rPr lang="en-US" sz="3000">
                  <a:solidFill>
                    <a:srgbClr val="000000"/>
                  </a:solidFill>
                  <a:latin typeface="ITC Franklin Gothic LT"/>
                  <a:ea typeface="ITC Franklin Gothic LT"/>
                  <a:cs typeface="ITC Franklin Gothic LT"/>
                  <a:sym typeface="ITC Franklin Gothic LT"/>
                </a:rPr>
                <a:t>a</a:t>
              </a:r>
              <a:r>
                <a:rPr lang="en-US" sz="3000">
                  <a:solidFill>
                    <a:srgbClr val="000000"/>
                  </a:solidFill>
                  <a:latin typeface="ITC Franklin Gothic LT"/>
                  <a:ea typeface="ITC Franklin Gothic LT"/>
                  <a:cs typeface="ITC Franklin Gothic LT"/>
                  <a:sym typeface="ITC Franklin Gothic LT"/>
                </a:rPr>
                <a:t>r</a:t>
              </a:r>
              <a:r>
                <a:rPr lang="en-US" sz="3000">
                  <a:solidFill>
                    <a:srgbClr val="000000"/>
                  </a:solidFill>
                  <a:latin typeface="ITC Franklin Gothic LT"/>
                  <a:ea typeface="ITC Franklin Gothic LT"/>
                  <a:cs typeface="ITC Franklin Gothic LT"/>
                  <a:sym typeface="ITC Franklin Gothic LT"/>
                </a:rPr>
                <a:t>ni</a:t>
              </a:r>
              <a:r>
                <a:rPr lang="en-US" sz="3000">
                  <a:solidFill>
                    <a:srgbClr val="000000"/>
                  </a:solidFill>
                  <a:latin typeface="ITC Franklin Gothic LT"/>
                  <a:ea typeface="ITC Franklin Gothic LT"/>
                  <a:cs typeface="ITC Franklin Gothic LT"/>
                  <a:sym typeface="ITC Franklin Gothic LT"/>
                </a:rPr>
                <a:t>ng m</a:t>
              </a:r>
              <a:r>
                <a:rPr lang="en-US" sz="3000">
                  <a:solidFill>
                    <a:srgbClr val="000000"/>
                  </a:solidFill>
                  <a:latin typeface="ITC Franklin Gothic LT"/>
                  <a:ea typeface="ITC Franklin Gothic LT"/>
                  <a:cs typeface="ITC Franklin Gothic LT"/>
                  <a:sym typeface="ITC Franklin Gothic LT"/>
                </a:rPr>
                <a:t>o</a:t>
              </a:r>
              <a:r>
                <a:rPr lang="en-US" sz="3000">
                  <a:solidFill>
                    <a:srgbClr val="000000"/>
                  </a:solidFill>
                  <a:latin typeface="ITC Franklin Gothic LT"/>
                  <a:ea typeface="ITC Franklin Gothic LT"/>
                  <a:cs typeface="ITC Franklin Gothic LT"/>
                  <a:sym typeface="ITC Franklin Gothic LT"/>
                </a:rPr>
                <a:t>del</a:t>
              </a:r>
              <a:r>
                <a:rPr lang="en-US" sz="3000">
                  <a:solidFill>
                    <a:srgbClr val="000000"/>
                  </a:solidFill>
                  <a:latin typeface="ITC Franklin Gothic LT"/>
                  <a:ea typeface="ITC Franklin Gothic LT"/>
                  <a:cs typeface="ITC Franklin Gothic LT"/>
                  <a:sym typeface="ITC Franklin Gothic LT"/>
                </a:rPr>
                <a:t>s </a:t>
              </a:r>
              <a:r>
                <a:rPr lang="en-US" sz="3000">
                  <a:solidFill>
                    <a:srgbClr val="000000"/>
                  </a:solidFill>
                  <a:latin typeface="ITC Franklin Gothic LT"/>
                  <a:ea typeface="ITC Franklin Gothic LT"/>
                  <a:cs typeface="ITC Franklin Gothic LT"/>
                  <a:sym typeface="ITC Franklin Gothic LT"/>
                </a:rPr>
                <a:t>(LSTM, CNN) </a:t>
              </a:r>
              <a:r>
                <a:rPr lang="en-US" sz="3000">
                  <a:solidFill>
                    <a:srgbClr val="000000"/>
                  </a:solidFill>
                  <a:latin typeface="ITC Franklin Gothic LT"/>
                  <a:ea typeface="ITC Franklin Gothic LT"/>
                  <a:cs typeface="ITC Franklin Gothic LT"/>
                  <a:sym typeface="ITC Franklin Gothic LT"/>
                </a:rPr>
                <a:t>for </a:t>
              </a:r>
              <a:r>
                <a:rPr lang="en-US" sz="3000">
                  <a:solidFill>
                    <a:srgbClr val="000000"/>
                  </a:solidFill>
                  <a:latin typeface="ITC Franklin Gothic LT"/>
                  <a:ea typeface="ITC Franklin Gothic LT"/>
                  <a:cs typeface="ITC Franklin Gothic LT"/>
                  <a:sym typeface="ITC Franklin Gothic LT"/>
                </a:rPr>
                <a:t>b</a:t>
              </a:r>
              <a:r>
                <a:rPr lang="en-US" sz="3000">
                  <a:solidFill>
                    <a:srgbClr val="000000"/>
                  </a:solidFill>
                  <a:latin typeface="ITC Franklin Gothic LT"/>
                  <a:ea typeface="ITC Franklin Gothic LT"/>
                  <a:cs typeface="ITC Franklin Gothic LT"/>
                  <a:sym typeface="ITC Franklin Gothic LT"/>
                </a:rPr>
                <a:t>e</a:t>
              </a:r>
              <a:r>
                <a:rPr lang="en-US" sz="3000">
                  <a:solidFill>
                    <a:srgbClr val="000000"/>
                  </a:solidFill>
                  <a:latin typeface="ITC Franklin Gothic LT"/>
                  <a:ea typeface="ITC Franklin Gothic LT"/>
                  <a:cs typeface="ITC Franklin Gothic LT"/>
                  <a:sym typeface="ITC Franklin Gothic LT"/>
                </a:rPr>
                <a:t>t</a:t>
              </a:r>
              <a:r>
                <a:rPr lang="en-US" sz="3000">
                  <a:solidFill>
                    <a:srgbClr val="000000"/>
                  </a:solidFill>
                  <a:latin typeface="ITC Franklin Gothic LT"/>
                  <a:ea typeface="ITC Franklin Gothic LT"/>
                  <a:cs typeface="ITC Franklin Gothic LT"/>
                  <a:sym typeface="ITC Franklin Gothic LT"/>
                </a:rPr>
                <a:t>te</a:t>
              </a:r>
              <a:r>
                <a:rPr lang="en-US" sz="3000">
                  <a:solidFill>
                    <a:srgbClr val="000000"/>
                  </a:solidFill>
                  <a:latin typeface="ITC Franklin Gothic LT"/>
                  <a:ea typeface="ITC Franklin Gothic LT"/>
                  <a:cs typeface="ITC Franklin Gothic LT"/>
                  <a:sym typeface="ITC Franklin Gothic LT"/>
                </a:rPr>
                <a:t>r</a:t>
              </a:r>
              <a:r>
                <a:rPr lang="en-US" sz="3000">
                  <a:solidFill>
                    <a:srgbClr val="000000"/>
                  </a:solidFill>
                  <a:latin typeface="ITC Franklin Gothic LT"/>
                  <a:ea typeface="ITC Franklin Gothic LT"/>
                  <a:cs typeface="ITC Franklin Gothic LT"/>
                  <a:sym typeface="ITC Franklin Gothic LT"/>
                </a:rPr>
                <a:t> d</a:t>
              </a:r>
              <a:r>
                <a:rPr lang="en-US" sz="3000">
                  <a:solidFill>
                    <a:srgbClr val="000000"/>
                  </a:solidFill>
                  <a:latin typeface="ITC Franklin Gothic LT"/>
                  <a:ea typeface="ITC Franklin Gothic LT"/>
                  <a:cs typeface="ITC Franklin Gothic LT"/>
                  <a:sym typeface="ITC Franklin Gothic LT"/>
                </a:rPr>
                <a:t>et</a:t>
              </a:r>
              <a:r>
                <a:rPr lang="en-US" sz="3000">
                  <a:solidFill>
                    <a:srgbClr val="000000"/>
                  </a:solidFill>
                  <a:latin typeface="ITC Franklin Gothic LT"/>
                  <a:ea typeface="ITC Franklin Gothic LT"/>
                  <a:cs typeface="ITC Franklin Gothic LT"/>
                  <a:sym typeface="ITC Franklin Gothic LT"/>
                </a:rPr>
                <a:t>ecti</a:t>
              </a:r>
              <a:r>
                <a:rPr lang="en-US" sz="3000">
                  <a:solidFill>
                    <a:srgbClr val="000000"/>
                  </a:solidFill>
                  <a:latin typeface="ITC Franklin Gothic LT"/>
                  <a:ea typeface="ITC Franklin Gothic LT"/>
                  <a:cs typeface="ITC Franklin Gothic LT"/>
                  <a:sym typeface="ITC Franklin Gothic LT"/>
                </a:rPr>
                <a:t>o</a:t>
              </a:r>
              <a:r>
                <a:rPr lang="en-US" sz="3000">
                  <a:solidFill>
                    <a:srgbClr val="000000"/>
                  </a:solidFill>
                  <a:latin typeface="ITC Franklin Gothic LT"/>
                  <a:ea typeface="ITC Franklin Gothic LT"/>
                  <a:cs typeface="ITC Franklin Gothic LT"/>
                  <a:sym typeface="ITC Franklin Gothic LT"/>
                </a:rPr>
                <a:t>n</a:t>
              </a:r>
            </a:p>
            <a:p>
              <a:pPr algn="l" marL="647700" indent="-323850" lvl="1">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E</a:t>
              </a:r>
              <a:r>
                <a:rPr lang="en-US" sz="3000">
                  <a:solidFill>
                    <a:srgbClr val="000000"/>
                  </a:solidFill>
                  <a:latin typeface="ITC Franklin Gothic LT"/>
                  <a:ea typeface="ITC Franklin Gothic LT"/>
                  <a:cs typeface="ITC Franklin Gothic LT"/>
                  <a:sym typeface="ITC Franklin Gothic LT"/>
                </a:rPr>
                <a:t>na</a:t>
              </a:r>
              <a:r>
                <a:rPr lang="en-US" sz="3000">
                  <a:solidFill>
                    <a:srgbClr val="000000"/>
                  </a:solidFill>
                  <a:latin typeface="ITC Franklin Gothic LT"/>
                  <a:ea typeface="ITC Franklin Gothic LT"/>
                  <a:cs typeface="ITC Franklin Gothic LT"/>
                  <a:sym typeface="ITC Franklin Gothic LT"/>
                </a:rPr>
                <a:t>b</a:t>
              </a:r>
              <a:r>
                <a:rPr lang="en-US" sz="3000">
                  <a:solidFill>
                    <a:srgbClr val="000000"/>
                  </a:solidFill>
                  <a:latin typeface="ITC Franklin Gothic LT"/>
                  <a:ea typeface="ITC Franklin Gothic LT"/>
                  <a:cs typeface="ITC Franklin Gothic LT"/>
                  <a:sym typeface="ITC Franklin Gothic LT"/>
                </a:rPr>
                <a:t>le </a:t>
              </a:r>
              <a:r>
                <a:rPr lang="en-US" sz="3000">
                  <a:solidFill>
                    <a:srgbClr val="000000"/>
                  </a:solidFill>
                  <a:latin typeface="ITC Franklin Gothic LT"/>
                  <a:ea typeface="ITC Franklin Gothic LT"/>
                  <a:cs typeface="ITC Franklin Gothic LT"/>
                  <a:sym typeface="ITC Franklin Gothic LT"/>
                </a:rPr>
                <a:t>r</a:t>
              </a:r>
              <a:r>
                <a:rPr lang="en-US" sz="3000">
                  <a:solidFill>
                    <a:srgbClr val="000000"/>
                  </a:solidFill>
                  <a:latin typeface="ITC Franklin Gothic LT"/>
                  <a:ea typeface="ITC Franklin Gothic LT"/>
                  <a:cs typeface="ITC Franklin Gothic LT"/>
                  <a:sym typeface="ITC Franklin Gothic LT"/>
                </a:rPr>
                <a:t>eal</a:t>
              </a:r>
              <a:r>
                <a:rPr lang="en-US" sz="3000">
                  <a:solidFill>
                    <a:srgbClr val="000000"/>
                  </a:solidFill>
                  <a:latin typeface="ITC Franklin Gothic LT"/>
                  <a:ea typeface="ITC Franklin Gothic LT"/>
                  <a:cs typeface="ITC Franklin Gothic LT"/>
                  <a:sym typeface="ITC Franklin Gothic LT"/>
                </a:rPr>
                <a:t>-t</a:t>
              </a:r>
              <a:r>
                <a:rPr lang="en-US" sz="3000">
                  <a:solidFill>
                    <a:srgbClr val="000000"/>
                  </a:solidFill>
                  <a:latin typeface="ITC Franklin Gothic LT"/>
                  <a:ea typeface="ITC Franklin Gothic LT"/>
                  <a:cs typeface="ITC Franklin Gothic LT"/>
                  <a:sym typeface="ITC Franklin Gothic LT"/>
                </a:rPr>
                <a:t>ime pac</a:t>
              </a:r>
              <a:r>
                <a:rPr lang="en-US" sz="3000">
                  <a:solidFill>
                    <a:srgbClr val="000000"/>
                  </a:solidFill>
                  <a:latin typeface="ITC Franklin Gothic LT"/>
                  <a:ea typeface="ITC Franklin Gothic LT"/>
                  <a:cs typeface="ITC Franklin Gothic LT"/>
                  <a:sym typeface="ITC Franklin Gothic LT"/>
                </a:rPr>
                <a:t>k</a:t>
              </a:r>
              <a:r>
                <a:rPr lang="en-US" sz="3000">
                  <a:solidFill>
                    <a:srgbClr val="000000"/>
                  </a:solidFill>
                  <a:latin typeface="ITC Franklin Gothic LT"/>
                  <a:ea typeface="ITC Franklin Gothic LT"/>
                  <a:cs typeface="ITC Franklin Gothic LT"/>
                  <a:sym typeface="ITC Franklin Gothic LT"/>
                </a:rPr>
                <a:t>e</a:t>
              </a:r>
              <a:r>
                <a:rPr lang="en-US" sz="3000">
                  <a:solidFill>
                    <a:srgbClr val="000000"/>
                  </a:solidFill>
                  <a:latin typeface="ITC Franklin Gothic LT"/>
                  <a:ea typeface="ITC Franklin Gothic LT"/>
                  <a:cs typeface="ITC Franklin Gothic LT"/>
                  <a:sym typeface="ITC Franklin Gothic LT"/>
                </a:rPr>
                <a:t>t</a:t>
              </a:r>
              <a:r>
                <a:rPr lang="en-US" sz="3000">
                  <a:solidFill>
                    <a:srgbClr val="000000"/>
                  </a:solidFill>
                  <a:latin typeface="ITC Franklin Gothic LT"/>
                  <a:ea typeface="ITC Franklin Gothic LT"/>
                  <a:cs typeface="ITC Franklin Gothic LT"/>
                  <a:sym typeface="ITC Franklin Gothic LT"/>
                </a:rPr>
                <a:t> </a:t>
              </a:r>
              <a:r>
                <a:rPr lang="en-US" sz="3000">
                  <a:solidFill>
                    <a:srgbClr val="000000"/>
                  </a:solidFill>
                  <a:latin typeface="ITC Franklin Gothic LT"/>
                  <a:ea typeface="ITC Franklin Gothic LT"/>
                  <a:cs typeface="ITC Franklin Gothic LT"/>
                  <a:sym typeface="ITC Franklin Gothic LT"/>
                </a:rPr>
                <a:t>s</a:t>
              </a:r>
              <a:r>
                <a:rPr lang="en-US" sz="3000">
                  <a:solidFill>
                    <a:srgbClr val="000000"/>
                  </a:solidFill>
                  <a:latin typeface="ITC Franklin Gothic LT"/>
                  <a:ea typeface="ITC Franklin Gothic LT"/>
                  <a:cs typeface="ITC Franklin Gothic LT"/>
                  <a:sym typeface="ITC Franklin Gothic LT"/>
                </a:rPr>
                <a:t>n</a:t>
              </a:r>
              <a:r>
                <a:rPr lang="en-US" sz="3000">
                  <a:solidFill>
                    <a:srgbClr val="000000"/>
                  </a:solidFill>
                  <a:latin typeface="ITC Franklin Gothic LT"/>
                  <a:ea typeface="ITC Franklin Gothic LT"/>
                  <a:cs typeface="ITC Franklin Gothic LT"/>
                  <a:sym typeface="ITC Franklin Gothic LT"/>
                </a:rPr>
                <a:t>iffing</a:t>
              </a:r>
              <a:r>
                <a:rPr lang="en-US" sz="3000">
                  <a:solidFill>
                    <a:srgbClr val="000000"/>
                  </a:solidFill>
                  <a:latin typeface="ITC Franklin Gothic LT"/>
                  <a:ea typeface="ITC Franklin Gothic LT"/>
                  <a:cs typeface="ITC Franklin Gothic LT"/>
                  <a:sym typeface="ITC Franklin Gothic LT"/>
                </a:rPr>
                <a:t> and </a:t>
              </a:r>
              <a:r>
                <a:rPr lang="en-US" sz="3000">
                  <a:solidFill>
                    <a:srgbClr val="000000"/>
                  </a:solidFill>
                  <a:latin typeface="ITC Franklin Gothic LT"/>
                  <a:ea typeface="ITC Franklin Gothic LT"/>
                  <a:cs typeface="ITC Franklin Gothic LT"/>
                  <a:sym typeface="ITC Franklin Gothic LT"/>
                </a:rPr>
                <a:t>liv</a:t>
              </a:r>
              <a:r>
                <a:rPr lang="en-US" sz="3000">
                  <a:solidFill>
                    <a:srgbClr val="000000"/>
                  </a:solidFill>
                  <a:latin typeface="ITC Franklin Gothic LT"/>
                  <a:ea typeface="ITC Franklin Gothic LT"/>
                  <a:cs typeface="ITC Franklin Gothic LT"/>
                  <a:sym typeface="ITC Franklin Gothic LT"/>
                </a:rPr>
                <a:t>e </a:t>
              </a:r>
              <a:r>
                <a:rPr lang="en-US" sz="3000">
                  <a:solidFill>
                    <a:srgbClr val="000000"/>
                  </a:solidFill>
                  <a:latin typeface="ITC Franklin Gothic LT"/>
                  <a:ea typeface="ITC Franklin Gothic LT"/>
                  <a:cs typeface="ITC Franklin Gothic LT"/>
                  <a:sym typeface="ITC Franklin Gothic LT"/>
                </a:rPr>
                <a:t>a</a:t>
              </a:r>
              <a:r>
                <a:rPr lang="en-US" sz="3000">
                  <a:solidFill>
                    <a:srgbClr val="000000"/>
                  </a:solidFill>
                  <a:latin typeface="ITC Franklin Gothic LT"/>
                  <a:ea typeface="ITC Franklin Gothic LT"/>
                  <a:cs typeface="ITC Franklin Gothic LT"/>
                  <a:sym typeface="ITC Franklin Gothic LT"/>
                </a:rPr>
                <a:t>tt</a:t>
              </a:r>
              <a:r>
                <a:rPr lang="en-US" sz="3000">
                  <a:solidFill>
                    <a:srgbClr val="000000"/>
                  </a:solidFill>
                  <a:latin typeface="ITC Franklin Gothic LT"/>
                  <a:ea typeface="ITC Franklin Gothic LT"/>
                  <a:cs typeface="ITC Franklin Gothic LT"/>
                  <a:sym typeface="ITC Franklin Gothic LT"/>
                </a:rPr>
                <a:t>a</a:t>
              </a:r>
              <a:r>
                <a:rPr lang="en-US" sz="3000">
                  <a:solidFill>
                    <a:srgbClr val="000000"/>
                  </a:solidFill>
                  <a:latin typeface="ITC Franklin Gothic LT"/>
                  <a:ea typeface="ITC Franklin Gothic LT"/>
                  <a:cs typeface="ITC Franklin Gothic LT"/>
                  <a:sym typeface="ITC Franklin Gothic LT"/>
                </a:rPr>
                <a:t>c</a:t>
              </a:r>
              <a:r>
                <a:rPr lang="en-US" sz="3000">
                  <a:solidFill>
                    <a:srgbClr val="000000"/>
                  </a:solidFill>
                  <a:latin typeface="ITC Franklin Gothic LT"/>
                  <a:ea typeface="ITC Franklin Gothic LT"/>
                  <a:cs typeface="ITC Franklin Gothic LT"/>
                  <a:sym typeface="ITC Franklin Gothic LT"/>
                </a:rPr>
                <a:t>k</a:t>
              </a:r>
              <a:r>
                <a:rPr lang="en-US" sz="3000">
                  <a:solidFill>
                    <a:srgbClr val="000000"/>
                  </a:solidFill>
                  <a:latin typeface="ITC Franklin Gothic LT"/>
                  <a:ea typeface="ITC Franklin Gothic LT"/>
                  <a:cs typeface="ITC Franklin Gothic LT"/>
                  <a:sym typeface="ITC Franklin Gothic LT"/>
                </a:rPr>
                <a:t> </a:t>
              </a:r>
              <a:r>
                <a:rPr lang="en-US" sz="3000">
                  <a:solidFill>
                    <a:srgbClr val="000000"/>
                  </a:solidFill>
                  <a:latin typeface="ITC Franklin Gothic LT"/>
                  <a:ea typeface="ITC Franklin Gothic LT"/>
                  <a:cs typeface="ITC Franklin Gothic LT"/>
                  <a:sym typeface="ITC Franklin Gothic LT"/>
                </a:rPr>
                <a:t>a</a:t>
              </a:r>
              <a:r>
                <a:rPr lang="en-US" sz="3000">
                  <a:solidFill>
                    <a:srgbClr val="000000"/>
                  </a:solidFill>
                  <a:latin typeface="ITC Franklin Gothic LT"/>
                  <a:ea typeface="ITC Franklin Gothic LT"/>
                  <a:cs typeface="ITC Franklin Gothic LT"/>
                  <a:sym typeface="ITC Franklin Gothic LT"/>
                </a:rPr>
                <a:t>le</a:t>
              </a:r>
              <a:r>
                <a:rPr lang="en-US" sz="3000">
                  <a:solidFill>
                    <a:srgbClr val="000000"/>
                  </a:solidFill>
                  <a:latin typeface="ITC Franklin Gothic LT"/>
                  <a:ea typeface="ITC Franklin Gothic LT"/>
                  <a:cs typeface="ITC Franklin Gothic LT"/>
                  <a:sym typeface="ITC Franklin Gothic LT"/>
                </a:rPr>
                <a:t>r</a:t>
              </a:r>
              <a:r>
                <a:rPr lang="en-US" sz="3000">
                  <a:solidFill>
                    <a:srgbClr val="000000"/>
                  </a:solidFill>
                  <a:latin typeface="ITC Franklin Gothic LT"/>
                  <a:ea typeface="ITC Franklin Gothic LT"/>
                  <a:cs typeface="ITC Franklin Gothic LT"/>
                  <a:sym typeface="ITC Franklin Gothic LT"/>
                </a:rPr>
                <a:t>ts</a:t>
              </a:r>
            </a:p>
            <a:p>
              <a:pPr algn="l" marL="647700" indent="-323850" lvl="1">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Expand</a:t>
              </a:r>
              <a:r>
                <a:rPr lang="en-US" sz="3000">
                  <a:solidFill>
                    <a:srgbClr val="000000"/>
                  </a:solidFill>
                  <a:latin typeface="ITC Franklin Gothic LT"/>
                  <a:ea typeface="ITC Franklin Gothic LT"/>
                  <a:cs typeface="ITC Franklin Gothic LT"/>
                  <a:sym typeface="ITC Franklin Gothic LT"/>
                </a:rPr>
                <a:t> </a:t>
              </a:r>
              <a:r>
                <a:rPr lang="en-US" sz="3000">
                  <a:solidFill>
                    <a:srgbClr val="000000"/>
                  </a:solidFill>
                  <a:latin typeface="ITC Franklin Gothic LT"/>
                  <a:ea typeface="ITC Franklin Gothic LT"/>
                  <a:cs typeface="ITC Franklin Gothic LT"/>
                  <a:sym typeface="ITC Franklin Gothic LT"/>
                </a:rPr>
                <a:t>f</a:t>
              </a:r>
              <a:r>
                <a:rPr lang="en-US" sz="3000">
                  <a:solidFill>
                    <a:srgbClr val="000000"/>
                  </a:solidFill>
                  <a:latin typeface="ITC Franklin Gothic LT"/>
                  <a:ea typeface="ITC Franklin Gothic LT"/>
                  <a:cs typeface="ITC Franklin Gothic LT"/>
                  <a:sym typeface="ITC Franklin Gothic LT"/>
                </a:rPr>
                <a:t>or </a:t>
              </a:r>
              <a:r>
                <a:rPr lang="en-US" sz="3000">
                  <a:solidFill>
                    <a:srgbClr val="000000"/>
                  </a:solidFill>
                  <a:latin typeface="ITC Franklin Gothic LT"/>
                  <a:ea typeface="ITC Franklin Gothic LT"/>
                  <a:cs typeface="ITC Franklin Gothic LT"/>
                  <a:sym typeface="ITC Franklin Gothic LT"/>
                </a:rPr>
                <a:t>I</a:t>
              </a:r>
              <a:r>
                <a:rPr lang="en-US" sz="3000">
                  <a:solidFill>
                    <a:srgbClr val="000000"/>
                  </a:solidFill>
                  <a:latin typeface="ITC Franklin Gothic LT"/>
                  <a:ea typeface="ITC Franklin Gothic LT"/>
                  <a:cs typeface="ITC Franklin Gothic LT"/>
                  <a:sym typeface="ITC Franklin Gothic LT"/>
                </a:rPr>
                <a:t>o</a:t>
              </a:r>
              <a:r>
                <a:rPr lang="en-US" sz="3000">
                  <a:solidFill>
                    <a:srgbClr val="000000"/>
                  </a:solidFill>
                  <a:latin typeface="ITC Franklin Gothic LT"/>
                  <a:ea typeface="ITC Franklin Gothic LT"/>
                  <a:cs typeface="ITC Franklin Gothic LT"/>
                  <a:sym typeface="ITC Franklin Gothic LT"/>
                </a:rPr>
                <a:t>T</a:t>
              </a:r>
              <a:r>
                <a:rPr lang="en-US" sz="3000">
                  <a:solidFill>
                    <a:srgbClr val="000000"/>
                  </a:solidFill>
                  <a:latin typeface="ITC Franklin Gothic LT"/>
                  <a:ea typeface="ITC Franklin Gothic LT"/>
                  <a:cs typeface="ITC Franklin Gothic LT"/>
                  <a:sym typeface="ITC Franklin Gothic LT"/>
                </a:rPr>
                <a:t> ne</a:t>
              </a:r>
              <a:r>
                <a:rPr lang="en-US" sz="3000">
                  <a:solidFill>
                    <a:srgbClr val="000000"/>
                  </a:solidFill>
                  <a:latin typeface="ITC Franklin Gothic LT"/>
                  <a:ea typeface="ITC Franklin Gothic LT"/>
                  <a:cs typeface="ITC Franklin Gothic LT"/>
                  <a:sym typeface="ITC Franklin Gothic LT"/>
                </a:rPr>
                <a:t>two</a:t>
              </a:r>
              <a:r>
                <a:rPr lang="en-US" sz="3000">
                  <a:solidFill>
                    <a:srgbClr val="000000"/>
                  </a:solidFill>
                  <a:latin typeface="ITC Franklin Gothic LT"/>
                  <a:ea typeface="ITC Franklin Gothic LT"/>
                  <a:cs typeface="ITC Franklin Gothic LT"/>
                  <a:sym typeface="ITC Franklin Gothic LT"/>
                </a:rPr>
                <a:t>r</a:t>
              </a:r>
              <a:r>
                <a:rPr lang="en-US" sz="3000">
                  <a:solidFill>
                    <a:srgbClr val="000000"/>
                  </a:solidFill>
                  <a:latin typeface="ITC Franklin Gothic LT"/>
                  <a:ea typeface="ITC Franklin Gothic LT"/>
                  <a:cs typeface="ITC Franklin Gothic LT"/>
                  <a:sym typeface="ITC Franklin Gothic LT"/>
                </a:rPr>
                <a:t>k</a:t>
              </a:r>
              <a:r>
                <a:rPr lang="en-US" sz="3000">
                  <a:solidFill>
                    <a:srgbClr val="000000"/>
                  </a:solidFill>
                  <a:latin typeface="ITC Franklin Gothic LT"/>
                  <a:ea typeface="ITC Franklin Gothic LT"/>
                  <a:cs typeface="ITC Franklin Gothic LT"/>
                  <a:sym typeface="ITC Franklin Gothic LT"/>
                </a:rPr>
                <a:t> </a:t>
              </a:r>
              <a:r>
                <a:rPr lang="en-US" sz="3000">
                  <a:solidFill>
                    <a:srgbClr val="000000"/>
                  </a:solidFill>
                  <a:latin typeface="ITC Franklin Gothic LT"/>
                  <a:ea typeface="ITC Franklin Gothic LT"/>
                  <a:cs typeface="ITC Franklin Gothic LT"/>
                  <a:sym typeface="ITC Franklin Gothic LT"/>
                </a:rPr>
                <a:t>s</a:t>
              </a:r>
              <a:r>
                <a:rPr lang="en-US" sz="3000">
                  <a:solidFill>
                    <a:srgbClr val="000000"/>
                  </a:solidFill>
                  <a:latin typeface="ITC Franklin Gothic LT"/>
                  <a:ea typeface="ITC Franklin Gothic LT"/>
                  <a:cs typeface="ITC Franklin Gothic LT"/>
                  <a:sym typeface="ITC Franklin Gothic LT"/>
                </a:rPr>
                <a:t>e</a:t>
              </a:r>
              <a:r>
                <a:rPr lang="en-US" sz="3000">
                  <a:solidFill>
                    <a:srgbClr val="000000"/>
                  </a:solidFill>
                  <a:latin typeface="ITC Franklin Gothic LT"/>
                  <a:ea typeface="ITC Franklin Gothic LT"/>
                  <a:cs typeface="ITC Franklin Gothic LT"/>
                  <a:sym typeface="ITC Franklin Gothic LT"/>
                </a:rPr>
                <a:t>cur</a:t>
              </a:r>
              <a:r>
                <a:rPr lang="en-US" sz="3000">
                  <a:solidFill>
                    <a:srgbClr val="000000"/>
                  </a:solidFill>
                  <a:latin typeface="ITC Franklin Gothic LT"/>
                  <a:ea typeface="ITC Franklin Gothic LT"/>
                  <a:cs typeface="ITC Franklin Gothic LT"/>
                  <a:sym typeface="ITC Franklin Gothic LT"/>
                </a:rPr>
                <a:t>it</a:t>
              </a:r>
              <a:r>
                <a:rPr lang="en-US" sz="3000">
                  <a:solidFill>
                    <a:srgbClr val="000000"/>
                  </a:solidFill>
                  <a:latin typeface="ITC Franklin Gothic LT"/>
                  <a:ea typeface="ITC Franklin Gothic LT"/>
                  <a:cs typeface="ITC Franklin Gothic LT"/>
                  <a:sym typeface="ITC Franklin Gothic LT"/>
                </a:rPr>
                <a:t>y</a:t>
              </a:r>
            </a:p>
            <a:p>
              <a:pPr algn="l" marL="647700" indent="-323850" lvl="1">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Add </a:t>
              </a:r>
              <a:r>
                <a:rPr lang="en-US" sz="3000">
                  <a:solidFill>
                    <a:srgbClr val="000000"/>
                  </a:solidFill>
                  <a:latin typeface="ITC Franklin Gothic LT"/>
                  <a:ea typeface="ITC Franklin Gothic LT"/>
                  <a:cs typeface="ITC Franklin Gothic LT"/>
                  <a:sym typeface="ITC Franklin Gothic LT"/>
                </a:rPr>
                <a:t>a</a:t>
              </a:r>
              <a:r>
                <a:rPr lang="en-US" sz="3000">
                  <a:solidFill>
                    <a:srgbClr val="000000"/>
                  </a:solidFill>
                  <a:latin typeface="ITC Franklin Gothic LT"/>
                  <a:ea typeface="ITC Franklin Gothic LT"/>
                  <a:cs typeface="ITC Franklin Gothic LT"/>
                  <a:sym typeface="ITC Franklin Gothic LT"/>
                </a:rPr>
                <a:t>u</a:t>
              </a:r>
              <a:r>
                <a:rPr lang="en-US" sz="3000">
                  <a:solidFill>
                    <a:srgbClr val="000000"/>
                  </a:solidFill>
                  <a:latin typeface="ITC Franklin Gothic LT"/>
                  <a:ea typeface="ITC Franklin Gothic LT"/>
                  <a:cs typeface="ITC Franklin Gothic LT"/>
                  <a:sym typeface="ITC Franklin Gothic LT"/>
                </a:rPr>
                <a:t>to</a:t>
              </a:r>
              <a:r>
                <a:rPr lang="en-US" sz="3000">
                  <a:solidFill>
                    <a:srgbClr val="000000"/>
                  </a:solidFill>
                  <a:latin typeface="ITC Franklin Gothic LT"/>
                  <a:ea typeface="ITC Franklin Gothic LT"/>
                  <a:cs typeface="ITC Franklin Gothic LT"/>
                  <a:sym typeface="ITC Franklin Gothic LT"/>
                </a:rPr>
                <a:t>-updat</a:t>
              </a:r>
              <a:r>
                <a:rPr lang="en-US" sz="3000">
                  <a:solidFill>
                    <a:srgbClr val="000000"/>
                  </a:solidFill>
                  <a:latin typeface="ITC Franklin Gothic LT"/>
                  <a:ea typeface="ITC Franklin Gothic LT"/>
                  <a:cs typeface="ITC Franklin Gothic LT"/>
                  <a:sym typeface="ITC Franklin Gothic LT"/>
                </a:rPr>
                <a:t>ing th</a:t>
              </a:r>
              <a:r>
                <a:rPr lang="en-US" sz="3000">
                  <a:solidFill>
                    <a:srgbClr val="000000"/>
                  </a:solidFill>
                  <a:latin typeface="ITC Franklin Gothic LT"/>
                  <a:ea typeface="ITC Franklin Gothic LT"/>
                  <a:cs typeface="ITC Franklin Gothic LT"/>
                  <a:sym typeface="ITC Franklin Gothic LT"/>
                </a:rPr>
                <a:t>r</a:t>
              </a:r>
              <a:r>
                <a:rPr lang="en-US" sz="3000">
                  <a:solidFill>
                    <a:srgbClr val="000000"/>
                  </a:solidFill>
                  <a:latin typeface="ITC Franklin Gothic LT"/>
                  <a:ea typeface="ITC Franklin Gothic LT"/>
                  <a:cs typeface="ITC Franklin Gothic LT"/>
                  <a:sym typeface="ITC Franklin Gothic LT"/>
                </a:rPr>
                <a:t>eat da</a:t>
              </a:r>
              <a:r>
                <a:rPr lang="en-US" sz="3000">
                  <a:solidFill>
                    <a:srgbClr val="000000"/>
                  </a:solidFill>
                  <a:latin typeface="ITC Franklin Gothic LT"/>
                  <a:ea typeface="ITC Franklin Gothic LT"/>
                  <a:cs typeface="ITC Franklin Gothic LT"/>
                  <a:sym typeface="ITC Franklin Gothic LT"/>
                </a:rPr>
                <a:t>t</a:t>
              </a:r>
              <a:r>
                <a:rPr lang="en-US" sz="3000">
                  <a:solidFill>
                    <a:srgbClr val="000000"/>
                  </a:solidFill>
                  <a:latin typeface="ITC Franklin Gothic LT"/>
                  <a:ea typeface="ITC Franklin Gothic LT"/>
                  <a:cs typeface="ITC Franklin Gothic LT"/>
                  <a:sym typeface="ITC Franklin Gothic LT"/>
                </a:rPr>
                <a:t>a</a:t>
              </a:r>
              <a:r>
                <a:rPr lang="en-US" sz="3000">
                  <a:solidFill>
                    <a:srgbClr val="000000"/>
                  </a:solidFill>
                  <a:latin typeface="ITC Franklin Gothic LT"/>
                  <a:ea typeface="ITC Franklin Gothic LT"/>
                  <a:cs typeface="ITC Franklin Gothic LT"/>
                  <a:sym typeface="ITC Franklin Gothic LT"/>
                </a:rPr>
                <a:t>b</a:t>
              </a:r>
              <a:r>
                <a:rPr lang="en-US" sz="3000">
                  <a:solidFill>
                    <a:srgbClr val="000000"/>
                  </a:solidFill>
                  <a:latin typeface="ITC Franklin Gothic LT"/>
                  <a:ea typeface="ITC Franklin Gothic LT"/>
                  <a:cs typeface="ITC Franklin Gothic LT"/>
                  <a:sym typeface="ITC Franklin Gothic LT"/>
                </a:rPr>
                <a:t>a</a:t>
              </a:r>
              <a:r>
                <a:rPr lang="en-US" sz="3000">
                  <a:solidFill>
                    <a:srgbClr val="000000"/>
                  </a:solidFill>
                  <a:latin typeface="ITC Franklin Gothic LT"/>
                  <a:ea typeface="ITC Franklin Gothic LT"/>
                  <a:cs typeface="ITC Franklin Gothic LT"/>
                  <a:sym typeface="ITC Franklin Gothic LT"/>
                </a:rPr>
                <a:t>s</a:t>
              </a:r>
              <a:r>
                <a:rPr lang="en-US" sz="3000">
                  <a:solidFill>
                    <a:srgbClr val="000000"/>
                  </a:solidFill>
                  <a:latin typeface="ITC Franklin Gothic LT"/>
                  <a:ea typeface="ITC Franklin Gothic LT"/>
                  <a:cs typeface="ITC Franklin Gothic LT"/>
                  <a:sym typeface="ITC Franklin Gothic LT"/>
                </a:rPr>
                <a:t>e</a:t>
              </a:r>
            </a:p>
            <a:p>
              <a:pPr algn="l" marL="542925" indent="-271462" lvl="1">
                <a:lnSpc>
                  <a:spcPts val="3960"/>
                </a:lnSpc>
              </a:pPr>
            </a:p>
          </p:txBody>
        </p:sp>
      </p:grpSp>
      <p:grpSp>
        <p:nvGrpSpPr>
          <p:cNvPr name="Group 13" id="13"/>
          <p:cNvGrpSpPr/>
          <p:nvPr/>
        </p:nvGrpSpPr>
        <p:grpSpPr>
          <a:xfrm rot="0">
            <a:off x="871788" y="1640213"/>
            <a:ext cx="16544424" cy="795444"/>
            <a:chOff x="0" y="0"/>
            <a:chExt cx="22059232" cy="1060592"/>
          </a:xfrm>
        </p:grpSpPr>
        <p:sp>
          <p:nvSpPr>
            <p:cNvPr name="Freeform 14" id="14"/>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5" id="15"/>
            <p:cNvSpPr txBox="true"/>
            <p:nvPr/>
          </p:nvSpPr>
          <p:spPr>
            <a:xfrm>
              <a:off x="0" y="9525"/>
              <a:ext cx="22059232" cy="1051067"/>
            </a:xfrm>
            <a:prstGeom prst="rect">
              <a:avLst/>
            </a:prstGeom>
          </p:spPr>
          <p:txBody>
            <a:bodyPr anchor="b" rtlCol="false" tIns="0" lIns="0" bIns="0" rIns="0"/>
            <a:lstStyle/>
            <a:p>
              <a:pPr algn="l">
                <a:lnSpc>
                  <a:spcPts val="4752"/>
                </a:lnSpc>
              </a:pPr>
              <a:r>
                <a:rPr lang="en-US" sz="4950" b="true">
                  <a:solidFill>
                    <a:srgbClr val="1CADE4"/>
                  </a:solidFill>
                  <a:latin typeface="Arial Bold"/>
                  <a:ea typeface="Arial Bold"/>
                  <a:cs typeface="Arial Bold"/>
                  <a:sym typeface="Arial Bold"/>
                </a:rPr>
                <a:t>Future scope</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1028700" y="1249747"/>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References</a:t>
              </a:r>
            </a:p>
          </p:txBody>
        </p:sp>
      </p:grpSp>
      <p:grpSp>
        <p:nvGrpSpPr>
          <p:cNvPr name="Group 13" id="13"/>
          <p:cNvGrpSpPr/>
          <p:nvPr/>
        </p:nvGrpSpPr>
        <p:grpSpPr>
          <a:xfrm rot="0">
            <a:off x="528882" y="1028700"/>
            <a:ext cx="16544422" cy="6183639"/>
            <a:chOff x="0" y="0"/>
            <a:chExt cx="22059230" cy="8244852"/>
          </a:xfrm>
        </p:grpSpPr>
        <p:sp>
          <p:nvSpPr>
            <p:cNvPr name="Freeform 14" id="14"/>
            <p:cNvSpPr/>
            <p:nvPr/>
          </p:nvSpPr>
          <p:spPr>
            <a:xfrm flipH="false" flipV="false" rot="0">
              <a:off x="0" y="0"/>
              <a:ext cx="22059230" cy="8244852"/>
            </a:xfrm>
            <a:custGeom>
              <a:avLst/>
              <a:gdLst/>
              <a:ahLst/>
              <a:cxnLst/>
              <a:rect r="r" b="b" t="t" l="l"/>
              <a:pathLst>
                <a:path h="8244852" w="22059230">
                  <a:moveTo>
                    <a:pt x="0" y="0"/>
                  </a:moveTo>
                  <a:lnTo>
                    <a:pt x="22059230" y="0"/>
                  </a:lnTo>
                  <a:lnTo>
                    <a:pt x="22059230" y="8244852"/>
                  </a:lnTo>
                  <a:lnTo>
                    <a:pt x="0" y="8244852"/>
                  </a:lnTo>
                  <a:close/>
                </a:path>
              </a:pathLst>
            </a:custGeom>
            <a:solidFill>
              <a:srgbClr val="000000">
                <a:alpha val="0"/>
              </a:srgbClr>
            </a:solidFill>
          </p:spPr>
        </p:sp>
        <p:sp>
          <p:nvSpPr>
            <p:cNvPr name="TextBox 15" id="15"/>
            <p:cNvSpPr txBox="true"/>
            <p:nvPr/>
          </p:nvSpPr>
          <p:spPr>
            <a:xfrm>
              <a:off x="0" y="-114300"/>
              <a:ext cx="22059230" cy="8359152"/>
            </a:xfrm>
            <a:prstGeom prst="rect">
              <a:avLst/>
            </a:prstGeom>
          </p:spPr>
          <p:txBody>
            <a:bodyPr anchor="ctr" rtlCol="false" tIns="0" lIns="0" bIns="0" rIns="0"/>
            <a:lstStyle/>
            <a:p>
              <a:pPr algn="l" marL="651510" indent="-325755"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Kaggle dataset: </a:t>
              </a:r>
            </a:p>
            <a:p>
              <a:pPr algn="l" marL="651053" indent="-325526"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Research papers on NIDS using ML</a:t>
              </a:r>
            </a:p>
            <a:p>
              <a:pPr algn="l" marL="651053" indent="-325526"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IBM Cloud Lite documentation</a:t>
              </a:r>
            </a:p>
            <a:p>
              <a:pPr algn="l">
                <a:lnSpc>
                  <a:spcPts val="4752"/>
                </a:lnSpc>
              </a:pP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sp>
        <p:nvSpPr>
          <p:cNvPr name="Freeform 13" id="13"/>
          <p:cNvSpPr/>
          <p:nvPr/>
        </p:nvSpPr>
        <p:spPr>
          <a:xfrm flipH="false" flipV="false" rot="0">
            <a:off x="4440857" y="2525218"/>
            <a:ext cx="8844771" cy="6733082"/>
          </a:xfrm>
          <a:custGeom>
            <a:avLst/>
            <a:gdLst/>
            <a:ahLst/>
            <a:cxnLst/>
            <a:rect r="r" b="b" t="t" l="l"/>
            <a:pathLst>
              <a:path h="6733082" w="8844771">
                <a:moveTo>
                  <a:pt x="0" y="0"/>
                </a:moveTo>
                <a:lnTo>
                  <a:pt x="8844771" y="0"/>
                </a:lnTo>
                <a:lnTo>
                  <a:pt x="8844771" y="6733082"/>
                </a:lnTo>
                <a:lnTo>
                  <a:pt x="0" y="6733082"/>
                </a:lnTo>
                <a:lnTo>
                  <a:pt x="0" y="0"/>
                </a:lnTo>
                <a:close/>
              </a:path>
            </a:pathLst>
          </a:custGeom>
          <a:blipFill>
            <a:blip r:embed="rId3"/>
            <a:stretch>
              <a:fillRect l="0" t="0" r="0" b="0"/>
            </a:stretch>
          </a:blipFill>
        </p:spPr>
      </p:sp>
      <p:sp>
        <p:nvSpPr>
          <p:cNvPr name="TextBox 14" id="14"/>
          <p:cNvSpPr txBox="true"/>
          <p:nvPr/>
        </p:nvSpPr>
        <p:spPr>
          <a:xfrm rot="0">
            <a:off x="281837" y="1734378"/>
            <a:ext cx="9720416" cy="659511"/>
          </a:xfrm>
          <a:prstGeom prst="rect">
            <a:avLst/>
          </a:prstGeom>
        </p:spPr>
        <p:txBody>
          <a:bodyPr anchor="t" rtlCol="false" tIns="0" lIns="0" bIns="0" rIns="0">
            <a:spAutoFit/>
          </a:bodyPr>
          <a:lstStyle/>
          <a:p>
            <a:pPr algn="ctr">
              <a:lnSpc>
                <a:spcPts val="4752"/>
              </a:lnSpc>
              <a:spcBef>
                <a:spcPct val="0"/>
              </a:spcBef>
            </a:pPr>
            <a:r>
              <a:rPr lang="en-US" sz="3600">
                <a:solidFill>
                  <a:srgbClr val="000000"/>
                </a:solidFill>
                <a:latin typeface="ITC Franklin Gothic LT"/>
                <a:ea typeface="ITC Franklin Gothic LT"/>
                <a:cs typeface="ITC Franklin Gothic LT"/>
                <a:sym typeface="ITC Franklin Gothic LT"/>
              </a:rPr>
              <a:t>Getting Started with Artificial Intelligence :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72746"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sp>
        <p:nvSpPr>
          <p:cNvPr name="Freeform 13" id="13"/>
          <p:cNvSpPr/>
          <p:nvPr/>
        </p:nvSpPr>
        <p:spPr>
          <a:xfrm flipH="false" flipV="false" rot="0">
            <a:off x="5216365" y="2982752"/>
            <a:ext cx="7847739" cy="5993711"/>
          </a:xfrm>
          <a:custGeom>
            <a:avLst/>
            <a:gdLst/>
            <a:ahLst/>
            <a:cxnLst/>
            <a:rect r="r" b="b" t="t" l="l"/>
            <a:pathLst>
              <a:path h="5993711" w="7847739">
                <a:moveTo>
                  <a:pt x="0" y="0"/>
                </a:moveTo>
                <a:lnTo>
                  <a:pt x="7847740" y="0"/>
                </a:lnTo>
                <a:lnTo>
                  <a:pt x="7847740" y="5993711"/>
                </a:lnTo>
                <a:lnTo>
                  <a:pt x="0" y="5993711"/>
                </a:lnTo>
                <a:lnTo>
                  <a:pt x="0" y="0"/>
                </a:lnTo>
                <a:close/>
              </a:path>
            </a:pathLst>
          </a:custGeom>
          <a:blipFill>
            <a:blip r:embed="rId3"/>
            <a:stretch>
              <a:fillRect l="0" t="0" r="0" b="0"/>
            </a:stretch>
          </a:blipFill>
        </p:spPr>
      </p:sp>
      <p:sp>
        <p:nvSpPr>
          <p:cNvPr name="TextBox 14" id="14"/>
          <p:cNvSpPr txBox="true"/>
          <p:nvPr/>
        </p:nvSpPr>
        <p:spPr>
          <a:xfrm rot="0">
            <a:off x="871788" y="1962978"/>
            <a:ext cx="3655338" cy="659511"/>
          </a:xfrm>
          <a:prstGeom prst="rect">
            <a:avLst/>
          </a:prstGeom>
        </p:spPr>
        <p:txBody>
          <a:bodyPr anchor="t" rtlCol="false" tIns="0" lIns="0" bIns="0" rIns="0">
            <a:spAutoFit/>
          </a:bodyPr>
          <a:lstStyle/>
          <a:p>
            <a:pPr algn="ctr">
              <a:lnSpc>
                <a:spcPts val="4752"/>
              </a:lnSpc>
              <a:spcBef>
                <a:spcPct val="0"/>
              </a:spcBef>
            </a:pPr>
            <a:r>
              <a:rPr lang="en-US" sz="3600">
                <a:solidFill>
                  <a:srgbClr val="000000"/>
                </a:solidFill>
                <a:latin typeface="ITC Franklin Gothic LT"/>
                <a:ea typeface="ITC Franklin Gothic LT"/>
                <a:cs typeface="ITC Franklin Gothic LT"/>
                <a:sym typeface="ITC Franklin Gothic LT"/>
              </a:rPr>
              <a:t>Journey to cloud :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61670" y="2304397"/>
            <a:ext cx="9862235" cy="6028291"/>
          </a:xfrm>
          <a:custGeom>
            <a:avLst/>
            <a:gdLst/>
            <a:ahLst/>
            <a:cxnLst/>
            <a:rect r="r" b="b" t="t" l="l"/>
            <a:pathLst>
              <a:path h="6028291" w="9862235">
                <a:moveTo>
                  <a:pt x="0" y="0"/>
                </a:moveTo>
                <a:lnTo>
                  <a:pt x="9862234" y="0"/>
                </a:lnTo>
                <a:lnTo>
                  <a:pt x="9862234" y="6028291"/>
                </a:lnTo>
                <a:lnTo>
                  <a:pt x="0" y="6028291"/>
                </a:lnTo>
                <a:lnTo>
                  <a:pt x="0" y="0"/>
                </a:lnTo>
                <a:close/>
              </a:path>
            </a:pathLst>
          </a:custGeom>
          <a:blipFill>
            <a:blip r:embed="rId2"/>
            <a:stretch>
              <a:fillRect l="0" t="0" r="0" b="0"/>
            </a:stretch>
          </a:blipFill>
        </p:spPr>
      </p:sp>
      <p:sp>
        <p:nvSpPr>
          <p:cNvPr name="TextBox 3" id="3"/>
          <p:cNvSpPr txBox="true"/>
          <p:nvPr/>
        </p:nvSpPr>
        <p:spPr>
          <a:xfrm rot="0">
            <a:off x="5903576" y="1179441"/>
            <a:ext cx="4940141" cy="659511"/>
          </a:xfrm>
          <a:prstGeom prst="rect">
            <a:avLst/>
          </a:prstGeom>
        </p:spPr>
        <p:txBody>
          <a:bodyPr anchor="t" rtlCol="false" tIns="0" lIns="0" bIns="0" rIns="0">
            <a:spAutoFit/>
          </a:bodyPr>
          <a:lstStyle/>
          <a:p>
            <a:pPr algn="ctr">
              <a:lnSpc>
                <a:spcPts val="4752"/>
              </a:lnSpc>
              <a:spcBef>
                <a:spcPct val="0"/>
              </a:spcBef>
            </a:pPr>
            <a:r>
              <a:rPr lang="en-US" sz="3600">
                <a:solidFill>
                  <a:srgbClr val="000000"/>
                </a:solidFill>
                <a:latin typeface="ITC Franklin Gothic LT"/>
                <a:ea typeface="ITC Franklin Gothic LT"/>
                <a:cs typeface="ITC Franklin Gothic LT"/>
                <a:sym typeface="ITC Franklin Gothic LT"/>
              </a:rPr>
              <a:t>LAB : RAG COMPLETION </a:t>
            </a:r>
          </a:p>
        </p:txBody>
      </p:sp>
      <p:grpSp>
        <p:nvGrpSpPr>
          <p:cNvPr name="Group 4" id="4"/>
          <p:cNvGrpSpPr/>
          <p:nvPr/>
        </p:nvGrpSpPr>
        <p:grpSpPr>
          <a:xfrm rot="0">
            <a:off x="669801" y="685800"/>
            <a:ext cx="5554980" cy="142496"/>
            <a:chOff x="0" y="0"/>
            <a:chExt cx="7406640" cy="189994"/>
          </a:xfrm>
        </p:grpSpPr>
        <p:sp>
          <p:nvSpPr>
            <p:cNvPr name="Freeform 5" id="5"/>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6" id="6"/>
          <p:cNvGrpSpPr/>
          <p:nvPr/>
        </p:nvGrpSpPr>
        <p:grpSpPr>
          <a:xfrm rot="0">
            <a:off x="12051075" y="685800"/>
            <a:ext cx="5554980" cy="147831"/>
            <a:chOff x="0" y="0"/>
            <a:chExt cx="7406640" cy="197108"/>
          </a:xfrm>
        </p:grpSpPr>
        <p:sp>
          <p:nvSpPr>
            <p:cNvPr name="Freeform 7" id="7"/>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8" id="8"/>
          <p:cNvGrpSpPr/>
          <p:nvPr/>
        </p:nvGrpSpPr>
        <p:grpSpPr>
          <a:xfrm rot="0">
            <a:off x="6362745" y="685800"/>
            <a:ext cx="5554980" cy="137160"/>
            <a:chOff x="0" y="0"/>
            <a:chExt cx="7406640" cy="182880"/>
          </a:xfrm>
        </p:grpSpPr>
        <p:sp>
          <p:nvSpPr>
            <p:cNvPr name="Freeform 9" id="9"/>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595751" y="3209870"/>
            <a:ext cx="15976108" cy="2277441"/>
            <a:chOff x="0" y="0"/>
            <a:chExt cx="18597488" cy="2651126"/>
          </a:xfrm>
        </p:grpSpPr>
        <p:sp>
          <p:nvSpPr>
            <p:cNvPr name="Freeform 11" id="11"/>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2" id="12"/>
            <p:cNvSpPr txBox="true"/>
            <p:nvPr/>
          </p:nvSpPr>
          <p:spPr>
            <a:xfrm>
              <a:off x="0" y="-85725"/>
              <a:ext cx="18597488" cy="2736851"/>
            </a:xfrm>
            <a:prstGeom prst="rect">
              <a:avLst/>
            </a:prstGeom>
          </p:spPr>
          <p:txBody>
            <a:bodyPr anchor="b" rtlCol="false" tIns="0" lIns="0" bIns="0" rIns="0"/>
            <a:lstStyle/>
            <a:p>
              <a:pPr algn="ctr">
                <a:lnSpc>
                  <a:spcPts val="5040"/>
                </a:lnSpc>
              </a:pPr>
              <a:r>
                <a:rPr lang="en-US" sz="4200"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1274360" y="837702"/>
            <a:ext cx="15773400" cy="1988345"/>
            <a:chOff x="0" y="0"/>
            <a:chExt cx="21031200" cy="2651126"/>
          </a:xfrm>
        </p:grpSpPr>
        <p:sp>
          <p:nvSpPr>
            <p:cNvPr name="Freeform 11" id="11"/>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2" id="12"/>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002060"/>
                  </a:solidFill>
                  <a:latin typeface="Arial Bold"/>
                  <a:ea typeface="Arial Bold"/>
                  <a:cs typeface="Arial Bold"/>
                  <a:sym typeface="Arial Bold"/>
                </a:rPr>
                <a:t>OUTLINE</a:t>
              </a:r>
            </a:p>
          </p:txBody>
        </p:sp>
      </p:grpSp>
      <p:sp>
        <p:nvSpPr>
          <p:cNvPr name="TextBox 13" id="13"/>
          <p:cNvSpPr txBox="true"/>
          <p:nvPr/>
        </p:nvSpPr>
        <p:spPr>
          <a:xfrm rot="0">
            <a:off x="1028700" y="2895578"/>
            <a:ext cx="16345650" cy="5002530"/>
          </a:xfrm>
          <a:prstGeom prst="rect">
            <a:avLst/>
          </a:prstGeom>
        </p:spPr>
        <p:txBody>
          <a:bodyPr anchor="t" rtlCol="false" tIns="0" lIns="0" bIns="0" rIns="0">
            <a:spAutoFit/>
          </a:bodyPr>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Solution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System Development Approach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Algorithm &amp; Deployment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 (Output Image)</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References</a:t>
            </a:r>
          </a:p>
          <a:p>
            <a:pPr algn="l" marL="542925" indent="-271462" lvl="1">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68023" y="1028700"/>
            <a:ext cx="16544424" cy="1225470"/>
            <a:chOff x="0" y="0"/>
            <a:chExt cx="22059232" cy="1633960"/>
          </a:xfrm>
        </p:grpSpPr>
        <p:sp>
          <p:nvSpPr>
            <p:cNvPr name="Freeform 11" id="11"/>
            <p:cNvSpPr/>
            <p:nvPr/>
          </p:nvSpPr>
          <p:spPr>
            <a:xfrm flipH="false" flipV="false" rot="0">
              <a:off x="0" y="0"/>
              <a:ext cx="22059232" cy="1633960"/>
            </a:xfrm>
            <a:custGeom>
              <a:avLst/>
              <a:gdLst/>
              <a:ahLst/>
              <a:cxnLst/>
              <a:rect r="r" b="b" t="t" l="l"/>
              <a:pathLst>
                <a:path h="1633960" w="22059232">
                  <a:moveTo>
                    <a:pt x="0" y="0"/>
                  </a:moveTo>
                  <a:lnTo>
                    <a:pt x="22059232" y="0"/>
                  </a:lnTo>
                  <a:lnTo>
                    <a:pt x="22059232" y="1633960"/>
                  </a:lnTo>
                  <a:lnTo>
                    <a:pt x="0" y="1633960"/>
                  </a:lnTo>
                  <a:close/>
                </a:path>
              </a:pathLst>
            </a:custGeom>
            <a:solidFill>
              <a:srgbClr val="000000">
                <a:alpha val="0"/>
              </a:srgbClr>
            </a:solidFill>
          </p:spPr>
        </p:sp>
        <p:sp>
          <p:nvSpPr>
            <p:cNvPr name="TextBox 12" id="12"/>
            <p:cNvSpPr txBox="true"/>
            <p:nvPr/>
          </p:nvSpPr>
          <p:spPr>
            <a:xfrm>
              <a:off x="0" y="-114300"/>
              <a:ext cx="22059232" cy="1748260"/>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3" id="13"/>
          <p:cNvGrpSpPr/>
          <p:nvPr/>
        </p:nvGrpSpPr>
        <p:grpSpPr>
          <a:xfrm rot="0">
            <a:off x="678604" y="2454195"/>
            <a:ext cx="16544422" cy="6412239"/>
            <a:chOff x="0" y="0"/>
            <a:chExt cx="22059230" cy="8549652"/>
          </a:xfrm>
        </p:grpSpPr>
        <p:sp>
          <p:nvSpPr>
            <p:cNvPr name="Freeform 14" id="14"/>
            <p:cNvSpPr/>
            <p:nvPr/>
          </p:nvSpPr>
          <p:spPr>
            <a:xfrm flipH="false" flipV="false" rot="0">
              <a:off x="0" y="0"/>
              <a:ext cx="22059230" cy="8549652"/>
            </a:xfrm>
            <a:custGeom>
              <a:avLst/>
              <a:gdLst/>
              <a:ahLst/>
              <a:cxnLst/>
              <a:rect r="r" b="b" t="t" l="l"/>
              <a:pathLst>
                <a:path h="8549652" w="22059230">
                  <a:moveTo>
                    <a:pt x="0" y="0"/>
                  </a:moveTo>
                  <a:lnTo>
                    <a:pt x="22059230" y="0"/>
                  </a:lnTo>
                  <a:lnTo>
                    <a:pt x="22059230" y="8549652"/>
                  </a:lnTo>
                  <a:lnTo>
                    <a:pt x="0" y="8549652"/>
                  </a:lnTo>
                  <a:close/>
                </a:path>
              </a:pathLst>
            </a:custGeom>
            <a:solidFill>
              <a:srgbClr val="000000">
                <a:alpha val="0"/>
              </a:srgbClr>
            </a:solidFill>
          </p:spPr>
        </p:sp>
        <p:sp>
          <p:nvSpPr>
            <p:cNvPr name="TextBox 15" id="15"/>
            <p:cNvSpPr txBox="true"/>
            <p:nvPr/>
          </p:nvSpPr>
          <p:spPr>
            <a:xfrm>
              <a:off x="0" y="-114300"/>
              <a:ext cx="22059230" cy="8663952"/>
            </a:xfrm>
            <a:prstGeom prst="rect">
              <a:avLst/>
            </a:prstGeom>
          </p:spPr>
          <p:txBody>
            <a:bodyPr anchor="ctr" rtlCol="false" tIns="0" lIns="0" bIns="0" rIns="0"/>
            <a:lstStyle/>
            <a:p>
              <a:pPr algn="l">
                <a:lnSpc>
                  <a:spcPts val="4752"/>
                </a:lnSpc>
              </a:pPr>
              <a:r>
                <a:rPr lang="en-US" sz="3600">
                  <a:solidFill>
                    <a:srgbClr val="0F0F0F"/>
                  </a:solidFill>
                  <a:latin typeface="ITC Franklin Gothic LT"/>
                  <a:ea typeface="ITC Franklin Gothic LT"/>
                  <a:cs typeface="ITC Franklin Gothic LT"/>
                  <a:sym typeface="ITC Franklin Gothic LT"/>
                </a:rPr>
                <a:t>The reliability of power distribution systems is critically affected by faults such as line breakages, transformer failures, and equipment overheating. Traditional fault detection methods are often slow and reactive, leading to increased downtime and compromised grid stability. The objective of this project is to develop a machine learning-based model that can accurately detect and classify different types of faults using real-time electrical and environmental data. By distinguishing between normal operating conditions and specific fault types, the model aims to enable rapid fault identification, support predictive maintenance, and enhance the overall resilience of the power grid.</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435070"/>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Proposed Solution</a:t>
              </a:r>
            </a:p>
          </p:txBody>
        </p:sp>
      </p:grpSp>
      <p:grpSp>
        <p:nvGrpSpPr>
          <p:cNvPr name="Group 13" id="13"/>
          <p:cNvGrpSpPr/>
          <p:nvPr/>
        </p:nvGrpSpPr>
        <p:grpSpPr>
          <a:xfrm rot="0">
            <a:off x="662507" y="2154248"/>
            <a:ext cx="17420228" cy="7822779"/>
            <a:chOff x="0" y="0"/>
            <a:chExt cx="23226970" cy="10430372"/>
          </a:xfrm>
        </p:grpSpPr>
        <p:sp>
          <p:nvSpPr>
            <p:cNvPr name="Freeform 14" id="14"/>
            <p:cNvSpPr/>
            <p:nvPr/>
          </p:nvSpPr>
          <p:spPr>
            <a:xfrm flipH="false" flipV="false" rot="0">
              <a:off x="0" y="0"/>
              <a:ext cx="23226970" cy="10430372"/>
            </a:xfrm>
            <a:custGeom>
              <a:avLst/>
              <a:gdLst/>
              <a:ahLst/>
              <a:cxnLst/>
              <a:rect r="r" b="b" t="t" l="l"/>
              <a:pathLst>
                <a:path h="10430372" w="23226970">
                  <a:moveTo>
                    <a:pt x="0" y="0"/>
                  </a:moveTo>
                  <a:lnTo>
                    <a:pt x="23226970" y="0"/>
                  </a:lnTo>
                  <a:lnTo>
                    <a:pt x="23226970" y="10430372"/>
                  </a:lnTo>
                  <a:lnTo>
                    <a:pt x="0" y="10430372"/>
                  </a:lnTo>
                  <a:close/>
                </a:path>
              </a:pathLst>
            </a:custGeom>
            <a:solidFill>
              <a:srgbClr val="000000">
                <a:alpha val="0"/>
              </a:srgbClr>
            </a:solidFill>
          </p:spPr>
        </p:sp>
        <p:sp>
          <p:nvSpPr>
            <p:cNvPr name="TextBox 15" id="15"/>
            <p:cNvSpPr txBox="true"/>
            <p:nvPr/>
          </p:nvSpPr>
          <p:spPr>
            <a:xfrm>
              <a:off x="0" y="-104775"/>
              <a:ext cx="23226970" cy="10535147"/>
            </a:xfrm>
            <a:prstGeom prst="rect">
              <a:avLst/>
            </a:prstGeom>
          </p:spPr>
          <p:txBody>
            <a:bodyPr anchor="ctr" rtlCol="false" tIns="0" lIns="0" bIns="0" rIns="0"/>
            <a:lstStyle/>
            <a:p>
              <a:pPr algn="l" marL="777240" indent="-388620" lvl="1">
                <a:lnSpc>
                  <a:spcPts val="4752"/>
                </a:lnSpc>
                <a:buFont typeface="Arial"/>
                <a:buChar char="•"/>
              </a:pPr>
              <a:r>
                <a:rPr lang="en-US" sz="3600">
                  <a:solidFill>
                    <a:srgbClr val="000000"/>
                  </a:solidFill>
                  <a:latin typeface="Calibri (MS)"/>
                  <a:ea typeface="Calibri (MS)"/>
                  <a:cs typeface="Calibri (MS)"/>
                  <a:sym typeface="Calibri (MS)"/>
                </a:rPr>
                <a:t>B</a:t>
              </a:r>
              <a:r>
                <a:rPr lang="en-US" sz="3600">
                  <a:solidFill>
                    <a:srgbClr val="000000"/>
                  </a:solidFill>
                  <a:latin typeface="Calibri (MS)"/>
                  <a:ea typeface="Calibri (MS)"/>
                  <a:cs typeface="Calibri (MS)"/>
                  <a:sym typeface="Calibri (MS)"/>
                </a:rPr>
                <a:t>uild a machine learning-based solution to detect</a:t>
              </a:r>
              <a:r>
                <a:rPr lang="en-US" sz="3600">
                  <a:solidFill>
                    <a:srgbClr val="000000"/>
                  </a:solidFill>
                  <a:latin typeface="Calibri (MS)"/>
                  <a:ea typeface="Calibri (MS)"/>
                  <a:cs typeface="Calibri (MS)"/>
                  <a:sym typeface="Calibri (MS)"/>
                </a:rPr>
                <a:t> faults .</a:t>
              </a:r>
            </a:p>
            <a:p>
              <a:pPr algn="l" marL="777240" indent="-388620" lvl="1">
                <a:lnSpc>
                  <a:spcPts val="4752"/>
                </a:lnSpc>
                <a:buFont typeface="Arial"/>
                <a:buChar char="•"/>
              </a:pPr>
              <a:r>
                <a:rPr lang="en-US" sz="3600">
                  <a:solidFill>
                    <a:srgbClr val="000000"/>
                  </a:solidFill>
                  <a:latin typeface="Calibri (MS)"/>
                  <a:ea typeface="Calibri (MS)"/>
                  <a:cs typeface="Calibri (MS)"/>
                  <a:sym typeface="Calibri (MS)"/>
                </a:rPr>
                <a:t>Use Kaggle dataset for training and testing.</a:t>
              </a:r>
            </a:p>
            <a:p>
              <a:pPr algn="l">
                <a:lnSpc>
                  <a:spcPts val="4752"/>
                </a:lnSpc>
              </a:pPr>
              <a:r>
                <a:rPr lang="en-US" sz="3600" b="true">
                  <a:solidFill>
                    <a:srgbClr val="000000"/>
                  </a:solidFill>
                  <a:latin typeface="Calibri (MS) Bold"/>
                  <a:ea typeface="Calibri (MS) Bold"/>
                  <a:cs typeface="Calibri (MS) Bold"/>
                  <a:sym typeface="Calibri (MS) Bold"/>
                </a:rPr>
                <a:t>S</a:t>
              </a:r>
              <a:r>
                <a:rPr lang="en-US" sz="3600" b="true">
                  <a:solidFill>
                    <a:srgbClr val="000000"/>
                  </a:solidFill>
                  <a:latin typeface="Calibri (MS) Bold"/>
                  <a:ea typeface="Calibri (MS) Bold"/>
                  <a:cs typeface="Calibri (MS) Bold"/>
                  <a:sym typeface="Calibri (MS) Bold"/>
                </a:rPr>
                <a:t>teps:</a:t>
              </a:r>
            </a:p>
            <a:p>
              <a:pPr algn="l" marL="777240" indent="-388620" lvl="1">
                <a:lnSpc>
                  <a:spcPts val="4752"/>
                </a:lnSpc>
                <a:buFont typeface="Arial"/>
                <a:buChar char="•"/>
              </a:pPr>
              <a:r>
                <a:rPr lang="en-US" sz="3600">
                  <a:solidFill>
                    <a:srgbClr val="000000"/>
                  </a:solidFill>
                  <a:latin typeface="Calibri (MS)"/>
                  <a:ea typeface="Calibri (MS)"/>
                  <a:cs typeface="Calibri (MS)"/>
                  <a:sym typeface="Calibri (MS)"/>
                </a:rPr>
                <a:t>D</a:t>
              </a:r>
              <a:r>
                <a:rPr lang="en-US" sz="3600">
                  <a:solidFill>
                    <a:srgbClr val="000000"/>
                  </a:solidFill>
                  <a:latin typeface="Calibri (MS)"/>
                  <a:ea typeface="Calibri (MS)"/>
                  <a:cs typeface="Calibri (MS)"/>
                  <a:sym typeface="Calibri (MS)"/>
                </a:rPr>
                <a:t>ata Collection &amp; Preprocessing</a:t>
              </a:r>
            </a:p>
            <a:p>
              <a:pPr algn="l" marL="777240" indent="-388620" lvl="1">
                <a:lnSpc>
                  <a:spcPts val="4752"/>
                </a:lnSpc>
                <a:buFont typeface="Arial"/>
                <a:buChar char="•"/>
              </a:pPr>
              <a:r>
                <a:rPr lang="en-US" sz="3600">
                  <a:solidFill>
                    <a:srgbClr val="000000"/>
                  </a:solidFill>
                  <a:latin typeface="Calibri (MS)"/>
                  <a:ea typeface="Calibri (MS)"/>
                  <a:cs typeface="Calibri (MS)"/>
                  <a:sym typeface="Calibri (MS)"/>
                </a:rPr>
                <a:t>Feature Engineering</a:t>
              </a:r>
            </a:p>
            <a:p>
              <a:pPr algn="l" marL="777240" indent="-388620" lvl="1">
                <a:lnSpc>
                  <a:spcPts val="4752"/>
                </a:lnSpc>
                <a:buFont typeface="Arial"/>
                <a:buChar char="•"/>
              </a:pPr>
              <a:r>
                <a:rPr lang="en-US" sz="3600">
                  <a:solidFill>
                    <a:srgbClr val="000000"/>
                  </a:solidFill>
                  <a:latin typeface="Calibri (MS)"/>
                  <a:ea typeface="Calibri (MS)"/>
                  <a:cs typeface="Calibri (MS)"/>
                  <a:sym typeface="Calibri (MS)"/>
                </a:rPr>
                <a:t>Model</a:t>
              </a:r>
              <a:r>
                <a:rPr lang="en-US" sz="3600">
                  <a:solidFill>
                    <a:srgbClr val="000000"/>
                  </a:solidFill>
                  <a:latin typeface="Calibri (MS)"/>
                  <a:ea typeface="Calibri (MS)"/>
                  <a:cs typeface="Calibri (MS)"/>
                  <a:sym typeface="Calibri (MS)"/>
                </a:rPr>
                <a:t> Selection &amp; Training</a:t>
              </a:r>
            </a:p>
            <a:p>
              <a:pPr algn="l" marL="777240" indent="-388620" lvl="1">
                <a:lnSpc>
                  <a:spcPts val="4752"/>
                </a:lnSpc>
                <a:buFont typeface="Arial"/>
                <a:buChar char="•"/>
              </a:pPr>
              <a:r>
                <a:rPr lang="en-US" sz="3600">
                  <a:solidFill>
                    <a:srgbClr val="000000"/>
                  </a:solidFill>
                  <a:latin typeface="Calibri (MS)"/>
                  <a:ea typeface="Calibri (MS)"/>
                  <a:cs typeface="Calibri (MS)"/>
                  <a:sym typeface="Calibri (MS)"/>
                </a:rPr>
                <a:t>Deployment</a:t>
              </a:r>
              <a:r>
                <a:rPr lang="en-US" sz="3600">
                  <a:solidFill>
                    <a:srgbClr val="000000"/>
                  </a:solidFill>
                  <a:latin typeface="Calibri (MS)"/>
                  <a:ea typeface="Calibri (MS)"/>
                  <a:cs typeface="Calibri (MS)"/>
                  <a:sym typeface="Calibri (MS)"/>
                </a:rPr>
                <a:t> on IBM Cloud Lite</a:t>
              </a:r>
            </a:p>
            <a:p>
              <a:pPr algn="l" marL="777240" indent="-388620" lvl="1">
                <a:lnSpc>
                  <a:spcPts val="4752"/>
                </a:lnSpc>
                <a:buFont typeface="Arial"/>
                <a:buChar char="•"/>
              </a:pPr>
              <a:r>
                <a:rPr lang="en-US" sz="3600">
                  <a:solidFill>
                    <a:srgbClr val="000000"/>
                  </a:solidFill>
                  <a:latin typeface="Calibri (MS)"/>
                  <a:ea typeface="Calibri (MS)"/>
                  <a:cs typeface="Calibri (MS)"/>
                  <a:sym typeface="Calibri (MS)"/>
                </a:rPr>
                <a:t>Real-time detection with API endpoint for alerts.</a:t>
              </a:r>
            </a:p>
            <a:p>
              <a:pPr algn="l" marL="1624965" indent="-541655" lvl="2">
                <a:lnSpc>
                  <a:spcPts val="4752"/>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p:cNvSpPr/>
          <p:nvPr/>
        </p:nvSpPr>
        <p:spPr>
          <a:xfrm flipH="false" flipV="false" rot="0">
            <a:off x="1975288" y="2156233"/>
            <a:ext cx="15005940" cy="6621371"/>
          </a:xfrm>
          <a:custGeom>
            <a:avLst/>
            <a:gdLst/>
            <a:ahLst/>
            <a:cxnLst/>
            <a:rect r="r" b="b" t="t" l="l"/>
            <a:pathLst>
              <a:path h="6621371" w="15005940">
                <a:moveTo>
                  <a:pt x="0" y="0"/>
                </a:moveTo>
                <a:lnTo>
                  <a:pt x="15005940" y="0"/>
                </a:lnTo>
                <a:lnTo>
                  <a:pt x="15005940" y="6621371"/>
                </a:lnTo>
                <a:lnTo>
                  <a:pt x="0" y="6621371"/>
                </a:lnTo>
                <a:lnTo>
                  <a:pt x="0" y="0"/>
                </a:lnTo>
                <a:close/>
              </a:path>
            </a:pathLst>
          </a:custGeom>
          <a:blipFill>
            <a:blip r:embed="rId2"/>
            <a:stretch>
              <a:fillRect l="0" t="0" r="0" b="0"/>
            </a:stretch>
          </a:blipFill>
        </p:spPr>
      </p:sp>
      <p:sp>
        <p:nvSpPr>
          <p:cNvPr name="TextBox 9" id="9"/>
          <p:cNvSpPr txBox="true"/>
          <p:nvPr/>
        </p:nvSpPr>
        <p:spPr>
          <a:xfrm rot="0">
            <a:off x="1270696" y="1375054"/>
            <a:ext cx="13773749" cy="542925"/>
          </a:xfrm>
          <a:prstGeom prst="rect">
            <a:avLst/>
          </a:prstGeom>
        </p:spPr>
        <p:txBody>
          <a:bodyPr anchor="t" rtlCol="false" tIns="0" lIns="0" bIns="0" rIns="0">
            <a:spAutoFit/>
          </a:bodyPr>
          <a:lstStyle/>
          <a:p>
            <a:pPr algn="ctr">
              <a:lnSpc>
                <a:spcPts val="3768"/>
              </a:lnSpc>
              <a:spcBef>
                <a:spcPct val="0"/>
              </a:spcBef>
            </a:pPr>
            <a:r>
              <a:rPr lang="en-US" b="true" sz="3140">
                <a:solidFill>
                  <a:srgbClr val="000000"/>
                </a:solidFill>
                <a:latin typeface="Arial Bold"/>
                <a:ea typeface="Arial Bold"/>
                <a:cs typeface="Arial Bold"/>
                <a:sym typeface="Arial Bold"/>
              </a:rPr>
              <a:t>Give a name and define configuration as watsonx.ai.Runtime-jm</a:t>
            </a:r>
          </a:p>
        </p:txBody>
      </p:sp>
      <p:grpSp>
        <p:nvGrpSpPr>
          <p:cNvPr name="Group 10" id="10"/>
          <p:cNvGrpSpPr/>
          <p:nvPr/>
        </p:nvGrpSpPr>
        <p:grpSpPr>
          <a:xfrm rot="0">
            <a:off x="16136874" y="9515946"/>
            <a:ext cx="1688707" cy="547689"/>
            <a:chOff x="0" y="0"/>
            <a:chExt cx="2251610" cy="730252"/>
          </a:xfrm>
        </p:grpSpPr>
        <p:sp>
          <p:nvSpPr>
            <p:cNvPr name="Freeform 11" id="11"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141" r="-1" b="-141"/>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609123"/>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System  Approach</a:t>
              </a:r>
            </a:p>
          </p:txBody>
        </p:sp>
      </p:grpSp>
      <p:grpSp>
        <p:nvGrpSpPr>
          <p:cNvPr name="Group 13" id="13"/>
          <p:cNvGrpSpPr/>
          <p:nvPr/>
        </p:nvGrpSpPr>
        <p:grpSpPr>
          <a:xfrm rot="0">
            <a:off x="195319" y="2159630"/>
            <a:ext cx="16544422" cy="6252889"/>
            <a:chOff x="0" y="0"/>
            <a:chExt cx="22059230" cy="8337185"/>
          </a:xfrm>
        </p:grpSpPr>
        <p:sp>
          <p:nvSpPr>
            <p:cNvPr name="Freeform 14" id="14"/>
            <p:cNvSpPr/>
            <p:nvPr/>
          </p:nvSpPr>
          <p:spPr>
            <a:xfrm flipH="false" flipV="false" rot="0">
              <a:off x="0" y="0"/>
              <a:ext cx="22059230" cy="8337185"/>
            </a:xfrm>
            <a:custGeom>
              <a:avLst/>
              <a:gdLst/>
              <a:ahLst/>
              <a:cxnLst/>
              <a:rect r="r" b="b" t="t" l="l"/>
              <a:pathLst>
                <a:path h="8337185" w="22059230">
                  <a:moveTo>
                    <a:pt x="0" y="0"/>
                  </a:moveTo>
                  <a:lnTo>
                    <a:pt x="22059230" y="0"/>
                  </a:lnTo>
                  <a:lnTo>
                    <a:pt x="22059230" y="8337185"/>
                  </a:lnTo>
                  <a:lnTo>
                    <a:pt x="0" y="8337185"/>
                  </a:lnTo>
                  <a:close/>
                </a:path>
              </a:pathLst>
            </a:custGeom>
            <a:solidFill>
              <a:srgbClr val="000000">
                <a:alpha val="0"/>
              </a:srgbClr>
            </a:solidFill>
          </p:spPr>
        </p:sp>
        <p:sp>
          <p:nvSpPr>
            <p:cNvPr name="TextBox 15" id="15"/>
            <p:cNvSpPr txBox="true"/>
            <p:nvPr/>
          </p:nvSpPr>
          <p:spPr>
            <a:xfrm>
              <a:off x="0" y="-114300"/>
              <a:ext cx="22059230" cy="8451485"/>
            </a:xfrm>
            <a:prstGeom prst="rect">
              <a:avLst/>
            </a:prstGeom>
          </p:spPr>
          <p:txBody>
            <a:bodyPr anchor="ctr" rtlCol="false" tIns="0" lIns="0" bIns="0" rIns="0"/>
            <a:lstStyle/>
            <a:p>
              <a:pPr algn="l" marL="777240" indent="-388620"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P</a:t>
              </a:r>
              <a:r>
                <a:rPr lang="en-US" sz="3600">
                  <a:solidFill>
                    <a:srgbClr val="0F0F0F"/>
                  </a:solidFill>
                  <a:latin typeface="ITC Franklin Gothic LT"/>
                  <a:ea typeface="ITC Franklin Gothic LT"/>
                  <a:cs typeface="ITC Franklin Gothic LT"/>
                  <a:sym typeface="ITC Franklin Gothic LT"/>
                </a:rPr>
                <a:t>rogramming Language: Python</a:t>
              </a:r>
            </a:p>
            <a:p>
              <a:pPr algn="l" marL="777240" indent="-388620"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Libraries: Pandas, NumPy, Scikit-learn, Matplotlib, Seaborn</a:t>
              </a:r>
            </a:p>
            <a:p>
              <a:pPr algn="l" marL="777240" indent="-388620"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Machine Learning Models: Random Forest, Decision Tree, Gradient Boosting</a:t>
              </a:r>
            </a:p>
            <a:p>
              <a:pPr algn="l" marL="777240" indent="-388620"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Deployment: IBM Cloud Lite (Watson Machine Learning </a:t>
              </a:r>
              <a:r>
                <a:rPr lang="en-US" sz="3600">
                  <a:solidFill>
                    <a:srgbClr val="0F0F0F"/>
                  </a:solidFill>
                  <a:latin typeface="ITC Franklin Gothic LT"/>
                  <a:ea typeface="ITC Franklin Gothic LT"/>
                  <a:cs typeface="ITC Franklin Gothic LT"/>
                  <a:sym typeface="ITC Franklin Gothic LT"/>
                </a:rPr>
                <a:t>service)</a:t>
              </a:r>
            </a:p>
            <a:p>
              <a:pPr algn="l" marL="777240" indent="-388620"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Dataset: Kaggle Network Intrusion Detection dataset</a:t>
              </a:r>
            </a:p>
            <a:p>
              <a:pPr algn="l">
                <a:lnSpc>
                  <a:spcPts val="4752"/>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6197233" y="9562170"/>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28700"/>
            <a:ext cx="16544424" cy="1179353"/>
            <a:chOff x="0" y="0"/>
            <a:chExt cx="22059232" cy="1572471"/>
          </a:xfrm>
        </p:grpSpPr>
        <p:sp>
          <p:nvSpPr>
            <p:cNvPr name="Freeform 11" id="11"/>
            <p:cNvSpPr/>
            <p:nvPr/>
          </p:nvSpPr>
          <p:spPr>
            <a:xfrm flipH="false" flipV="false" rot="0">
              <a:off x="0" y="0"/>
              <a:ext cx="22059232" cy="1572471"/>
            </a:xfrm>
            <a:custGeom>
              <a:avLst/>
              <a:gdLst/>
              <a:ahLst/>
              <a:cxnLst/>
              <a:rect r="r" b="b" t="t" l="l"/>
              <a:pathLst>
                <a:path h="1572471" w="22059232">
                  <a:moveTo>
                    <a:pt x="0" y="0"/>
                  </a:moveTo>
                  <a:lnTo>
                    <a:pt x="22059232" y="0"/>
                  </a:lnTo>
                  <a:lnTo>
                    <a:pt x="22059232" y="1572471"/>
                  </a:lnTo>
                  <a:lnTo>
                    <a:pt x="0" y="1572471"/>
                  </a:lnTo>
                  <a:close/>
                </a:path>
              </a:pathLst>
            </a:custGeom>
            <a:solidFill>
              <a:srgbClr val="000000">
                <a:alpha val="0"/>
              </a:srgbClr>
            </a:solidFill>
          </p:spPr>
        </p:sp>
        <p:sp>
          <p:nvSpPr>
            <p:cNvPr name="TextBox 12" id="12"/>
            <p:cNvSpPr txBox="true"/>
            <p:nvPr/>
          </p:nvSpPr>
          <p:spPr>
            <a:xfrm>
              <a:off x="0" y="-114300"/>
              <a:ext cx="22059232" cy="1686771"/>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Algorithm &amp; Deployment</a:t>
              </a:r>
            </a:p>
          </p:txBody>
        </p:sp>
      </p:grpSp>
      <p:grpSp>
        <p:nvGrpSpPr>
          <p:cNvPr name="Group 13" id="13"/>
          <p:cNvGrpSpPr/>
          <p:nvPr/>
        </p:nvGrpSpPr>
        <p:grpSpPr>
          <a:xfrm rot="0">
            <a:off x="868024" y="2302748"/>
            <a:ext cx="16544422" cy="7259422"/>
            <a:chOff x="0" y="0"/>
            <a:chExt cx="22059230" cy="9679229"/>
          </a:xfrm>
        </p:grpSpPr>
        <p:sp>
          <p:nvSpPr>
            <p:cNvPr name="Freeform 14" id="14"/>
            <p:cNvSpPr/>
            <p:nvPr/>
          </p:nvSpPr>
          <p:spPr>
            <a:xfrm flipH="false" flipV="false" rot="0">
              <a:off x="0" y="0"/>
              <a:ext cx="22059230" cy="9679229"/>
            </a:xfrm>
            <a:custGeom>
              <a:avLst/>
              <a:gdLst/>
              <a:ahLst/>
              <a:cxnLst/>
              <a:rect r="r" b="b" t="t" l="l"/>
              <a:pathLst>
                <a:path h="9679229" w="22059230">
                  <a:moveTo>
                    <a:pt x="0" y="0"/>
                  </a:moveTo>
                  <a:lnTo>
                    <a:pt x="22059230" y="0"/>
                  </a:lnTo>
                  <a:lnTo>
                    <a:pt x="22059230" y="9679229"/>
                  </a:lnTo>
                  <a:lnTo>
                    <a:pt x="0" y="9679229"/>
                  </a:lnTo>
                  <a:close/>
                </a:path>
              </a:pathLst>
            </a:custGeom>
            <a:solidFill>
              <a:srgbClr val="000000">
                <a:alpha val="0"/>
              </a:srgbClr>
            </a:solidFill>
          </p:spPr>
        </p:sp>
        <p:sp>
          <p:nvSpPr>
            <p:cNvPr name="TextBox 15" id="15"/>
            <p:cNvSpPr txBox="true"/>
            <p:nvPr/>
          </p:nvSpPr>
          <p:spPr>
            <a:xfrm>
              <a:off x="0" y="-114300"/>
              <a:ext cx="22059230" cy="9793529"/>
            </a:xfrm>
            <a:prstGeom prst="rect">
              <a:avLst/>
            </a:prstGeom>
          </p:spPr>
          <p:txBody>
            <a:bodyPr anchor="ctr" rtlCol="false" tIns="0" lIns="0" bIns="0" rIns="0"/>
            <a:lstStyle/>
            <a:p>
              <a:pPr algn="l">
                <a:lnSpc>
                  <a:spcPts val="4752"/>
                </a:lnSpc>
              </a:pPr>
              <a:r>
                <a:rPr lang="en-US" sz="3600" b="true">
                  <a:solidFill>
                    <a:srgbClr val="404040"/>
                  </a:solidFill>
                  <a:latin typeface="ITC Franklin Gothic LT Semi-Bold"/>
                  <a:ea typeface="ITC Franklin Gothic LT Semi-Bold"/>
                  <a:cs typeface="ITC Franklin Gothic LT Semi-Bold"/>
                  <a:sym typeface="ITC Franklin Gothic LT Semi-Bold"/>
                </a:rPr>
                <a:t>Algorithm Selection:</a:t>
              </a:r>
            </a:p>
            <a:p>
              <a:pPr algn="l" marL="651510" indent="-325755" lvl="1">
                <a:lnSpc>
                  <a:spcPts val="4752"/>
                </a:lnSpc>
                <a:buFont typeface="Arial"/>
                <a:buChar char="•"/>
              </a:pPr>
              <a:r>
                <a:rPr lang="en-US" sz="3600">
                  <a:solidFill>
                    <a:srgbClr val="404040"/>
                  </a:solidFill>
                  <a:latin typeface="ITC Franklin Gothic LT"/>
                  <a:ea typeface="ITC Franklin Gothic LT"/>
                  <a:cs typeface="ITC Franklin Gothic LT"/>
                  <a:sym typeface="ITC Franklin Gothic LT"/>
                </a:rPr>
                <a:t>Chosen models: Random Forest for classification</a:t>
              </a:r>
            </a:p>
            <a:p>
              <a:pPr algn="l" marL="651510" indent="-325755" lvl="1">
                <a:lnSpc>
                  <a:spcPts val="4752"/>
                </a:lnSpc>
                <a:buFont typeface="Arial"/>
                <a:buChar char="•"/>
              </a:pPr>
              <a:r>
                <a:rPr lang="en-US" sz="3600">
                  <a:solidFill>
                    <a:srgbClr val="404040"/>
                  </a:solidFill>
                  <a:latin typeface="ITC Franklin Gothic LT"/>
                  <a:ea typeface="ITC Franklin Gothic LT"/>
                  <a:cs typeface="ITC Franklin Gothic LT"/>
                  <a:sym typeface="ITC Franklin Gothic LT"/>
                </a:rPr>
                <a:t>Reason: Handles high-dimensiona</a:t>
              </a:r>
              <a:r>
                <a:rPr lang="en-US" sz="3600">
                  <a:solidFill>
                    <a:srgbClr val="404040"/>
                  </a:solidFill>
                  <a:latin typeface="ITC Franklin Gothic LT"/>
                  <a:ea typeface="ITC Franklin Gothic LT"/>
                  <a:cs typeface="ITC Franklin Gothic LT"/>
                  <a:sym typeface="ITC Franklin Gothic LT"/>
                </a:rPr>
                <a:t>l</a:t>
              </a:r>
              <a:r>
                <a:rPr lang="en-US" sz="3600">
                  <a:solidFill>
                    <a:srgbClr val="404040"/>
                  </a:solidFill>
                  <a:latin typeface="ITC Franklin Gothic LT"/>
                  <a:ea typeface="ITC Franklin Gothic LT"/>
                  <a:cs typeface="ITC Franklin Gothic LT"/>
                  <a:sym typeface="ITC Franklin Gothic LT"/>
                </a:rPr>
                <a:t> da</a:t>
              </a:r>
              <a:r>
                <a:rPr lang="en-US" sz="3600">
                  <a:solidFill>
                    <a:srgbClr val="404040"/>
                  </a:solidFill>
                  <a:latin typeface="ITC Franklin Gothic LT"/>
                  <a:ea typeface="ITC Franklin Gothic LT"/>
                  <a:cs typeface="ITC Franklin Gothic LT"/>
                  <a:sym typeface="ITC Franklin Gothic LT"/>
                </a:rPr>
                <a:t>t</a:t>
              </a:r>
              <a:r>
                <a:rPr lang="en-US" sz="3600">
                  <a:solidFill>
                    <a:srgbClr val="404040"/>
                  </a:solidFill>
                  <a:latin typeface="ITC Franklin Gothic LT"/>
                  <a:ea typeface="ITC Franklin Gothic LT"/>
                  <a:cs typeface="ITC Franklin Gothic LT"/>
                  <a:sym typeface="ITC Franklin Gothic LT"/>
                </a:rPr>
                <a:t>a</a:t>
              </a:r>
              <a:r>
                <a:rPr lang="en-US" sz="3600">
                  <a:solidFill>
                    <a:srgbClr val="404040"/>
                  </a:solidFill>
                  <a:latin typeface="ITC Franklin Gothic LT"/>
                  <a:ea typeface="ITC Franklin Gothic LT"/>
                  <a:cs typeface="ITC Franklin Gothic LT"/>
                  <a:sym typeface="ITC Franklin Gothic LT"/>
                </a:rPr>
                <a:t> </a:t>
              </a:r>
              <a:r>
                <a:rPr lang="en-US" sz="3600">
                  <a:solidFill>
                    <a:srgbClr val="404040"/>
                  </a:solidFill>
                  <a:latin typeface="ITC Franklin Gothic LT"/>
                  <a:ea typeface="ITC Franklin Gothic LT"/>
                  <a:cs typeface="ITC Franklin Gothic LT"/>
                  <a:sym typeface="ITC Franklin Gothic LT"/>
                </a:rPr>
                <a:t>w</a:t>
              </a:r>
              <a:r>
                <a:rPr lang="en-US" sz="3600">
                  <a:solidFill>
                    <a:srgbClr val="404040"/>
                  </a:solidFill>
                  <a:latin typeface="ITC Franklin Gothic LT"/>
                  <a:ea typeface="ITC Franklin Gothic LT"/>
                  <a:cs typeface="ITC Franklin Gothic LT"/>
                  <a:sym typeface="ITC Franklin Gothic LT"/>
                </a:rPr>
                <a:t>el</a:t>
              </a:r>
              <a:r>
                <a:rPr lang="en-US" sz="3600">
                  <a:solidFill>
                    <a:srgbClr val="404040"/>
                  </a:solidFill>
                  <a:latin typeface="ITC Franklin Gothic LT"/>
                  <a:ea typeface="ITC Franklin Gothic LT"/>
                  <a:cs typeface="ITC Franklin Gothic LT"/>
                  <a:sym typeface="ITC Franklin Gothic LT"/>
                </a:rPr>
                <a:t>l a</a:t>
              </a:r>
              <a:r>
                <a:rPr lang="en-US" sz="3600">
                  <a:solidFill>
                    <a:srgbClr val="404040"/>
                  </a:solidFill>
                  <a:latin typeface="ITC Franklin Gothic LT"/>
                  <a:ea typeface="ITC Franklin Gothic LT"/>
                  <a:cs typeface="ITC Franklin Gothic LT"/>
                  <a:sym typeface="ITC Franklin Gothic LT"/>
                </a:rPr>
                <a:t>n</a:t>
              </a:r>
              <a:r>
                <a:rPr lang="en-US" sz="3600">
                  <a:solidFill>
                    <a:srgbClr val="404040"/>
                  </a:solidFill>
                  <a:latin typeface="ITC Franklin Gothic LT"/>
                  <a:ea typeface="ITC Franklin Gothic LT"/>
                  <a:cs typeface="ITC Franklin Gothic LT"/>
                  <a:sym typeface="ITC Franklin Gothic LT"/>
                </a:rPr>
                <a:t>d provides good accuracy.</a:t>
              </a:r>
            </a:p>
            <a:p>
              <a:pPr algn="l">
                <a:lnSpc>
                  <a:spcPts val="4752"/>
                </a:lnSpc>
              </a:pPr>
              <a:r>
                <a:rPr lang="en-US" sz="3600" b="true">
                  <a:solidFill>
                    <a:srgbClr val="404040"/>
                  </a:solidFill>
                  <a:latin typeface="ITC Franklin Gothic LT Semi-Bold"/>
                  <a:ea typeface="ITC Franklin Gothic LT Semi-Bold"/>
                  <a:cs typeface="ITC Franklin Gothic LT Semi-Bold"/>
                  <a:sym typeface="ITC Franklin Gothic LT Semi-Bold"/>
                </a:rPr>
                <a:t>Training Process:</a:t>
              </a:r>
            </a:p>
            <a:p>
              <a:pPr algn="l" marL="651510" indent="-325755" lvl="1">
                <a:lnSpc>
                  <a:spcPts val="4752"/>
                </a:lnSpc>
                <a:buFont typeface="Arial"/>
                <a:buChar char="•"/>
              </a:pPr>
              <a:r>
                <a:rPr lang="en-US" sz="3600">
                  <a:solidFill>
                    <a:srgbClr val="404040"/>
                  </a:solidFill>
                  <a:latin typeface="ITC Franklin Gothic LT"/>
                  <a:ea typeface="ITC Franklin Gothic LT"/>
                  <a:cs typeface="ITC Franklin Gothic LT"/>
                  <a:sym typeface="ITC Franklin Gothic LT"/>
                </a:rPr>
                <a:t>Split dataset (70% train, 30% test)</a:t>
              </a:r>
            </a:p>
            <a:p>
              <a:pPr algn="l" marL="651510" indent="-325755" lvl="1">
                <a:lnSpc>
                  <a:spcPts val="4752"/>
                </a:lnSpc>
                <a:buFont typeface="Arial"/>
                <a:buChar char="•"/>
              </a:pPr>
              <a:r>
                <a:rPr lang="en-US" sz="3600">
                  <a:solidFill>
                    <a:srgbClr val="404040"/>
                  </a:solidFill>
                  <a:latin typeface="ITC Franklin Gothic LT"/>
                  <a:ea typeface="ITC Franklin Gothic LT"/>
                  <a:cs typeface="ITC Franklin Gothic LT"/>
                  <a:sym typeface="ITC Franklin Gothic LT"/>
                </a:rPr>
                <a:t>Preprocessi</a:t>
              </a:r>
              <a:r>
                <a:rPr lang="en-US" sz="3600">
                  <a:solidFill>
                    <a:srgbClr val="404040"/>
                  </a:solidFill>
                  <a:latin typeface="ITC Franklin Gothic LT"/>
                  <a:ea typeface="ITC Franklin Gothic LT"/>
                  <a:cs typeface="ITC Franklin Gothic LT"/>
                  <a:sym typeface="ITC Franklin Gothic LT"/>
                </a:rPr>
                <a:t>n</a:t>
              </a:r>
              <a:r>
                <a:rPr lang="en-US" sz="3600">
                  <a:solidFill>
                    <a:srgbClr val="404040"/>
                  </a:solidFill>
                  <a:latin typeface="ITC Franklin Gothic LT"/>
                  <a:ea typeface="ITC Franklin Gothic LT"/>
                  <a:cs typeface="ITC Franklin Gothic LT"/>
                  <a:sym typeface="ITC Franklin Gothic LT"/>
                </a:rPr>
                <a:t>g</a:t>
              </a:r>
              <a:r>
                <a:rPr lang="en-US" sz="3600">
                  <a:solidFill>
                    <a:srgbClr val="404040"/>
                  </a:solidFill>
                  <a:latin typeface="ITC Franklin Gothic LT"/>
                  <a:ea typeface="ITC Franklin Gothic LT"/>
                  <a:cs typeface="ITC Franklin Gothic LT"/>
                  <a:sym typeface="ITC Franklin Gothic LT"/>
                </a:rPr>
                <a:t>:</a:t>
              </a:r>
              <a:r>
                <a:rPr lang="en-US" sz="3600">
                  <a:solidFill>
                    <a:srgbClr val="404040"/>
                  </a:solidFill>
                  <a:latin typeface="ITC Franklin Gothic LT"/>
                  <a:ea typeface="ITC Franklin Gothic LT"/>
                  <a:cs typeface="ITC Franklin Gothic LT"/>
                  <a:sym typeface="ITC Franklin Gothic LT"/>
                </a:rPr>
                <a:t> Normal</a:t>
              </a:r>
              <a:r>
                <a:rPr lang="en-US" sz="3600">
                  <a:solidFill>
                    <a:srgbClr val="404040"/>
                  </a:solidFill>
                  <a:latin typeface="ITC Franklin Gothic LT"/>
                  <a:ea typeface="ITC Franklin Gothic LT"/>
                  <a:cs typeface="ITC Franklin Gothic LT"/>
                  <a:sym typeface="ITC Franklin Gothic LT"/>
                </a:rPr>
                <a:t>ize features, handle missing values</a:t>
              </a:r>
            </a:p>
            <a:p>
              <a:pPr algn="l" marL="651510" indent="-325755" lvl="1">
                <a:lnSpc>
                  <a:spcPts val="4752"/>
                </a:lnSpc>
                <a:buFont typeface="Arial"/>
                <a:buChar char="•"/>
              </a:pPr>
              <a:r>
                <a:rPr lang="en-US" sz="3600">
                  <a:solidFill>
                    <a:srgbClr val="404040"/>
                  </a:solidFill>
                  <a:latin typeface="ITC Franklin Gothic LT"/>
                  <a:ea typeface="ITC Franklin Gothic LT"/>
                  <a:cs typeface="ITC Franklin Gothic LT"/>
                  <a:sym typeface="ITC Franklin Gothic LT"/>
                </a:rPr>
                <a:t>Train multiple models and compare accu</a:t>
              </a:r>
              <a:r>
                <a:rPr lang="en-US" sz="3600">
                  <a:solidFill>
                    <a:srgbClr val="404040"/>
                  </a:solidFill>
                  <a:latin typeface="ITC Franklin Gothic LT"/>
                  <a:ea typeface="ITC Franklin Gothic LT"/>
                  <a:cs typeface="ITC Franklin Gothic LT"/>
                  <a:sym typeface="ITC Franklin Gothic LT"/>
                </a:rPr>
                <a:t>rac</a:t>
              </a:r>
              <a:r>
                <a:rPr lang="en-US" sz="3600">
                  <a:solidFill>
                    <a:srgbClr val="404040"/>
                  </a:solidFill>
                  <a:latin typeface="ITC Franklin Gothic LT"/>
                  <a:ea typeface="ITC Franklin Gothic LT"/>
                  <a:cs typeface="ITC Franklin Gothic LT"/>
                  <a:sym typeface="ITC Franklin Gothic LT"/>
                </a:rPr>
                <a:t>y</a:t>
              </a:r>
            </a:p>
            <a:p>
              <a:pPr algn="l">
                <a:lnSpc>
                  <a:spcPts val="4752"/>
                </a:lnSpc>
              </a:pPr>
              <a:r>
                <a:rPr lang="en-US" sz="3600" b="true">
                  <a:solidFill>
                    <a:srgbClr val="404040"/>
                  </a:solidFill>
                  <a:latin typeface="ITC Franklin Gothic LT Semi-Bold"/>
                  <a:ea typeface="ITC Franklin Gothic LT Semi-Bold"/>
                  <a:cs typeface="ITC Franklin Gothic LT Semi-Bold"/>
                  <a:sym typeface="ITC Franklin Gothic LT Semi-Bold"/>
                </a:rPr>
                <a:t>Deployment:</a:t>
              </a:r>
            </a:p>
            <a:p>
              <a:pPr algn="l" marL="651510" indent="-325755" lvl="1">
                <a:lnSpc>
                  <a:spcPts val="4752"/>
                </a:lnSpc>
                <a:buFont typeface="Arial"/>
                <a:buChar char="•"/>
              </a:pPr>
              <a:r>
                <a:rPr lang="en-US" sz="3600">
                  <a:solidFill>
                    <a:srgbClr val="404040"/>
                  </a:solidFill>
                  <a:latin typeface="ITC Franklin Gothic LT"/>
                  <a:ea typeface="ITC Franklin Gothic LT"/>
                  <a:cs typeface="ITC Franklin Gothic LT"/>
                  <a:sym typeface="ITC Franklin Gothic LT"/>
                </a:rPr>
                <a:t>Export trained model as .pkl</a:t>
              </a:r>
            </a:p>
            <a:p>
              <a:pPr algn="l" marL="651510" indent="-325755" lvl="1">
                <a:lnSpc>
                  <a:spcPts val="4752"/>
                </a:lnSpc>
                <a:buFont typeface="Arial"/>
                <a:buChar char="•"/>
              </a:pPr>
              <a:r>
                <a:rPr lang="en-US" sz="3600">
                  <a:solidFill>
                    <a:srgbClr val="404040"/>
                  </a:solidFill>
                  <a:latin typeface="ITC Franklin Gothic LT"/>
                  <a:ea typeface="ITC Franklin Gothic LT"/>
                  <a:cs typeface="ITC Franklin Gothic LT"/>
                  <a:sym typeface="ITC Franklin Gothic LT"/>
                </a:rPr>
                <a:t>Deploy on IBM Watson Machine Learning</a:t>
              </a:r>
            </a:p>
            <a:p>
              <a:pPr algn="l" marL="651510" indent="-325755" lvl="1">
                <a:lnSpc>
                  <a:spcPts val="4752"/>
                </a:lnSpc>
                <a:buFont typeface="Arial"/>
                <a:buChar char="•"/>
              </a:pPr>
              <a:r>
                <a:rPr lang="en-US" sz="3600">
                  <a:solidFill>
                    <a:srgbClr val="404040"/>
                  </a:solidFill>
                  <a:latin typeface="ITC Franklin Gothic LT"/>
                  <a:ea typeface="ITC Franklin Gothic LT"/>
                  <a:cs typeface="ITC Franklin Gothic LT"/>
                  <a:sym typeface="ITC Franklin Gothic LT"/>
                </a:rPr>
                <a:t>Pro</a:t>
              </a:r>
              <a:r>
                <a:rPr lang="en-US" sz="3600">
                  <a:solidFill>
                    <a:srgbClr val="404040"/>
                  </a:solidFill>
                  <a:latin typeface="ITC Franklin Gothic LT"/>
                  <a:ea typeface="ITC Franklin Gothic LT"/>
                  <a:cs typeface="ITC Franklin Gothic LT"/>
                  <a:sym typeface="ITC Franklin Gothic LT"/>
                </a:rPr>
                <a:t>v</a:t>
              </a:r>
              <a:r>
                <a:rPr lang="en-US" sz="3600">
                  <a:solidFill>
                    <a:srgbClr val="404040"/>
                  </a:solidFill>
                  <a:latin typeface="ITC Franklin Gothic LT"/>
                  <a:ea typeface="ITC Franklin Gothic LT"/>
                  <a:cs typeface="ITC Franklin Gothic LT"/>
                  <a:sym typeface="ITC Franklin Gothic LT"/>
                </a:rPr>
                <a:t>ide REST API endpoint for real-time network data analysis</a:t>
              </a:r>
            </a:p>
            <a:p>
              <a:pPr algn="l" marL="1485900" indent="-495300" lvl="2">
                <a:lnSpc>
                  <a:spcPts val="4752"/>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220719" y="9468974"/>
            <a:ext cx="1688707" cy="547689"/>
            <a:chOff x="0" y="0"/>
            <a:chExt cx="2251610" cy="730252"/>
          </a:xfrm>
        </p:grpSpPr>
        <p:sp>
          <p:nvSpPr>
            <p:cNvPr name="Freeform 3" id="3"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4" id="4"/>
          <p:cNvGrpSpPr/>
          <p:nvPr/>
        </p:nvGrpSpPr>
        <p:grpSpPr>
          <a:xfrm rot="0">
            <a:off x="669801" y="685800"/>
            <a:ext cx="5554980" cy="142496"/>
            <a:chOff x="0" y="0"/>
            <a:chExt cx="7406640" cy="189994"/>
          </a:xfrm>
        </p:grpSpPr>
        <p:sp>
          <p:nvSpPr>
            <p:cNvPr name="Freeform 5" id="5"/>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6" id="6"/>
          <p:cNvGrpSpPr/>
          <p:nvPr/>
        </p:nvGrpSpPr>
        <p:grpSpPr>
          <a:xfrm rot="0">
            <a:off x="12063220" y="680464"/>
            <a:ext cx="5554980" cy="147831"/>
            <a:chOff x="0" y="0"/>
            <a:chExt cx="7406640" cy="197108"/>
          </a:xfrm>
        </p:grpSpPr>
        <p:sp>
          <p:nvSpPr>
            <p:cNvPr name="Freeform 7" id="7"/>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8" id="8"/>
          <p:cNvGrpSpPr/>
          <p:nvPr/>
        </p:nvGrpSpPr>
        <p:grpSpPr>
          <a:xfrm rot="0">
            <a:off x="6362745" y="685800"/>
            <a:ext cx="5554980" cy="137160"/>
            <a:chOff x="0" y="0"/>
            <a:chExt cx="7406640" cy="182880"/>
          </a:xfrm>
        </p:grpSpPr>
        <p:sp>
          <p:nvSpPr>
            <p:cNvPr name="Freeform 9" id="9"/>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10" id="10"/>
          <p:cNvGrpSpPr/>
          <p:nvPr/>
        </p:nvGrpSpPr>
        <p:grpSpPr>
          <a:xfrm rot="0">
            <a:off x="871788" y="1028700"/>
            <a:ext cx="16544424" cy="1179353"/>
            <a:chOff x="0" y="0"/>
            <a:chExt cx="22059232" cy="1572471"/>
          </a:xfrm>
        </p:grpSpPr>
        <p:sp>
          <p:nvSpPr>
            <p:cNvPr name="Freeform 11" id="11"/>
            <p:cNvSpPr/>
            <p:nvPr/>
          </p:nvSpPr>
          <p:spPr>
            <a:xfrm flipH="false" flipV="false" rot="0">
              <a:off x="0" y="0"/>
              <a:ext cx="22059232" cy="1572471"/>
            </a:xfrm>
            <a:custGeom>
              <a:avLst/>
              <a:gdLst/>
              <a:ahLst/>
              <a:cxnLst/>
              <a:rect r="r" b="b" t="t" l="l"/>
              <a:pathLst>
                <a:path h="1572471" w="22059232">
                  <a:moveTo>
                    <a:pt x="0" y="0"/>
                  </a:moveTo>
                  <a:lnTo>
                    <a:pt x="22059232" y="0"/>
                  </a:lnTo>
                  <a:lnTo>
                    <a:pt x="22059232" y="1572471"/>
                  </a:lnTo>
                  <a:lnTo>
                    <a:pt x="0" y="1572471"/>
                  </a:lnTo>
                  <a:close/>
                </a:path>
              </a:pathLst>
            </a:custGeom>
            <a:solidFill>
              <a:srgbClr val="000000">
                <a:alpha val="0"/>
              </a:srgbClr>
            </a:solidFill>
          </p:spPr>
        </p:sp>
        <p:sp>
          <p:nvSpPr>
            <p:cNvPr name="TextBox 12" id="12"/>
            <p:cNvSpPr txBox="true"/>
            <p:nvPr/>
          </p:nvSpPr>
          <p:spPr>
            <a:xfrm>
              <a:off x="0" y="-114300"/>
              <a:ext cx="22059232" cy="1686771"/>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Deployment Screenshot : </a:t>
              </a:r>
            </a:p>
          </p:txBody>
        </p:sp>
      </p:grpSp>
      <p:sp>
        <p:nvSpPr>
          <p:cNvPr name="Freeform 13" id="13"/>
          <p:cNvSpPr/>
          <p:nvPr/>
        </p:nvSpPr>
        <p:spPr>
          <a:xfrm flipH="false" flipV="false" rot="0">
            <a:off x="1428686" y="2417603"/>
            <a:ext cx="15830614" cy="6470763"/>
          </a:xfrm>
          <a:custGeom>
            <a:avLst/>
            <a:gdLst/>
            <a:ahLst/>
            <a:cxnLst/>
            <a:rect r="r" b="b" t="t" l="l"/>
            <a:pathLst>
              <a:path h="6470763" w="15830614">
                <a:moveTo>
                  <a:pt x="0" y="0"/>
                </a:moveTo>
                <a:lnTo>
                  <a:pt x="15830614" y="0"/>
                </a:lnTo>
                <a:lnTo>
                  <a:pt x="15830614" y="6470764"/>
                </a:lnTo>
                <a:lnTo>
                  <a:pt x="0" y="6470764"/>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16220719" y="9468974"/>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sp>
        <p:nvSpPr>
          <p:cNvPr name="Freeform 10" id="10"/>
          <p:cNvSpPr/>
          <p:nvPr/>
        </p:nvSpPr>
        <p:spPr>
          <a:xfrm flipH="false" flipV="false" rot="0">
            <a:off x="1714473" y="1550717"/>
            <a:ext cx="14851524" cy="6850265"/>
          </a:xfrm>
          <a:custGeom>
            <a:avLst/>
            <a:gdLst/>
            <a:ahLst/>
            <a:cxnLst/>
            <a:rect r="r" b="b" t="t" l="l"/>
            <a:pathLst>
              <a:path h="6850265" w="14851524">
                <a:moveTo>
                  <a:pt x="0" y="0"/>
                </a:moveTo>
                <a:lnTo>
                  <a:pt x="14851524" y="0"/>
                </a:lnTo>
                <a:lnTo>
                  <a:pt x="14851524" y="6850266"/>
                </a:lnTo>
                <a:lnTo>
                  <a:pt x="0" y="6850266"/>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DAGvCOpFxfA</dc:identifier>
  <dcterms:modified xsi:type="dcterms:W3CDTF">2011-08-01T06:04:30Z</dcterms:modified>
  <cp:revision>1</cp:revision>
  <dc:title>ibm_internship</dc:title>
</cp:coreProperties>
</file>