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B50A8-8D90-4271-B7E9-A3E269049062}" type="datetimeFigureOut">
              <a:rPr lang="en-IN" smtClean="0"/>
              <a:t>06-07-2025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C9841-AB38-4EB3-BAED-C8C2F0535B97}" type="slidenum">
              <a:rPr lang="en-IN" smtClean="0"/>
              <a:t>‹#›</a:t>
            </a:fld>
            <a:endParaRPr lang="en-IN"/>
          </a:p>
        </p:txBody>
      </p:sp>
    </p:spTree>
    <p:extLst>
      <p:ext uri="{BB962C8B-B14F-4D97-AF65-F5344CB8AC3E}">
        <p14:creationId xmlns:p14="http://schemas.microsoft.com/office/powerpoint/2010/main" val="4094714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4C9841-AB38-4EB3-BAED-C8C2F0535B97}" type="slidenum">
              <a:rPr lang="en-IN" smtClean="0"/>
              <a:t>1</a:t>
            </a:fld>
            <a:endParaRPr lang="en-IN"/>
          </a:p>
        </p:txBody>
      </p:sp>
    </p:spTree>
    <p:extLst>
      <p:ext uri="{BB962C8B-B14F-4D97-AF65-F5344CB8AC3E}">
        <p14:creationId xmlns:p14="http://schemas.microsoft.com/office/powerpoint/2010/main" val="1542992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06/07/2025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06/07/2025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06/07/2025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06/07/2025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06/07/2025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06/07/2025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06/07/2025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06/07/2025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06/07/2025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06/07/2025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06/07/2025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06/07/2025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neyash00@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10744" y="1195890"/>
            <a:ext cx="3949724" cy="1570170"/>
          </a:xfrm>
        </p:spPr>
        <p:txBody>
          <a:bodyPr vert="horz" lIns="91440" tIns="45720" rIns="91440" bIns="45720" rtlCol="0">
            <a:noAutofit/>
          </a:bodyPr>
          <a:lstStyle/>
          <a:p>
            <a:r>
              <a:rPr lang="en-IN" sz="5000" b="1" dirty="0">
                <a:latin typeface="Amasis MT Pro Medium" panose="02040604050005020304" pitchFamily="18" charset="0"/>
              </a:rPr>
              <a:t>Employee Absenteeism</a:t>
            </a:r>
          </a:p>
        </p:txBody>
      </p:sp>
      <p:sp>
        <p:nvSpPr>
          <p:cNvPr id="3" name="Subtitle 2"/>
          <p:cNvSpPr>
            <a:spLocks noGrp="1"/>
          </p:cNvSpPr>
          <p:nvPr>
            <p:ph type="subTitle" idx="1"/>
          </p:nvPr>
        </p:nvSpPr>
        <p:spPr>
          <a:xfrm>
            <a:off x="0" y="4091940"/>
            <a:ext cx="6567948" cy="1570170"/>
          </a:xfrm>
        </p:spPr>
        <p:txBody>
          <a:bodyPr vert="horz" lIns="91440" tIns="45720" rIns="91440" bIns="45720" rtlCol="0" anchor="t">
            <a:noAutofit/>
          </a:bodyPr>
          <a:lstStyle/>
          <a:p>
            <a:pPr algn="l">
              <a:spcAft>
                <a:spcPts val="600"/>
              </a:spcAft>
            </a:pPr>
            <a:r>
              <a:rPr lang="en-US" sz="1500" b="1" cap="all" dirty="0"/>
              <a:t>Presented By</a:t>
            </a:r>
            <a:endParaRPr lang="en-US" sz="1500" cap="all" dirty="0"/>
          </a:p>
          <a:p>
            <a:pPr algn="l">
              <a:spcAft>
                <a:spcPts val="600"/>
              </a:spcAft>
            </a:pPr>
            <a:r>
              <a:rPr lang="en-US" sz="1500" b="1" cap="all" dirty="0"/>
              <a:t>Student Name: Yash Mahendra Mane</a:t>
            </a:r>
          </a:p>
          <a:p>
            <a:pPr algn="l">
              <a:spcAft>
                <a:spcPts val="600"/>
              </a:spcAft>
            </a:pPr>
            <a:r>
              <a:rPr lang="en-US" sz="1500" b="1" cap="all" dirty="0"/>
              <a:t>College Name: </a:t>
            </a:r>
            <a:r>
              <a:rPr lang="en-US" sz="1500" b="1" cap="all" dirty="0" err="1"/>
              <a:t>vidyalankar</a:t>
            </a:r>
            <a:r>
              <a:rPr lang="en-US" sz="1500" b="1" cap="all" dirty="0"/>
              <a:t> Institute of technology</a:t>
            </a:r>
          </a:p>
          <a:p>
            <a:pPr algn="l">
              <a:spcAft>
                <a:spcPts val="600"/>
              </a:spcAft>
            </a:pPr>
            <a:r>
              <a:rPr lang="en-US" sz="1500" b="1" cap="all" dirty="0"/>
              <a:t>Department: Information Technology</a:t>
            </a:r>
          </a:p>
          <a:p>
            <a:pPr algn="l">
              <a:spcAft>
                <a:spcPts val="600"/>
              </a:spcAft>
            </a:pPr>
            <a:r>
              <a:rPr lang="en-US" sz="1500" b="1" cap="all" dirty="0"/>
              <a:t>Email ID: </a:t>
            </a:r>
            <a:r>
              <a:rPr lang="en-US" sz="1500" b="1" cap="all" dirty="0">
                <a:hlinkClick r:id="rId3"/>
              </a:rPr>
              <a:t>maneyash00@gmail.com</a:t>
            </a:r>
            <a:r>
              <a:rPr lang="en-US" sz="1500" b="1" cap="all" dirty="0"/>
              <a:t>	</a:t>
            </a:r>
          </a:p>
          <a:p>
            <a:pPr algn="l">
              <a:spcAft>
                <a:spcPts val="600"/>
              </a:spcAft>
            </a:pPr>
            <a:r>
              <a:rPr lang="en-US" sz="1500" b="1" cap="all" dirty="0"/>
              <a:t>AICTE Student ID: STU68008a3756c131744865847</a:t>
            </a:r>
            <a:endParaRPr lang="en-US" sz="15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4"/>
          <a:stretch>
            <a:fillRect/>
          </a:stretch>
        </p:blipFill>
        <p:spPr>
          <a:xfrm>
            <a:off x="5839861" y="557360"/>
            <a:ext cx="5210251"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GB" sz="2200" dirty="0">
                <a:latin typeface="Franklin Gothic Book"/>
              </a:rPr>
              <a:t>The development of this project was guided by several reputable sources in the fields of machine learning, data preprocessing, and model evaluation. Key references include academic articles on classification algorithms, ensemble methods like Random Forest and </a:t>
            </a:r>
            <a:r>
              <a:rPr lang="en-GB" sz="2200" dirty="0" err="1">
                <a:latin typeface="Franklin Gothic Book"/>
              </a:rPr>
              <a:t>XGBoost</a:t>
            </a:r>
            <a:r>
              <a:rPr lang="en-GB" sz="2200" dirty="0">
                <a:latin typeface="Franklin Gothic Book"/>
              </a:rPr>
              <a:t>, and data handling practices in real-world scenarios.</a:t>
            </a:r>
          </a:p>
          <a:p>
            <a:pPr marL="0" indent="0">
              <a:buNone/>
            </a:pPr>
            <a:r>
              <a:rPr lang="en-GB" sz="2200" dirty="0">
                <a:latin typeface="Franklin Gothic Book"/>
              </a:rPr>
              <a:t>Research papers on absenteeism </a:t>
            </a:r>
            <a:r>
              <a:rPr lang="en-GB" sz="2200" dirty="0" err="1">
                <a:latin typeface="Franklin Gothic Book"/>
              </a:rPr>
              <a:t>modeling</a:t>
            </a:r>
            <a:r>
              <a:rPr lang="en-GB" sz="2200" dirty="0">
                <a:latin typeface="Franklin Gothic Book"/>
              </a:rPr>
              <a:t>, HR analytics, and employee </a:t>
            </a:r>
            <a:r>
              <a:rPr lang="en-GB" sz="2200" dirty="0" err="1">
                <a:latin typeface="Franklin Gothic Book"/>
              </a:rPr>
              <a:t>behavior</a:t>
            </a:r>
            <a:r>
              <a:rPr lang="en-GB" sz="2200" dirty="0">
                <a:latin typeface="Franklin Gothic Book"/>
              </a:rPr>
              <a:t> were also reviewed to understand common patterns and features influencing absenteeism. Resources such as Kaggle notebooks, GitHub repositories, and machine learning guides further helped in refining the model and workflow.</a:t>
            </a:r>
          </a:p>
          <a:p>
            <a:pPr marL="0" indent="0">
              <a:buNone/>
            </a:pPr>
            <a:r>
              <a:rPr lang="en-GB" sz="2200" dirty="0">
                <a:latin typeface="Franklin Gothic Book"/>
              </a:rPr>
              <a:t>"Predicting Employee Absenteeism using Machine Learning" – IEEE, 2020</a:t>
            </a:r>
          </a:p>
          <a:p>
            <a:pPr marL="0" indent="0">
              <a:buNone/>
            </a:pPr>
            <a:r>
              <a:rPr lang="en-GB" sz="2200" dirty="0">
                <a:latin typeface="Franklin Gothic Book"/>
              </a:rPr>
              <a:t>"Classification Algorithms for Predicting Absenteeism" – IJCSIT, 2021</a:t>
            </a:r>
            <a:br>
              <a:rPr lang="en-GB" sz="2200" dirty="0">
                <a:latin typeface="Franklin Gothic Book"/>
              </a:rPr>
            </a:br>
            <a:r>
              <a:rPr lang="en-GB" sz="2200" dirty="0" err="1">
                <a:latin typeface="Franklin Gothic Book"/>
              </a:rPr>
              <a:t>Github</a:t>
            </a:r>
            <a:r>
              <a:rPr lang="en-GB" sz="2200" dirty="0">
                <a:latin typeface="Franklin Gothic Book"/>
              </a:rPr>
              <a:t> repository</a:t>
            </a:r>
            <a:r>
              <a:rPr lang="en-GB" sz="2200">
                <a:latin typeface="Franklin Gothic Book"/>
              </a:rPr>
              <a:t>: </a:t>
            </a:r>
            <a:endParaRPr lang="en-IN" sz="2200" u="sng" dirty="0">
              <a:solidFill>
                <a:srgbClr val="0070C0"/>
              </a:solidFill>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000" b="1" cap="all" dirty="0">
                <a:latin typeface="Amasis MT Pro Medium" panose="02040604050005020304" pitchFamily="18" charset="0"/>
                <a:cs typeface="Arial"/>
              </a:rPr>
              <a:t>OUTLINE</a:t>
            </a:r>
            <a:endParaRPr lang="en-US" sz="5000" dirty="0">
              <a:latin typeface="Amasis MT Pro Medium" panose="02040604050005020304" pitchFamily="18" charset="0"/>
            </a:endParaRP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GB" sz="2200" dirty="0">
                <a:latin typeface="Franklin Gothic Book"/>
              </a:rPr>
              <a:t>Employee absenteeism is a major issue in many organizations, impacting overall productivity, scheduling, and operational efficiency. Companies often struggle to predict which employees may be frequently absent, making it difficult to allocate resources and maintain workflow. This project aims to analyse historical employee absenteeism data and build a predictive model that can classify whether an employee is likely to have high absenteeism. By identifying these employees early, HR departments can take corrective actions, offer support, or optimize workforce planning.</a:t>
            </a:r>
            <a:endParaRPr lang="en-US" sz="22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9175E77-AD0A-C7D5-FFAB-2DDBF82C719E}"/>
              </a:ext>
            </a:extLst>
          </p:cNvPr>
          <p:cNvSpPr txBox="1"/>
          <p:nvPr/>
        </p:nvSpPr>
        <p:spPr>
          <a:xfrm>
            <a:off x="1199534" y="1848117"/>
            <a:ext cx="4739149" cy="4708981"/>
          </a:xfrm>
          <a:prstGeom prst="rect">
            <a:avLst/>
          </a:prstGeom>
          <a:noFill/>
        </p:spPr>
        <p:txBody>
          <a:bodyPr wrap="square">
            <a:spAutoFit/>
          </a:bodyPr>
          <a:lstStyle/>
          <a:p>
            <a:r>
              <a:rPr lang="en-IN" sz="1000" b="1" dirty="0"/>
              <a:t> Data Collection</a:t>
            </a:r>
          </a:p>
          <a:p>
            <a:r>
              <a:rPr lang="en-IN" sz="1000" b="1" dirty="0"/>
              <a:t>Load dataset from Excel (Absent_at_work.xls)</a:t>
            </a:r>
          </a:p>
          <a:p>
            <a:endParaRPr lang="en-IN" sz="1000" b="1" dirty="0"/>
          </a:p>
          <a:p>
            <a:r>
              <a:rPr lang="en-IN" sz="1000" b="1" dirty="0"/>
              <a:t>Explore column names and basic structure using .info() and .describe()</a:t>
            </a:r>
          </a:p>
          <a:p>
            <a:endParaRPr lang="en-IN" sz="1000" b="1" dirty="0"/>
          </a:p>
          <a:p>
            <a:r>
              <a:rPr lang="en-IN" sz="1000" b="1" dirty="0"/>
              <a:t>✅ 2. Data Preprocessing</a:t>
            </a:r>
          </a:p>
          <a:p>
            <a:r>
              <a:rPr lang="en-IN" sz="1000" b="1" dirty="0"/>
              <a:t>Drop unnecessary columns (like ID)</a:t>
            </a:r>
          </a:p>
          <a:p>
            <a:endParaRPr lang="en-IN" sz="1000" b="1" dirty="0"/>
          </a:p>
          <a:p>
            <a:r>
              <a:rPr lang="en-IN" sz="1000" b="1" dirty="0"/>
              <a:t>Handle missing values (.</a:t>
            </a:r>
            <a:r>
              <a:rPr lang="en-IN" sz="1000" b="1" dirty="0" err="1"/>
              <a:t>dropna</a:t>
            </a:r>
            <a:r>
              <a:rPr lang="en-IN" sz="1000" b="1" dirty="0"/>
              <a:t>())</a:t>
            </a:r>
          </a:p>
          <a:p>
            <a:endParaRPr lang="en-IN" sz="1000" b="1" dirty="0"/>
          </a:p>
          <a:p>
            <a:r>
              <a:rPr lang="en-IN" sz="1000" b="1" dirty="0"/>
              <a:t>Replace spaces in column names with underscores</a:t>
            </a:r>
          </a:p>
          <a:p>
            <a:endParaRPr lang="en-IN" sz="1000" b="1" dirty="0"/>
          </a:p>
          <a:p>
            <a:r>
              <a:rPr lang="en-IN" sz="1000" b="1" dirty="0"/>
              <a:t>Group and encode categorical values (e.g., Reason for absence → Group_1 to Group_4)</a:t>
            </a:r>
          </a:p>
          <a:p>
            <a:endParaRPr lang="en-IN" sz="1000" b="1" dirty="0"/>
          </a:p>
          <a:p>
            <a:r>
              <a:rPr lang="en-IN" sz="1000" b="1" dirty="0"/>
              <a:t>Use one-hot encoding for categorical features</a:t>
            </a:r>
          </a:p>
          <a:p>
            <a:endParaRPr lang="en-IN" sz="1000" b="1" dirty="0"/>
          </a:p>
          <a:p>
            <a:r>
              <a:rPr lang="en-IN" sz="1000" b="1" dirty="0"/>
              <a:t>Normalize and scale numeric features using </a:t>
            </a:r>
            <a:r>
              <a:rPr lang="en-IN" sz="1000" b="1" dirty="0" err="1"/>
              <a:t>MinMaxScaler</a:t>
            </a:r>
            <a:r>
              <a:rPr lang="en-IN" sz="1000" b="1" dirty="0"/>
              <a:t> and </a:t>
            </a:r>
            <a:r>
              <a:rPr lang="en-IN" sz="1000" b="1" dirty="0" err="1"/>
              <a:t>StandardScaler</a:t>
            </a:r>
            <a:endParaRPr lang="en-IN" sz="1000" b="1" dirty="0"/>
          </a:p>
          <a:p>
            <a:endParaRPr lang="en-IN" sz="1000" b="1" dirty="0"/>
          </a:p>
          <a:p>
            <a:r>
              <a:rPr lang="en-IN" sz="1000" b="1" dirty="0"/>
              <a:t>✅ 3. Feature Engineering</a:t>
            </a:r>
          </a:p>
          <a:p>
            <a:r>
              <a:rPr lang="en-IN" sz="1000" b="1" dirty="0"/>
              <a:t>Convert multi-class </a:t>
            </a:r>
            <a:r>
              <a:rPr lang="en-IN" sz="1000" b="1" dirty="0" err="1"/>
              <a:t>Reason_for_absence</a:t>
            </a:r>
            <a:r>
              <a:rPr lang="en-IN" sz="1000" b="1" dirty="0"/>
              <a:t> into grouped binary features</a:t>
            </a:r>
          </a:p>
          <a:p>
            <a:endParaRPr lang="en-IN" sz="1000" b="1" dirty="0"/>
          </a:p>
          <a:p>
            <a:r>
              <a:rPr lang="en-IN" sz="1000" b="1" dirty="0"/>
              <a:t>Remap education levels (1 → 0, 2/3/4 → 1)</a:t>
            </a:r>
          </a:p>
          <a:p>
            <a:endParaRPr lang="en-IN" sz="1000" b="1" dirty="0"/>
          </a:p>
          <a:p>
            <a:r>
              <a:rPr lang="en-IN" sz="1000" b="1" dirty="0"/>
              <a:t>Define the target variable:</a:t>
            </a:r>
          </a:p>
          <a:p>
            <a:endParaRPr lang="en-IN" sz="1000" b="1" dirty="0"/>
          </a:p>
          <a:p>
            <a:r>
              <a:rPr lang="en-IN" sz="1000" b="1" dirty="0"/>
              <a:t>y = 1 if </a:t>
            </a:r>
            <a:r>
              <a:rPr lang="en-IN" sz="1000" b="1" dirty="0" err="1"/>
              <a:t>Absenteeism_time_in_hours</a:t>
            </a:r>
            <a:r>
              <a:rPr lang="en-IN" sz="1000" b="1" dirty="0"/>
              <a:t> &gt; median</a:t>
            </a:r>
          </a:p>
          <a:p>
            <a:endParaRPr lang="en-IN" sz="1000" b="1" dirty="0"/>
          </a:p>
          <a:p>
            <a:r>
              <a:rPr lang="en-IN" sz="1000" b="1" dirty="0"/>
              <a:t>y = 0 otherwise</a:t>
            </a:r>
          </a:p>
        </p:txBody>
      </p:sp>
      <p:sp>
        <p:nvSpPr>
          <p:cNvPr id="37" name="TextBox 36">
            <a:extLst>
              <a:ext uri="{FF2B5EF4-FFF2-40B4-BE49-F238E27FC236}">
                <a16:creationId xmlns:a16="http://schemas.microsoft.com/office/drawing/2014/main" id="{766D064C-A554-B5EF-0CAA-9776C3DDDFA8}"/>
              </a:ext>
            </a:extLst>
          </p:cNvPr>
          <p:cNvSpPr txBox="1"/>
          <p:nvPr/>
        </p:nvSpPr>
        <p:spPr>
          <a:xfrm>
            <a:off x="6253319" y="1837937"/>
            <a:ext cx="5259813" cy="4225131"/>
          </a:xfrm>
          <a:prstGeom prst="rect">
            <a:avLst/>
          </a:prstGeom>
          <a:noFill/>
        </p:spPr>
        <p:txBody>
          <a:bodyPr wrap="square">
            <a:spAutoFit/>
          </a:bodyPr>
          <a:lstStyle/>
          <a:p>
            <a:pPr>
              <a:lnSpc>
                <a:spcPct val="150000"/>
              </a:lnSpc>
            </a:pPr>
            <a:r>
              <a:rPr lang="en-IN" sz="1000" b="1" dirty="0"/>
              <a:t>✅ 4. Machine Learning Algorithms</a:t>
            </a:r>
          </a:p>
          <a:p>
            <a:pPr>
              <a:lnSpc>
                <a:spcPct val="150000"/>
              </a:lnSpc>
            </a:pPr>
            <a:r>
              <a:rPr lang="en-IN" sz="1000" b="1" dirty="0"/>
              <a:t>Train various classification models:</a:t>
            </a:r>
          </a:p>
          <a:p>
            <a:pPr>
              <a:lnSpc>
                <a:spcPct val="150000"/>
              </a:lnSpc>
            </a:pPr>
            <a:r>
              <a:rPr lang="en-IN" sz="1000" b="1" dirty="0"/>
              <a:t>Logistic Regression</a:t>
            </a:r>
          </a:p>
          <a:p>
            <a:pPr>
              <a:lnSpc>
                <a:spcPct val="150000"/>
              </a:lnSpc>
            </a:pPr>
            <a:r>
              <a:rPr lang="en-IN" sz="1000" b="1" dirty="0"/>
              <a:t>Random Forest</a:t>
            </a:r>
          </a:p>
          <a:p>
            <a:pPr>
              <a:lnSpc>
                <a:spcPct val="150000"/>
              </a:lnSpc>
            </a:pPr>
            <a:r>
              <a:rPr lang="en-IN" sz="1000" b="1" dirty="0" err="1"/>
              <a:t>XGBoost</a:t>
            </a:r>
            <a:endParaRPr lang="en-IN" sz="1000" b="1" dirty="0"/>
          </a:p>
          <a:p>
            <a:pPr>
              <a:lnSpc>
                <a:spcPct val="150000"/>
              </a:lnSpc>
            </a:pPr>
            <a:r>
              <a:rPr lang="en-IN" sz="1000" b="1" dirty="0"/>
              <a:t>Support Vector Machine (SVM)</a:t>
            </a:r>
          </a:p>
          <a:p>
            <a:pPr>
              <a:lnSpc>
                <a:spcPct val="150000"/>
              </a:lnSpc>
            </a:pPr>
            <a:r>
              <a:rPr lang="en-IN" sz="1000" b="1" dirty="0"/>
              <a:t>Use Pipeline to apply scaling and transformations</a:t>
            </a:r>
          </a:p>
          <a:p>
            <a:pPr>
              <a:lnSpc>
                <a:spcPct val="150000"/>
              </a:lnSpc>
            </a:pPr>
            <a:r>
              <a:rPr lang="en-IN" sz="1000" b="1" dirty="0"/>
              <a:t>Split data into training and testing sets (70% train, 30% test)</a:t>
            </a:r>
          </a:p>
          <a:p>
            <a:pPr>
              <a:lnSpc>
                <a:spcPct val="150000"/>
              </a:lnSpc>
            </a:pPr>
            <a:r>
              <a:rPr lang="en-IN" sz="1000" b="1" dirty="0"/>
              <a:t>✅ 5. Evaluation</a:t>
            </a:r>
          </a:p>
          <a:p>
            <a:pPr>
              <a:lnSpc>
                <a:spcPct val="150000"/>
              </a:lnSpc>
            </a:pPr>
            <a:r>
              <a:rPr lang="en-IN" sz="1000" b="1" dirty="0"/>
              <a:t>Evaluate using metrics:</a:t>
            </a:r>
          </a:p>
          <a:p>
            <a:pPr>
              <a:lnSpc>
                <a:spcPct val="150000"/>
              </a:lnSpc>
            </a:pPr>
            <a:r>
              <a:rPr lang="en-IN" sz="1000" b="1" dirty="0"/>
              <a:t>Accuracy</a:t>
            </a:r>
          </a:p>
          <a:p>
            <a:pPr>
              <a:lnSpc>
                <a:spcPct val="150000"/>
              </a:lnSpc>
            </a:pPr>
            <a:r>
              <a:rPr lang="en-IN" sz="1000" b="1" dirty="0"/>
              <a:t>Confusion matrix</a:t>
            </a:r>
          </a:p>
          <a:p>
            <a:pPr>
              <a:lnSpc>
                <a:spcPct val="150000"/>
              </a:lnSpc>
            </a:pPr>
            <a:r>
              <a:rPr lang="en-IN" sz="1000" b="1" dirty="0"/>
              <a:t>Precision, Recall, F1-score</a:t>
            </a:r>
          </a:p>
          <a:p>
            <a:pPr>
              <a:lnSpc>
                <a:spcPct val="150000"/>
              </a:lnSpc>
            </a:pPr>
            <a:r>
              <a:rPr lang="en-IN" sz="1000" b="1" dirty="0"/>
              <a:t>ROC-AUC score</a:t>
            </a:r>
          </a:p>
          <a:p>
            <a:pPr>
              <a:lnSpc>
                <a:spcPct val="150000"/>
              </a:lnSpc>
            </a:pPr>
            <a:r>
              <a:rPr lang="en-IN" sz="1000" b="1" dirty="0"/>
              <a:t>Visualize model performance using:</a:t>
            </a:r>
          </a:p>
          <a:p>
            <a:pPr>
              <a:lnSpc>
                <a:spcPct val="150000"/>
              </a:lnSpc>
            </a:pPr>
            <a:r>
              <a:rPr lang="en-IN" sz="1000" b="1" dirty="0"/>
              <a:t>ROC curve</a:t>
            </a:r>
          </a:p>
          <a:p>
            <a:pPr>
              <a:lnSpc>
                <a:spcPct val="150000"/>
              </a:lnSpc>
            </a:pPr>
            <a:r>
              <a:rPr lang="en-IN" sz="1000" b="1" dirty="0"/>
              <a:t>Precision-recall curve</a:t>
            </a:r>
          </a:p>
          <a:p>
            <a:pPr>
              <a:lnSpc>
                <a:spcPct val="150000"/>
              </a:lnSpc>
            </a:pPr>
            <a:r>
              <a:rPr lang="en-IN" sz="1000" b="1" dirty="0"/>
              <a:t>Select the model with best balance of performance</a:t>
            </a:r>
            <a:endParaRPr lang="en-IN" sz="1000" b="1" dirty="0">
              <a:effectLst/>
            </a:endParaRP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GB" sz="2200" dirty="0">
                <a:latin typeface="Franklin Gothic Book"/>
              </a:rPr>
              <a:t>Exploratory Data Analysis (EDA) is conducted to understand the distribution of categorical and numerical variables and their relationships with absenteeism.</a:t>
            </a:r>
          </a:p>
          <a:p>
            <a:pPr marL="0" indent="0">
              <a:spcBef>
                <a:spcPct val="20000"/>
              </a:spcBef>
              <a:spcAft>
                <a:spcPts val="600"/>
              </a:spcAft>
              <a:buNone/>
            </a:pPr>
            <a:r>
              <a:rPr lang="en-GB" sz="2200" dirty="0">
                <a:latin typeface="Franklin Gothic Book"/>
              </a:rPr>
              <a:t>Categorical variables like '</a:t>
            </a:r>
            <a:r>
              <a:rPr lang="en-GB" sz="2200" dirty="0" err="1">
                <a:latin typeface="Franklin Gothic Book"/>
              </a:rPr>
              <a:t>Reason_for_absence</a:t>
            </a:r>
            <a:r>
              <a:rPr lang="en-GB" sz="2200" dirty="0">
                <a:latin typeface="Franklin Gothic Book"/>
              </a:rPr>
              <a:t>' and 'Education' are grouped and encoded using one-hot encoding. The target variable, '</a:t>
            </a:r>
            <a:r>
              <a:rPr lang="en-GB" sz="2200" dirty="0" err="1">
                <a:latin typeface="Franklin Gothic Book"/>
              </a:rPr>
              <a:t>Absenteeism_time_in_hours</a:t>
            </a:r>
            <a:r>
              <a:rPr lang="en-GB" sz="2200" dirty="0">
                <a:latin typeface="Franklin Gothic Book"/>
              </a:rPr>
              <a:t>', is transformed into a binary classification label by splitting it based on the median, enabling us to define high vs. low absenteeism.</a:t>
            </a:r>
          </a:p>
          <a:p>
            <a:pPr marL="0" indent="0">
              <a:spcBef>
                <a:spcPct val="20000"/>
              </a:spcBef>
              <a:spcAft>
                <a:spcPts val="600"/>
              </a:spcAft>
              <a:buNone/>
            </a:pPr>
            <a:r>
              <a:rPr lang="en-GB" sz="2200" dirty="0"/>
              <a:t>The project uses Pandas and NumPy for data handling, and Seaborn, Matplotlib, and </a:t>
            </a:r>
            <a:r>
              <a:rPr lang="en-GB" sz="2200" dirty="0" err="1"/>
              <a:t>hvPlot</a:t>
            </a:r>
            <a:r>
              <a:rPr lang="en-GB" sz="2200" dirty="0"/>
              <a:t> for visualizations. Scikit-learn provides tools for preprocessing, model training, and evaluation. </a:t>
            </a:r>
            <a:r>
              <a:rPr lang="en-GB" sz="2200" dirty="0" err="1"/>
              <a:t>XGBoost</a:t>
            </a:r>
            <a:r>
              <a:rPr lang="en-GB" sz="2200" dirty="0"/>
              <a:t> is used for advanced boosting, and pickle is used to save the final model.</a:t>
            </a:r>
          </a:p>
          <a:p>
            <a:pPr marL="0" indent="0">
              <a:spcBef>
                <a:spcPct val="20000"/>
              </a:spcBef>
              <a:spcAft>
                <a:spcPts val="600"/>
              </a:spcAft>
              <a:buNone/>
            </a:pPr>
            <a:endParaRPr lang="en-GB" sz="2200" dirty="0"/>
          </a:p>
          <a:p>
            <a:pPr marL="0" indent="0">
              <a:spcBef>
                <a:spcPct val="20000"/>
              </a:spcBef>
              <a:spcAft>
                <a:spcPts val="600"/>
              </a:spcAft>
              <a:buNone/>
            </a:pPr>
            <a:endParaRPr lang="en-GB" sz="2200" dirty="0"/>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6676" y="149454"/>
            <a:ext cx="10515600" cy="1325563"/>
          </a:xfrm>
        </p:spPr>
        <p:txBody>
          <a:bodyPr>
            <a:normAutofit/>
          </a:bodyPr>
          <a:lstStyle/>
          <a:p>
            <a:r>
              <a:rPr lang="en-US" sz="5400" b="1" cap="all" dirty="0">
                <a:latin typeface="Arial"/>
                <a:cs typeface="Arial"/>
              </a:rPr>
              <a:t>Algorithm &amp; Deployment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142051" y="2367419"/>
            <a:ext cx="5926837" cy="4251960"/>
          </a:xfrm>
        </p:spPr>
        <p:txBody>
          <a:bodyPr vert="horz" lIns="91440" tIns="45720" rIns="91440" bIns="45720" rtlCol="0">
            <a:normAutofit fontScale="25000" lnSpcReduction="20000"/>
          </a:bodyPr>
          <a:lstStyle/>
          <a:p>
            <a:pPr marL="0" indent="0">
              <a:spcBef>
                <a:spcPct val="20000"/>
              </a:spcBef>
              <a:spcAft>
                <a:spcPts val="600"/>
              </a:spcAft>
              <a:buNone/>
            </a:pPr>
            <a:r>
              <a:rPr lang="en-IN" sz="8000" b="1" dirty="0">
                <a:latin typeface="Franklin Gothic Book"/>
              </a:rPr>
              <a:t>🔹 Algorithm Selection</a:t>
            </a:r>
          </a:p>
          <a:p>
            <a:pPr marL="305435" indent="-305435">
              <a:spcBef>
                <a:spcPct val="20000"/>
              </a:spcBef>
              <a:spcAft>
                <a:spcPts val="600"/>
              </a:spcAft>
              <a:buFont typeface="Arial"/>
              <a:buChar char="•"/>
            </a:pPr>
            <a:r>
              <a:rPr lang="en-IN" sz="5600" dirty="0">
                <a:latin typeface="Franklin Gothic Book"/>
              </a:rPr>
              <a:t>Tested Logistic Regression, Random Forest, </a:t>
            </a:r>
            <a:r>
              <a:rPr lang="en-IN" sz="5600" dirty="0" err="1">
                <a:latin typeface="Franklin Gothic Book"/>
              </a:rPr>
              <a:t>XGBoost</a:t>
            </a:r>
            <a:r>
              <a:rPr lang="en-IN" sz="5600" dirty="0">
                <a:latin typeface="Franklin Gothic Book"/>
              </a:rPr>
              <a:t>, and SVM.</a:t>
            </a:r>
          </a:p>
          <a:p>
            <a:pPr marL="305435" indent="-305435">
              <a:lnSpc>
                <a:spcPct val="220000"/>
              </a:lnSpc>
              <a:spcBef>
                <a:spcPct val="20000"/>
              </a:spcBef>
              <a:spcAft>
                <a:spcPts val="600"/>
              </a:spcAft>
              <a:buFont typeface="Arial"/>
              <a:buChar char="•"/>
            </a:pPr>
            <a:r>
              <a:rPr lang="en-IN" sz="5600" dirty="0" err="1">
                <a:latin typeface="Franklin Gothic Book"/>
              </a:rPr>
              <a:t>XGBoost</a:t>
            </a:r>
            <a:r>
              <a:rPr lang="en-IN" sz="5600" dirty="0">
                <a:latin typeface="Franklin Gothic Book"/>
              </a:rPr>
              <a:t> and Random Forest chosen for strong performance on tabular, non-linear data.</a:t>
            </a:r>
          </a:p>
          <a:p>
            <a:pPr marL="305435" indent="-305435">
              <a:lnSpc>
                <a:spcPct val="220000"/>
              </a:lnSpc>
              <a:spcBef>
                <a:spcPct val="20000"/>
              </a:spcBef>
              <a:spcAft>
                <a:spcPts val="600"/>
              </a:spcAft>
              <a:buFont typeface="Arial"/>
              <a:buChar char="•"/>
            </a:pPr>
            <a:r>
              <a:rPr lang="en-IN" sz="5600" dirty="0">
                <a:latin typeface="Franklin Gothic Book"/>
              </a:rPr>
              <a:t>Models selected to handle feature complexity and imbalance.</a:t>
            </a:r>
          </a:p>
          <a:p>
            <a:pPr marL="305435" indent="-305435">
              <a:spcBef>
                <a:spcPct val="20000"/>
              </a:spcBef>
              <a:spcAft>
                <a:spcPts val="600"/>
              </a:spcAft>
              <a:buFont typeface="Arial"/>
              <a:buChar char="•"/>
            </a:pPr>
            <a:endParaRPr lang="en-IN" sz="4000" b="1" dirty="0">
              <a:latin typeface="Franklin Gothic Book"/>
            </a:endParaRPr>
          </a:p>
          <a:p>
            <a:pPr marL="0" indent="0">
              <a:spcBef>
                <a:spcPct val="20000"/>
              </a:spcBef>
              <a:spcAft>
                <a:spcPts val="600"/>
              </a:spcAft>
              <a:buNone/>
            </a:pPr>
            <a:r>
              <a:rPr lang="en-IN" sz="8000" b="1" dirty="0">
                <a:latin typeface="Franklin Gothic Book"/>
              </a:rPr>
              <a:t>🔹 Data Input</a:t>
            </a:r>
          </a:p>
          <a:p>
            <a:pPr marL="305435" indent="-305435">
              <a:spcBef>
                <a:spcPct val="20000"/>
              </a:spcBef>
              <a:spcAft>
                <a:spcPts val="600"/>
              </a:spcAft>
              <a:buFont typeface="Arial"/>
              <a:buChar char="•"/>
            </a:pPr>
            <a:r>
              <a:rPr lang="en-IN" sz="5600" dirty="0">
                <a:latin typeface="Franklin Gothic Book"/>
              </a:rPr>
              <a:t>Features include age, education, alcohol consumption, workload, service time, etc.</a:t>
            </a:r>
          </a:p>
          <a:p>
            <a:pPr marL="305435" indent="-305435">
              <a:lnSpc>
                <a:spcPct val="220000"/>
              </a:lnSpc>
              <a:spcBef>
                <a:spcPct val="20000"/>
              </a:spcBef>
              <a:spcAft>
                <a:spcPts val="600"/>
              </a:spcAft>
              <a:buFont typeface="Arial"/>
              <a:buChar char="•"/>
            </a:pPr>
            <a:r>
              <a:rPr lang="en-IN" sz="5600" dirty="0">
                <a:latin typeface="Franklin Gothic Book"/>
              </a:rPr>
              <a:t>Reason for absence grouped into 4 categories and one-hot encoded.</a:t>
            </a:r>
          </a:p>
          <a:p>
            <a:pPr marL="305435" indent="-305435">
              <a:lnSpc>
                <a:spcPct val="220000"/>
              </a:lnSpc>
              <a:spcBef>
                <a:spcPct val="20000"/>
              </a:spcBef>
              <a:spcAft>
                <a:spcPts val="600"/>
              </a:spcAft>
              <a:buFont typeface="Arial"/>
              <a:buChar char="•"/>
            </a:pPr>
            <a:r>
              <a:rPr lang="en-IN" sz="5600" dirty="0">
                <a:latin typeface="Franklin Gothic Book"/>
              </a:rPr>
              <a:t>All features scaled using </a:t>
            </a:r>
            <a:r>
              <a:rPr lang="en-IN" sz="5600" dirty="0" err="1">
                <a:latin typeface="Franklin Gothic Book"/>
              </a:rPr>
              <a:t>MinMax</a:t>
            </a:r>
            <a:r>
              <a:rPr lang="en-IN" sz="5600" dirty="0">
                <a:latin typeface="Franklin Gothic Book"/>
              </a:rPr>
              <a:t> and Standard Scaler.</a:t>
            </a:r>
          </a:p>
          <a:p>
            <a:pPr marL="305435" indent="-305435">
              <a:spcBef>
                <a:spcPct val="20000"/>
              </a:spcBef>
              <a:spcAft>
                <a:spcPts val="600"/>
              </a:spcAft>
              <a:buFont typeface="Arial"/>
              <a:buChar char="•"/>
            </a:pPr>
            <a:endParaRPr lang="en-IN" sz="5600" b="1" dirty="0">
              <a:latin typeface="Franklin Gothic Book"/>
            </a:endParaRPr>
          </a:p>
          <a:p>
            <a:pPr marL="305435" indent="-305435">
              <a:spcBef>
                <a:spcPct val="20000"/>
              </a:spcBef>
              <a:spcAft>
                <a:spcPts val="600"/>
              </a:spcAft>
              <a:buFont typeface="Arial"/>
              <a:buChar char="•"/>
            </a:pPr>
            <a:endParaRPr lang="en-IN" sz="4000" b="1" dirty="0">
              <a:latin typeface="Franklin Gothic Book"/>
            </a:endParaRPr>
          </a:p>
        </p:txBody>
      </p:sp>
      <p:sp>
        <p:nvSpPr>
          <p:cNvPr id="5" name="TextBox 4">
            <a:extLst>
              <a:ext uri="{FF2B5EF4-FFF2-40B4-BE49-F238E27FC236}">
                <a16:creationId xmlns:a16="http://schemas.microsoft.com/office/drawing/2014/main" id="{0BBD4D1D-2564-6192-AA4A-C01C93ECB788}"/>
              </a:ext>
            </a:extLst>
          </p:cNvPr>
          <p:cNvSpPr txBox="1"/>
          <p:nvPr/>
        </p:nvSpPr>
        <p:spPr>
          <a:xfrm>
            <a:off x="6068888" y="2309937"/>
            <a:ext cx="6096000" cy="4420954"/>
          </a:xfrm>
          <a:prstGeom prst="rect">
            <a:avLst/>
          </a:prstGeom>
          <a:noFill/>
        </p:spPr>
        <p:txBody>
          <a:bodyPr wrap="square">
            <a:spAutoFit/>
          </a:bodyPr>
          <a:lstStyle/>
          <a:p>
            <a:pPr>
              <a:spcBef>
                <a:spcPct val="20000"/>
              </a:spcBef>
              <a:spcAft>
                <a:spcPts val="600"/>
              </a:spcAft>
            </a:pPr>
            <a:r>
              <a:rPr lang="en-IN" sz="2000" b="1" dirty="0">
                <a:latin typeface="Franklin Gothic Book"/>
              </a:rPr>
              <a:t>🔹 Prediction Process</a:t>
            </a:r>
          </a:p>
          <a:p>
            <a:pPr marL="305435" indent="-305435">
              <a:spcBef>
                <a:spcPct val="20000"/>
              </a:spcBef>
              <a:spcAft>
                <a:spcPts val="600"/>
              </a:spcAft>
              <a:buFont typeface="Arial"/>
              <a:buChar char="•"/>
            </a:pPr>
            <a:r>
              <a:rPr lang="en-IN" sz="1400" dirty="0">
                <a:latin typeface="Franklin Gothic Book"/>
              </a:rPr>
              <a:t>Trained model predicts binary output: 0 (low absenteeism) or 1 (high absenteeism).</a:t>
            </a:r>
          </a:p>
          <a:p>
            <a:pPr marL="305435" indent="-305435">
              <a:lnSpc>
                <a:spcPct val="200000"/>
              </a:lnSpc>
              <a:spcBef>
                <a:spcPct val="20000"/>
              </a:spcBef>
              <a:spcAft>
                <a:spcPts val="600"/>
              </a:spcAft>
              <a:buFont typeface="Arial"/>
              <a:buChar char="•"/>
            </a:pPr>
            <a:r>
              <a:rPr lang="en-IN" sz="1400" dirty="0">
                <a:latin typeface="Franklin Gothic Book"/>
              </a:rPr>
              <a:t>Evaluated using accuracy, precision, recall, F1-score, and ROC-AUC.</a:t>
            </a:r>
          </a:p>
          <a:p>
            <a:pPr marL="305435" indent="-305435">
              <a:lnSpc>
                <a:spcPct val="200000"/>
              </a:lnSpc>
              <a:spcBef>
                <a:spcPct val="20000"/>
              </a:spcBef>
              <a:spcAft>
                <a:spcPts val="600"/>
              </a:spcAft>
              <a:buFont typeface="Arial"/>
              <a:buChar char="•"/>
            </a:pPr>
            <a:r>
              <a:rPr lang="en-IN" sz="1400" dirty="0">
                <a:latin typeface="Franklin Gothic Book"/>
              </a:rPr>
              <a:t>Best model saved using pickle for real-time use in HR systems.</a:t>
            </a:r>
          </a:p>
          <a:p>
            <a:pPr>
              <a:spcBef>
                <a:spcPct val="20000"/>
              </a:spcBef>
              <a:spcAft>
                <a:spcPts val="600"/>
              </a:spcAft>
            </a:pPr>
            <a:r>
              <a:rPr lang="en-IN" sz="2000" dirty="0">
                <a:latin typeface="Franklin Gothic Book"/>
              </a:rPr>
              <a:t>🔹 </a:t>
            </a:r>
            <a:r>
              <a:rPr lang="en-IN" sz="2000" b="1" dirty="0">
                <a:latin typeface="Franklin Gothic Book"/>
              </a:rPr>
              <a:t>Training Process</a:t>
            </a:r>
          </a:p>
          <a:p>
            <a:pPr marL="305435" indent="-305435">
              <a:spcBef>
                <a:spcPct val="20000"/>
              </a:spcBef>
              <a:spcAft>
                <a:spcPts val="600"/>
              </a:spcAft>
              <a:buFont typeface="Arial"/>
              <a:buChar char="•"/>
            </a:pPr>
            <a:r>
              <a:rPr lang="en-IN" sz="1400" dirty="0">
                <a:latin typeface="Franklin Gothic Book"/>
              </a:rPr>
              <a:t>Data split into 70% train and 30% test sets.</a:t>
            </a:r>
          </a:p>
          <a:p>
            <a:pPr marL="305435" indent="-305435">
              <a:lnSpc>
                <a:spcPct val="200000"/>
              </a:lnSpc>
              <a:spcBef>
                <a:spcPct val="20000"/>
              </a:spcBef>
              <a:spcAft>
                <a:spcPts val="600"/>
              </a:spcAft>
              <a:buFont typeface="Arial"/>
              <a:buChar char="•"/>
            </a:pPr>
            <a:r>
              <a:rPr lang="en-IN" sz="1400" dirty="0">
                <a:latin typeface="Franklin Gothic Book"/>
              </a:rPr>
              <a:t>Scalers applied using a pipeline for consistent preprocessing.</a:t>
            </a:r>
          </a:p>
          <a:p>
            <a:pPr marL="305435" indent="-305435">
              <a:lnSpc>
                <a:spcPct val="200000"/>
              </a:lnSpc>
              <a:spcBef>
                <a:spcPct val="20000"/>
              </a:spcBef>
              <a:spcAft>
                <a:spcPts val="600"/>
              </a:spcAft>
              <a:buFont typeface="Arial"/>
              <a:buChar char="•"/>
            </a:pPr>
            <a:r>
              <a:rPr lang="en-IN" sz="1400" dirty="0">
                <a:latin typeface="Franklin Gothic Book"/>
              </a:rPr>
              <a:t>Models trained with hyperparameter tuning (e.g., </a:t>
            </a:r>
            <a:r>
              <a:rPr lang="en-IN" sz="1400" dirty="0" err="1">
                <a:latin typeface="Franklin Gothic Book"/>
              </a:rPr>
              <a:t>GridSearchCV</a:t>
            </a:r>
            <a:r>
              <a:rPr lang="en-IN" sz="1400" dirty="0">
                <a:latin typeface="Franklin Gothic Book"/>
              </a:rPr>
              <a:t>).</a:t>
            </a:r>
          </a:p>
          <a:p>
            <a:pPr marL="305435" indent="-305435">
              <a:lnSpc>
                <a:spcPct val="200000"/>
              </a:lnSpc>
              <a:spcBef>
                <a:spcPct val="20000"/>
              </a:spcBef>
              <a:spcAft>
                <a:spcPts val="600"/>
              </a:spcAft>
              <a:buFont typeface="Arial"/>
              <a:buChar char="•"/>
            </a:pPr>
            <a:r>
              <a:rPr lang="en-IN" sz="1400" dirty="0">
                <a:latin typeface="Franklin Gothic Book"/>
              </a:rPr>
              <a:t>Cross-validation used to reduce overfitting.</a:t>
            </a:r>
          </a:p>
        </p:txBody>
      </p:sp>
      <p:sp>
        <p:nvSpPr>
          <p:cNvPr id="7" name="TextBox 6">
            <a:extLst>
              <a:ext uri="{FF2B5EF4-FFF2-40B4-BE49-F238E27FC236}">
                <a16:creationId xmlns:a16="http://schemas.microsoft.com/office/drawing/2014/main" id="{FAC7C3C1-9E99-3E14-9661-FCCBD10723AE}"/>
              </a:ext>
            </a:extLst>
          </p:cNvPr>
          <p:cNvSpPr txBox="1"/>
          <p:nvPr/>
        </p:nvSpPr>
        <p:spPr>
          <a:xfrm>
            <a:off x="466642" y="1917427"/>
            <a:ext cx="11204491" cy="307777"/>
          </a:xfrm>
          <a:prstGeom prst="rect">
            <a:avLst/>
          </a:prstGeom>
          <a:noFill/>
        </p:spPr>
        <p:txBody>
          <a:bodyPr wrap="square">
            <a:spAutoFit/>
          </a:bodyPr>
          <a:lstStyle/>
          <a:p>
            <a:pPr>
              <a:spcBef>
                <a:spcPct val="20000"/>
              </a:spcBef>
              <a:spcAft>
                <a:spcPts val="600"/>
              </a:spcAft>
            </a:pPr>
            <a:r>
              <a:rPr lang="en-IN" sz="1400" dirty="0">
                <a:latin typeface="Franklin Gothic Book"/>
              </a:rPr>
              <a:t>In the Algorithm section, describe the machine learning algorithm chosen for predicting bike counts. Here's an example structure for this section:</a:t>
            </a: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803816"/>
            <a:ext cx="10515600" cy="4251960"/>
          </a:xfrm>
        </p:spPr>
        <p:txBody>
          <a:bodyPr vert="horz" lIns="91440" tIns="45720" rIns="91440" bIns="45720" rtlCol="0">
            <a:noAutofit/>
          </a:bodyPr>
          <a:lstStyle/>
          <a:p>
            <a:pPr marL="0" indent="0">
              <a:buNone/>
            </a:pPr>
            <a:r>
              <a:rPr lang="en-GB" sz="1400" dirty="0">
                <a:latin typeface="Franklin Gothic Book"/>
              </a:rPr>
              <a:t>The best-performing model achieved an overall accuracy of 76.84%, correctly classifying most employees based on absenteeism hours.</a:t>
            </a:r>
          </a:p>
          <a:p>
            <a:pPr marL="0" indent="0">
              <a:buNone/>
            </a:pPr>
            <a:endParaRPr lang="en-GB" sz="1400" dirty="0">
              <a:latin typeface="Franklin Gothic Book"/>
            </a:endParaRPr>
          </a:p>
          <a:p>
            <a:pPr marL="0" indent="0">
              <a:buNone/>
            </a:pPr>
            <a:r>
              <a:rPr lang="en-GB" sz="1400" dirty="0">
                <a:latin typeface="Franklin Gothic Book"/>
              </a:rPr>
              <a:t>The F1-score of approximately 0.77 indicates a balanced model with good precision and recall for both classes.</a:t>
            </a:r>
          </a:p>
          <a:p>
            <a:pPr marL="0" indent="0">
              <a:buNone/>
            </a:pPr>
            <a:endParaRPr lang="en-GB" sz="1400" dirty="0">
              <a:latin typeface="Franklin Gothic Book"/>
            </a:endParaRPr>
          </a:p>
          <a:p>
            <a:pPr marL="0" indent="0">
              <a:buNone/>
            </a:pPr>
            <a:r>
              <a:rPr lang="en-GB" sz="1400" dirty="0">
                <a:latin typeface="Franklin Gothic Book"/>
              </a:rPr>
              <a:t>The confusion matrix shows that the model correctly predicted 196 low-absenteeism cases and 149 high-absenteeism cases.</a:t>
            </a:r>
          </a:p>
          <a:p>
            <a:pPr marL="0" indent="0">
              <a:buNone/>
            </a:pPr>
            <a:endParaRPr lang="en-GB" sz="1400" dirty="0">
              <a:latin typeface="Franklin Gothic Book"/>
            </a:endParaRPr>
          </a:p>
          <a:p>
            <a:pPr marL="0" indent="0">
              <a:buNone/>
            </a:pPr>
            <a:r>
              <a:rPr lang="en-GB" sz="1400" dirty="0">
                <a:latin typeface="Franklin Gothic Book"/>
              </a:rPr>
              <a:t>Despite good performance, the model produced 54 false positives and missed 50 high-absenteeism cases (false negatives).</a:t>
            </a:r>
          </a:p>
          <a:p>
            <a:pPr marL="0" indent="0">
              <a:buNone/>
            </a:pPr>
            <a:endParaRPr lang="en-GB" sz="1400" dirty="0">
              <a:latin typeface="Franklin Gothic Book"/>
            </a:endParaRPr>
          </a:p>
          <a:p>
            <a:pPr marL="0" indent="0">
              <a:buNone/>
            </a:pPr>
            <a:r>
              <a:rPr lang="en-GB" sz="1400" dirty="0">
                <a:latin typeface="Franklin Gothic Book"/>
              </a:rPr>
              <a:t>The ROC curve showed strong class separation, with an AUC score above 0.75, indicating reliable classification ability.</a:t>
            </a:r>
          </a:p>
          <a:p>
            <a:pPr marL="0" indent="0">
              <a:buNone/>
            </a:pPr>
            <a:endParaRPr lang="en-GB" sz="1400" dirty="0">
              <a:latin typeface="Franklin Gothic Book"/>
            </a:endParaRPr>
          </a:p>
          <a:p>
            <a:pPr marL="0" indent="0">
              <a:buNone/>
            </a:pPr>
            <a:r>
              <a:rPr lang="en-GB" sz="1400" dirty="0">
                <a:latin typeface="Franklin Gothic Book"/>
              </a:rPr>
              <a:t>The precision-recall curve confirmed that the model performs well even on imbalanced classes, maintaining stable precision.</a:t>
            </a:r>
          </a:p>
          <a:p>
            <a:pPr marL="0" indent="0">
              <a:buNone/>
            </a:pPr>
            <a:endParaRPr lang="en-GB" sz="1400" dirty="0">
              <a:latin typeface="Franklin Gothic Book"/>
            </a:endParaRPr>
          </a:p>
          <a:p>
            <a:pPr marL="0" indent="0">
              <a:buNone/>
            </a:pPr>
            <a:r>
              <a:rPr lang="en-GB" sz="1400" dirty="0">
                <a:latin typeface="Franklin Gothic Book"/>
              </a:rPr>
              <a:t>Visual comparisons between predicted and actual classes highlight the model’s effectiveness in real-world absenteeism scenarios.</a:t>
            </a:r>
          </a:p>
          <a:p>
            <a:pPr marL="0" indent="0">
              <a:buNone/>
            </a:pPr>
            <a:endParaRPr lang="en-GB" sz="1400" dirty="0">
              <a:latin typeface="Franklin Gothic Book"/>
            </a:endParaRPr>
          </a:p>
          <a:p>
            <a:pPr marL="0" indent="0">
              <a:buNone/>
            </a:pPr>
            <a:r>
              <a:rPr lang="en-GB" sz="1400" dirty="0">
                <a:latin typeface="Franklin Gothic Book"/>
              </a:rPr>
              <a:t>Overall, the model demonstrates strong predictive power and is suitable for deployment in HR systems to monitor and reduce employee absenteeism risks.</a:t>
            </a:r>
          </a:p>
          <a:p>
            <a:pPr marL="0" indent="0">
              <a:buNone/>
            </a:pPr>
            <a:endParaRPr lang="en-GB" sz="1400" dirty="0">
              <a:latin typeface="Franklin Gothic Book"/>
            </a:endParaRPr>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r>
              <a:rPr lang="en-GB" sz="2400" dirty="0"/>
              <a:t>The machine learning model successfully predicted bike rental demand with strong accuracy and balanced performance, proving effective in capturing usage patterns based on historical demand, weather conditions, and time-based features. The proposed solution helps anticipate peak usage hours, enabling better resource allocation for bike-sharing systems.</a:t>
            </a:r>
          </a:p>
          <a:p>
            <a:r>
              <a:rPr lang="en-GB" sz="2400" dirty="0"/>
              <a:t>During implementation, challenges included handling missing data, feature scaling, and selecting the right model for fluctuating demand patterns. Future improvements could include integrating real-time data and using deep learning (e.g., LSTM) for time-series prediction. Accurate bike count forecasting is essential for maintaining bike availability, reducing user frustration, and optimizing operations in urban transportation systems.</a:t>
            </a:r>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68713"/>
            <a:ext cx="10515600" cy="4251960"/>
          </a:xfrm>
        </p:spPr>
        <p:txBody>
          <a:bodyPr vert="horz" lIns="91440" tIns="45720" rIns="91440" bIns="45720" rtlCol="0">
            <a:normAutofit lnSpcReduction="10000"/>
          </a:bodyPr>
          <a:lstStyle/>
          <a:p>
            <a:pPr marL="0" indent="0">
              <a:spcBef>
                <a:spcPct val="20000"/>
              </a:spcBef>
              <a:spcAft>
                <a:spcPts val="600"/>
              </a:spcAft>
              <a:buNone/>
            </a:pPr>
            <a:endParaRPr lang="en-US" sz="2200" dirty="0">
              <a:latin typeface="Franklin Gothic Book"/>
            </a:endParaRPr>
          </a:p>
          <a:p>
            <a:pPr marL="0" indent="0">
              <a:spcBef>
                <a:spcPct val="20000"/>
              </a:spcBef>
              <a:spcAft>
                <a:spcPts val="600"/>
              </a:spcAft>
              <a:buNone/>
            </a:pPr>
            <a:r>
              <a:rPr lang="en-GB" sz="2200" dirty="0">
                <a:latin typeface="Franklin Gothic Book"/>
              </a:rPr>
              <a:t>The absenteeism prediction system can be enhanced by integrating additional data sources such as real-time attendance logs, biometric data, shift schedules, and employee feedback. Including such contextual data may improve the accuracy and explainability of predictions. The model’s performance can also be optimized further using advanced algorithms like deep neural networks or ensemble stacking techniques.</a:t>
            </a:r>
          </a:p>
          <a:p>
            <a:pPr marL="0" indent="0">
              <a:spcBef>
                <a:spcPct val="20000"/>
              </a:spcBef>
              <a:spcAft>
                <a:spcPts val="600"/>
              </a:spcAft>
              <a:buNone/>
            </a:pPr>
            <a:endParaRPr lang="en-GB" sz="2200" dirty="0">
              <a:latin typeface="Franklin Gothic Book"/>
            </a:endParaRPr>
          </a:p>
          <a:p>
            <a:pPr marL="0" indent="0">
              <a:spcBef>
                <a:spcPct val="20000"/>
              </a:spcBef>
              <a:spcAft>
                <a:spcPts val="600"/>
              </a:spcAft>
              <a:buNone/>
            </a:pPr>
            <a:r>
              <a:rPr lang="en-GB" sz="2200" dirty="0">
                <a:latin typeface="Franklin Gothic Book"/>
              </a:rPr>
              <a:t>In the long term, the system can be scaled to support multiple offices, cities, or even regions, making it valuable for large enterprises. Integration with edge computing devices can allow real-time predictions directly at HR terminals, and deploying the system through cloud platforms would support scalability and remote access. Incorporating emerging ML techniques like </a:t>
            </a:r>
            <a:r>
              <a:rPr lang="en-GB" sz="2200" dirty="0" err="1">
                <a:latin typeface="Franklin Gothic Book"/>
              </a:rPr>
              <a:t>AutoML</a:t>
            </a:r>
            <a:r>
              <a:rPr lang="en-GB" sz="2200" dirty="0">
                <a:latin typeface="Franklin Gothic Book"/>
              </a:rPr>
              <a:t> or LSTM (for temporal trends) could further automate and enhance model accuracy and adaptability.</a:t>
            </a:r>
            <a:endParaRPr lang="en-GB" sz="2200" dirty="0"/>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102</TotalTime>
  <Words>1235</Words>
  <Application>Microsoft Office PowerPoint</Application>
  <PresentationFormat>Widescreen</PresentationFormat>
  <Paragraphs>120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Amasis MT Pro Medium</vt:lpstr>
      <vt:lpstr>Aptos</vt:lpstr>
      <vt:lpstr>Aptos Display</vt:lpstr>
      <vt:lpstr>Arial</vt:lpstr>
      <vt:lpstr>Franklin Gothic Book</vt:lpstr>
      <vt:lpstr>office theme</vt:lpstr>
      <vt:lpstr>Employee Absenteeism</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karthiga</dc:creator>
  <cp:lastModifiedBy>Yash Mane</cp:lastModifiedBy>
  <cp:revision>12</cp:revision>
  <dcterms:created xsi:type="dcterms:W3CDTF">2013-07-15T20:26:40Z</dcterms:created>
  <dcterms:modified xsi:type="dcterms:W3CDTF">2025-07-06T18:45:05Z</dcterms:modified>
</cp:coreProperties>
</file>