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73" r:id="rId5"/>
    <p:sldId id="268" r:id="rId6"/>
    <p:sldId id="271" r:id="rId7"/>
    <p:sldId id="275" r:id="rId8"/>
    <p:sldId id="260" r:id="rId9"/>
    <p:sldId id="276" r:id="rId10"/>
    <p:sldId id="261" r:id="rId11"/>
    <p:sldId id="27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67" y="245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12/12/2016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12/12/2016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Using Q-learning and Neural networks to develop a state controller for fixed wing aircraft: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Yash Manian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1752600"/>
            <a:ext cx="4101988" cy="1676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4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Framing the problem</a:t>
            </a:r>
          </a:p>
          <a:p>
            <a:r>
              <a:rPr lang="en-US" dirty="0" smtClean="0"/>
              <a:t>Q-learning with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-greedy policy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Reward Matrix and Final Q-table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 from the Q-learning algorithm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LQR v/s Q-learning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goals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4724400"/>
            <a:ext cx="4267200" cy="16372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752600"/>
            <a:ext cx="4445447" cy="2110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8812" y="1752600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project was inspired by the Stanford Autonomous helicopter.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uses Q-learning to learn and control the dynamics of a fixed wing aircraft.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Since a simulator for the aircraft couldn’t be found, a system of dynamical equations were derived to act as the simulator and output the states of the system based on the actions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problem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37" y="1381543"/>
            <a:ext cx="3744575" cy="2528260"/>
          </a:xfrm>
        </p:spPr>
      </p:pic>
      <p:sp>
        <p:nvSpPr>
          <p:cNvPr id="11" name="TextBox 10"/>
          <p:cNvSpPr txBox="1"/>
          <p:nvPr/>
        </p:nvSpPr>
        <p:spPr>
          <a:xfrm>
            <a:off x="6704012" y="2362200"/>
            <a:ext cx="4291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Chosen states for longitudinal controller: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Vertical velocity 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Pitch rate (q)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Pitch angle 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System of equations: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962400"/>
            <a:ext cx="4800599" cy="26896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76" y="4495800"/>
            <a:ext cx="5715495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 with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-greedy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2" y="2057400"/>
                <a:ext cx="8768176" cy="114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2" y="2057400"/>
                <a:ext cx="8768176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3200400"/>
            <a:ext cx="4814586" cy="4572000"/>
          </a:xfrm>
        </p:spPr>
        <p:txBody>
          <a:bodyPr/>
          <a:lstStyle/>
          <a:p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= 0.1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ϒ = 0.8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α = 0.5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0012" y="3164305"/>
            <a:ext cx="4355680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States 1: Error &lt; -0.1 rad</a:t>
            </a:r>
          </a:p>
          <a:p>
            <a:r>
              <a:rPr lang="en-US" sz="2400" dirty="0"/>
              <a:t>States </a:t>
            </a:r>
            <a:r>
              <a:rPr lang="en-US" sz="2400" dirty="0" smtClean="0"/>
              <a:t>2: </a:t>
            </a:r>
            <a:r>
              <a:rPr lang="en-US" sz="2400" dirty="0"/>
              <a:t>Error </a:t>
            </a:r>
            <a:r>
              <a:rPr lang="en-US" sz="2400" dirty="0" smtClean="0"/>
              <a:t>&gt; 0.1 </a:t>
            </a:r>
            <a:r>
              <a:rPr lang="en-US" sz="2400" dirty="0"/>
              <a:t>rad</a:t>
            </a:r>
          </a:p>
          <a:p>
            <a:r>
              <a:rPr lang="en-US" sz="2400" dirty="0"/>
              <a:t>States </a:t>
            </a:r>
            <a:r>
              <a:rPr lang="en-US" sz="2400" dirty="0" smtClean="0"/>
              <a:t>3: -0.1 &lt; Error </a:t>
            </a:r>
            <a:r>
              <a:rPr lang="en-US" sz="2400" dirty="0"/>
              <a:t>&lt; </a:t>
            </a:r>
            <a:r>
              <a:rPr lang="en-US" sz="2400" dirty="0" smtClean="0"/>
              <a:t>0.1 rad</a:t>
            </a:r>
          </a:p>
          <a:p>
            <a:endParaRPr lang="en-US" sz="2400" dirty="0"/>
          </a:p>
          <a:p>
            <a:r>
              <a:rPr lang="en-US" sz="2400" dirty="0" smtClean="0"/>
              <a:t>Action 1: +0.05 rad</a:t>
            </a:r>
          </a:p>
          <a:p>
            <a:r>
              <a:rPr lang="en-US" sz="2400" dirty="0"/>
              <a:t>Action </a:t>
            </a:r>
            <a:r>
              <a:rPr lang="en-US" sz="2400" dirty="0" smtClean="0"/>
              <a:t>2: -0.05 </a:t>
            </a:r>
            <a:r>
              <a:rPr lang="en-US" sz="2400" dirty="0"/>
              <a:t>rad</a:t>
            </a:r>
          </a:p>
          <a:p>
            <a:r>
              <a:rPr lang="en-US" sz="2400" dirty="0"/>
              <a:t>Action </a:t>
            </a:r>
            <a:r>
              <a:rPr lang="en-US" sz="2400" dirty="0" smtClean="0"/>
              <a:t>3: </a:t>
            </a:r>
            <a:r>
              <a:rPr lang="en-US" sz="2400" dirty="0"/>
              <a:t>+</a:t>
            </a:r>
            <a:r>
              <a:rPr lang="en-US" sz="2400" dirty="0" smtClean="0"/>
              <a:t>0.00 </a:t>
            </a:r>
            <a:r>
              <a:rPr lang="en-US" sz="2400" dirty="0"/>
              <a:t>rad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Matrix and final Q-table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2514600"/>
            <a:ext cx="4814888" cy="126684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4953000"/>
            <a:ext cx="4814887" cy="1253553"/>
          </a:xfrm>
        </p:spPr>
      </p:pic>
      <p:sp>
        <p:nvSpPr>
          <p:cNvPr id="6" name="TextBox 5"/>
          <p:cNvSpPr txBox="1"/>
          <p:nvPr/>
        </p:nvSpPr>
        <p:spPr>
          <a:xfrm>
            <a:off x="1593436" y="1981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93436" y="4555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Results from the Q-learning algorithm</a:t>
            </a: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981200"/>
            <a:ext cx="4814888" cy="3075799"/>
          </a:xfrm>
        </p:spPr>
      </p:pic>
      <p:sp>
        <p:nvSpPr>
          <p:cNvPr id="4" name="TextBox 3"/>
          <p:cNvSpPr txBox="1"/>
          <p:nvPr/>
        </p:nvSpPr>
        <p:spPr>
          <a:xfrm>
            <a:off x="1293812" y="5435896"/>
            <a:ext cx="484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taken for convergence to constant value</a:t>
            </a:r>
          </a:p>
          <a:p>
            <a:r>
              <a:rPr lang="en-US" dirty="0" smtClean="0"/>
              <a:t>Across 10 episodes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7526" y="5435896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Convergence to time dependent signal </a:t>
            </a:r>
          </a:p>
          <a:p>
            <a:r>
              <a:rPr lang="en-US" dirty="0" smtClean="0"/>
              <a:t>across 20 seconds</a:t>
            </a:r>
            <a:endParaRPr lang="en-US" dirty="0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34" y="1828800"/>
            <a:ext cx="5839926" cy="3248458"/>
          </a:xfr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LQR v/s Q-learning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417637"/>
            <a:ext cx="4814888" cy="361116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93436" y="5257800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LQR convergence to zero from </a:t>
            </a:r>
          </a:p>
          <a:p>
            <a:r>
              <a:rPr lang="en-US" dirty="0" smtClean="0"/>
              <a:t>initial state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28" y="1143000"/>
            <a:ext cx="5334000" cy="40005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683196" y="5257800"/>
            <a:ext cx="4032863" cy="68609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Q-learning controller converging to zero from initial state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158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pic>
        <p:nvPicPr>
          <p:cNvPr id="1026" name="Picture 2" descr="Q_targ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433679"/>
            <a:ext cx="7924800" cy="24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6212" y="4191000"/>
            <a:ext cx="678262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Lateral Motion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linearities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in system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Vector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249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Euphemia</vt:lpstr>
      <vt:lpstr>Math 16x9</vt:lpstr>
      <vt:lpstr>Using Q-learning and Neural networks to develop a state controller for fixed wing aircraft:</vt:lpstr>
      <vt:lpstr>Contents</vt:lpstr>
      <vt:lpstr>Background</vt:lpstr>
      <vt:lpstr>Framing the problem</vt:lpstr>
      <vt:lpstr>Q-learning with ε-greedy strategy</vt:lpstr>
      <vt:lpstr>Reward Matrix and final Q-table</vt:lpstr>
      <vt:lpstr>Results from the Q-learning algorithm</vt:lpstr>
      <vt:lpstr>LQR v/s Q-learning</vt:lpstr>
      <vt:lpstr>Future goals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2016-11-28T22:05:51Z</dcterms:created>
  <dcterms:modified xsi:type="dcterms:W3CDTF">2016-12-12T20:50:38Z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