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tted.jp/help/coex_cal.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ature.com/articles/s41580-018-0071-5" TargetMode="External"/><Relationship Id="rId3" Type="http://schemas.openxmlformats.org/officeDocument/2006/relationships/hyperlink" Target="https://www.ncbi.nlm.nih.gov/pmc/articles/PMC5052319/"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17bcba2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17bcba2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181d60cd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181d60cd9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200">
                <a:solidFill>
                  <a:schemeClr val="dk1"/>
                </a:solidFill>
              </a:rPr>
              <a:t>BioGRID), which is a curated database of genetic, protein, and chemical interactions as well as post-translational modifications. ATTED-II is a plant coexpression database created from numerous DNA microarray analysis studies.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17bcba21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17bcba21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BioGRID Interaction ID: A unique identifier for each interaction within the BioGRID database. Can be used to link to BioGRID interaction pages. For example: http://thebiogrid.org/interaction/616539</a:t>
            </a:r>
            <a:endParaRPr/>
          </a:p>
          <a:p>
            <a:pPr indent="0" lvl="0" marL="0" rtl="0" algn="l">
              <a:spcBef>
                <a:spcPts val="0"/>
              </a:spcBef>
              <a:spcAft>
                <a:spcPts val="0"/>
              </a:spcAft>
              <a:buClr>
                <a:schemeClr val="dk1"/>
              </a:buClr>
              <a:buSzPts val="1100"/>
              <a:buFont typeface="Arial"/>
              <a:buNone/>
            </a:pPr>
            <a:r>
              <a:rPr lang="en"/>
              <a:t>Entrez Gene ID for Interactor A: The identifier from the Entrez-Gene database that corresponds to Interactor A. If no Entrez Gene ID is available, this will be a “-”.</a:t>
            </a:r>
            <a:endParaRPr/>
          </a:p>
          <a:p>
            <a:pPr indent="0" lvl="0" marL="0" rtl="0" algn="l">
              <a:spcBef>
                <a:spcPts val="0"/>
              </a:spcBef>
              <a:spcAft>
                <a:spcPts val="0"/>
              </a:spcAft>
              <a:buClr>
                <a:schemeClr val="dk1"/>
              </a:buClr>
              <a:buSzPts val="1100"/>
              <a:buFont typeface="Arial"/>
              <a:buNone/>
            </a:pPr>
            <a:r>
              <a:rPr lang="en"/>
              <a:t>Entrez Gene ID for Interactor B: Same structure as column 2.</a:t>
            </a:r>
            <a:endParaRPr/>
          </a:p>
          <a:p>
            <a:pPr indent="0" lvl="0" marL="0" rtl="0" algn="l">
              <a:spcBef>
                <a:spcPts val="0"/>
              </a:spcBef>
              <a:spcAft>
                <a:spcPts val="0"/>
              </a:spcAft>
              <a:buClr>
                <a:schemeClr val="dk1"/>
              </a:buClr>
              <a:buSzPts val="1100"/>
              <a:buFont typeface="Arial"/>
              <a:buNone/>
            </a:pPr>
            <a:r>
              <a:rPr lang="en"/>
              <a:t>BioGRID ID for Interactor A: The identifier in the BioGRID database that corresponds to Interactor A. These identifiers are best used for creating links to the BioGRID from your own websites or applications. To link to a page within our site, simply append the URL: http://thebiogrid.org/ID/ to each ID. For example, http://thebiogrid.org/31623/.</a:t>
            </a:r>
            <a:endParaRPr/>
          </a:p>
          <a:p>
            <a:pPr indent="0" lvl="0" marL="0" rtl="0" algn="l">
              <a:spcBef>
                <a:spcPts val="0"/>
              </a:spcBef>
              <a:spcAft>
                <a:spcPts val="0"/>
              </a:spcAft>
              <a:buClr>
                <a:schemeClr val="dk1"/>
              </a:buClr>
              <a:buSzPts val="1100"/>
              <a:buFont typeface="Arial"/>
              <a:buNone/>
            </a:pPr>
            <a:r>
              <a:rPr lang="en"/>
              <a:t>BioGRID ID for Interactor B: Same structure as column 4.</a:t>
            </a:r>
            <a:endParaRPr/>
          </a:p>
          <a:p>
            <a:pPr indent="0" lvl="0" marL="0" rtl="0" algn="l">
              <a:spcBef>
                <a:spcPts val="0"/>
              </a:spcBef>
              <a:spcAft>
                <a:spcPts val="0"/>
              </a:spcAft>
              <a:buClr>
                <a:schemeClr val="dk1"/>
              </a:buClr>
              <a:buSzPts val="1100"/>
              <a:buFont typeface="Arial"/>
              <a:buNone/>
            </a:pPr>
            <a:r>
              <a:rPr lang="en"/>
              <a:t>Systematic name for Interactor A: A plain text systematic name if known for interactor A. Will be a “-” if no name is available.</a:t>
            </a:r>
            <a:endParaRPr/>
          </a:p>
          <a:p>
            <a:pPr indent="0" lvl="0" marL="0" rtl="0" algn="l">
              <a:spcBef>
                <a:spcPts val="0"/>
              </a:spcBef>
              <a:spcAft>
                <a:spcPts val="0"/>
              </a:spcAft>
              <a:buClr>
                <a:schemeClr val="dk1"/>
              </a:buClr>
              <a:buSzPts val="1100"/>
              <a:buFont typeface="Arial"/>
              <a:buNone/>
            </a:pPr>
            <a:r>
              <a:rPr lang="en"/>
              <a:t>Systematic name for Interactor B: Same structure as column 6.</a:t>
            </a:r>
            <a:endParaRPr/>
          </a:p>
          <a:p>
            <a:pPr indent="0" lvl="0" marL="0" rtl="0" algn="l">
              <a:spcBef>
                <a:spcPts val="0"/>
              </a:spcBef>
              <a:spcAft>
                <a:spcPts val="0"/>
              </a:spcAft>
              <a:buClr>
                <a:schemeClr val="dk1"/>
              </a:buClr>
              <a:buSzPts val="1100"/>
              <a:buFont typeface="Arial"/>
              <a:buNone/>
            </a:pPr>
            <a:r>
              <a:rPr lang="en"/>
              <a:t>Official symbol for Interactor A: A common gene name/official symbol for interactor A. Will be a “-” if no name is available.</a:t>
            </a:r>
            <a:endParaRPr/>
          </a:p>
          <a:p>
            <a:pPr indent="0" lvl="0" marL="0" rtl="0" algn="l">
              <a:spcBef>
                <a:spcPts val="0"/>
              </a:spcBef>
              <a:spcAft>
                <a:spcPts val="0"/>
              </a:spcAft>
              <a:buClr>
                <a:schemeClr val="dk1"/>
              </a:buClr>
              <a:buSzPts val="1100"/>
              <a:buFont typeface="Arial"/>
              <a:buNone/>
            </a:pPr>
            <a:r>
              <a:rPr lang="en"/>
              <a:t>Official symbol for Interactor B: Same structure as column 8.</a:t>
            </a:r>
            <a:endParaRPr/>
          </a:p>
          <a:p>
            <a:pPr indent="0" lvl="0" marL="0" rtl="0" algn="l">
              <a:spcBef>
                <a:spcPts val="0"/>
              </a:spcBef>
              <a:spcAft>
                <a:spcPts val="0"/>
              </a:spcAft>
              <a:buClr>
                <a:schemeClr val="dk1"/>
              </a:buClr>
              <a:buSzPts val="1100"/>
              <a:buFont typeface="Arial"/>
              <a:buNone/>
            </a:pPr>
            <a:r>
              <a:rPr lang="en"/>
              <a:t>Synonyms/Aliases for Interactor A: A “|” separated list of alternate identifiers for interactor A. Will be “-” if no aliases are available.</a:t>
            </a:r>
            <a:endParaRPr/>
          </a:p>
          <a:p>
            <a:pPr indent="0" lvl="0" marL="0" rtl="0" algn="l">
              <a:spcBef>
                <a:spcPts val="0"/>
              </a:spcBef>
              <a:spcAft>
                <a:spcPts val="0"/>
              </a:spcAft>
              <a:buClr>
                <a:schemeClr val="dk1"/>
              </a:buClr>
              <a:buSzPts val="1100"/>
              <a:buFont typeface="Arial"/>
              <a:buNone/>
            </a:pPr>
            <a:r>
              <a:rPr lang="en"/>
              <a:t>Synonyms/Aliases for Interactor B: Same stucture as column 10.</a:t>
            </a:r>
            <a:endParaRPr/>
          </a:p>
          <a:p>
            <a:pPr indent="0" lvl="0" marL="0" rtl="0" algn="l">
              <a:spcBef>
                <a:spcPts val="0"/>
              </a:spcBef>
              <a:spcAft>
                <a:spcPts val="0"/>
              </a:spcAft>
              <a:buClr>
                <a:schemeClr val="dk1"/>
              </a:buClr>
              <a:buSzPts val="1100"/>
              <a:buFont typeface="Arial"/>
              <a:buNone/>
            </a:pPr>
            <a:r>
              <a:rPr lang="en"/>
              <a:t>Experimental System Name: One of the many Experimental Evidence Codes supported by the BioGRID.</a:t>
            </a:r>
            <a:endParaRPr/>
          </a:p>
          <a:p>
            <a:pPr indent="0" lvl="0" marL="0" rtl="0" algn="l">
              <a:spcBef>
                <a:spcPts val="0"/>
              </a:spcBef>
              <a:spcAft>
                <a:spcPts val="0"/>
              </a:spcAft>
              <a:buClr>
                <a:schemeClr val="dk1"/>
              </a:buClr>
              <a:buSzPts val="1100"/>
              <a:buFont typeface="Arial"/>
              <a:buNone/>
            </a:pPr>
            <a:r>
              <a:rPr lang="en"/>
              <a:t>Experimental System Type: This will be either “physical” or “genetic” as a classification of the Experimental System Name.</a:t>
            </a:r>
            <a:endParaRPr/>
          </a:p>
          <a:p>
            <a:pPr indent="0" lvl="0" marL="0" rtl="0" algn="l">
              <a:spcBef>
                <a:spcPts val="0"/>
              </a:spcBef>
              <a:spcAft>
                <a:spcPts val="0"/>
              </a:spcAft>
              <a:buClr>
                <a:schemeClr val="dk1"/>
              </a:buClr>
              <a:buSzPts val="1100"/>
              <a:buFont typeface="Arial"/>
              <a:buNone/>
            </a:pPr>
            <a:r>
              <a:rPr lang="en"/>
              <a:t>Author: First author surname of the publication in which the interaction has been shown, optionally followed by additional indicators, e.g. Stephenson A (2005)</a:t>
            </a:r>
            <a:endParaRPr/>
          </a:p>
          <a:p>
            <a:pPr indent="0" lvl="0" marL="0" rtl="0" algn="l">
              <a:spcBef>
                <a:spcPts val="0"/>
              </a:spcBef>
              <a:spcAft>
                <a:spcPts val="0"/>
              </a:spcAft>
              <a:buClr>
                <a:schemeClr val="dk1"/>
              </a:buClr>
              <a:buSzPts val="1100"/>
              <a:buFont typeface="Arial"/>
              <a:buNone/>
            </a:pPr>
            <a:r>
              <a:rPr lang="en"/>
              <a:t>Pubmed ID: Pubmed ID of the publication in which the interaction has been shown.</a:t>
            </a:r>
            <a:endParaRPr/>
          </a:p>
          <a:p>
            <a:pPr indent="0" lvl="0" marL="0" rtl="0" algn="l">
              <a:spcBef>
                <a:spcPts val="0"/>
              </a:spcBef>
              <a:spcAft>
                <a:spcPts val="0"/>
              </a:spcAft>
              <a:buClr>
                <a:schemeClr val="dk1"/>
              </a:buClr>
              <a:buSzPts val="1100"/>
              <a:buFont typeface="Arial"/>
              <a:buNone/>
            </a:pPr>
            <a:r>
              <a:rPr lang="en"/>
              <a:t>Organism ID for Interactor A: This is the NCBI Taxonomy ID for Interactor A.</a:t>
            </a:r>
            <a:endParaRPr/>
          </a:p>
          <a:p>
            <a:pPr indent="0" lvl="0" marL="0" rtl="0" algn="l">
              <a:spcBef>
                <a:spcPts val="0"/>
              </a:spcBef>
              <a:spcAft>
                <a:spcPts val="0"/>
              </a:spcAft>
              <a:buClr>
                <a:schemeClr val="dk1"/>
              </a:buClr>
              <a:buSzPts val="1100"/>
              <a:buFont typeface="Arial"/>
              <a:buNone/>
            </a:pPr>
            <a:r>
              <a:rPr lang="en"/>
              <a:t>Organism ID for Interactor B: Same structure as 16.</a:t>
            </a:r>
            <a:endParaRPr/>
          </a:p>
          <a:p>
            <a:pPr indent="0" lvl="0" marL="0" rtl="0" algn="l">
              <a:spcBef>
                <a:spcPts val="0"/>
              </a:spcBef>
              <a:spcAft>
                <a:spcPts val="0"/>
              </a:spcAft>
              <a:buClr>
                <a:schemeClr val="dk1"/>
              </a:buClr>
              <a:buSzPts val="1100"/>
              <a:buFont typeface="Arial"/>
              <a:buNone/>
            </a:pPr>
            <a:r>
              <a:rPr lang="en"/>
              <a:t>Interaction Throughput: This will be either High Throughput, Low Throughput or Both (separated by “|”).</a:t>
            </a:r>
            <a:endParaRPr/>
          </a:p>
          <a:p>
            <a:pPr indent="0" lvl="0" marL="0" rtl="0" algn="l">
              <a:spcBef>
                <a:spcPts val="0"/>
              </a:spcBef>
              <a:spcAft>
                <a:spcPts val="0"/>
              </a:spcAft>
              <a:buClr>
                <a:schemeClr val="dk1"/>
              </a:buClr>
              <a:buSzPts val="1100"/>
              <a:buFont typeface="Arial"/>
              <a:buNone/>
            </a:pPr>
            <a:r>
              <a:rPr lang="en"/>
              <a:t>Quantitative Score: This will be a positive for negative value recorded by the original publication depicting P-Values, Confidence Score, SGA Score, etc. Will be “-” if no score is reported.</a:t>
            </a:r>
            <a:endParaRPr/>
          </a:p>
          <a:p>
            <a:pPr indent="0" lvl="0" marL="0" rtl="0" algn="l">
              <a:spcBef>
                <a:spcPts val="0"/>
              </a:spcBef>
              <a:spcAft>
                <a:spcPts val="0"/>
              </a:spcAft>
              <a:buClr>
                <a:schemeClr val="dk1"/>
              </a:buClr>
              <a:buSzPts val="1100"/>
              <a:buFont typeface="Arial"/>
              <a:buNone/>
            </a:pPr>
            <a:r>
              <a:rPr lang="en"/>
              <a:t>Post Translational Modification: For any Biochemical Activity experiments, this field will be filled with the associated post translational modification. Will be “-” if no modification is reported.</a:t>
            </a:r>
            <a:endParaRPr/>
          </a:p>
          <a:p>
            <a:pPr indent="0" lvl="0" marL="0" rtl="0" algn="l">
              <a:spcBef>
                <a:spcPts val="0"/>
              </a:spcBef>
              <a:spcAft>
                <a:spcPts val="0"/>
              </a:spcAft>
              <a:buClr>
                <a:schemeClr val="dk1"/>
              </a:buClr>
              <a:buSzPts val="1100"/>
              <a:buFont typeface="Arial"/>
              <a:buNone/>
            </a:pPr>
            <a:r>
              <a:rPr lang="en"/>
              <a:t>Phenotypes: If any phenotype info is recorded, it will be provided here separated by “|”. Each phenotype will be of the format []:. Note that the phenotype types and qualifiers are optional and will only be present where recorded. Phenotypes may also have multiple qualifiers in which case unique qualifiers will be separated by carat (^). If no phenotype information is available, this field will contain “-”.</a:t>
            </a:r>
            <a:endParaRPr/>
          </a:p>
          <a:p>
            <a:pPr indent="0" lvl="0" marL="0" rtl="0" algn="l">
              <a:spcBef>
                <a:spcPts val="0"/>
              </a:spcBef>
              <a:spcAft>
                <a:spcPts val="0"/>
              </a:spcAft>
              <a:buClr>
                <a:schemeClr val="dk1"/>
              </a:buClr>
              <a:buSzPts val="1100"/>
              <a:buFont typeface="Arial"/>
              <a:buNone/>
            </a:pPr>
            <a:r>
              <a:rPr lang="en"/>
              <a:t>Qualifications: If additional plain text information was recorded for an interaction, it will be listed with unique qualifiers separated by “|”. If no qualification is available, this field will contain “-”.</a:t>
            </a:r>
            <a:endParaRPr/>
          </a:p>
          <a:p>
            <a:pPr indent="0" lvl="0" marL="0" rtl="0" algn="l">
              <a:spcBef>
                <a:spcPts val="0"/>
              </a:spcBef>
              <a:spcAft>
                <a:spcPts val="0"/>
              </a:spcAft>
              <a:buClr>
                <a:schemeClr val="dk1"/>
              </a:buClr>
              <a:buSzPts val="1100"/>
              <a:buFont typeface="Arial"/>
              <a:buNone/>
            </a:pPr>
            <a:r>
              <a:rPr lang="en"/>
              <a:t>Tags: If an interaction has been tagged with additional classifications, they will be provided in this column separated by “|”. If no tag information is available, this field will contain “-”.</a:t>
            </a:r>
            <a:endParaRPr/>
          </a:p>
          <a:p>
            <a:pPr indent="0" lvl="0" marL="0" rtl="0" algn="l">
              <a:spcBef>
                <a:spcPts val="0"/>
              </a:spcBef>
              <a:spcAft>
                <a:spcPts val="0"/>
              </a:spcAft>
              <a:buClr>
                <a:schemeClr val="dk1"/>
              </a:buClr>
              <a:buSzPts val="1100"/>
              <a:buFont typeface="Arial"/>
              <a:buNone/>
            </a:pPr>
            <a:r>
              <a:rPr lang="en"/>
              <a:t>Source Database: This field will contain the name of the database in which this interaction was provided.</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181d60cd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181d60cd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http://atted.jp/help/coex_cal.shtml</a:t>
            </a:r>
            <a:endParaRPr/>
          </a:p>
          <a:p>
            <a:pPr indent="0" lvl="0" marL="0" rtl="0" algn="l">
              <a:spcBef>
                <a:spcPts val="0"/>
              </a:spcBef>
              <a:spcAft>
                <a:spcPts val="0"/>
              </a:spcAft>
              <a:buNone/>
            </a:pPr>
            <a:r>
              <a:rPr lang="en"/>
              <a:t>http://atted.jp/help/mr.shtml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17bcba21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17bcba21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row shows sum of all MRs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17bcba2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17bcba2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17bcba21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17bcba2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181d60cd9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181d60cd9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181d60cd9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181d60cd9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17bcba2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17bcba2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181d60cd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181d60cd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https://elifesciences.org/articles/06100Krämer, Ute. “Planting Molecular Functions in an Ecological Context with Arabidopsis Thaliana.” </a:t>
            </a:r>
            <a:r>
              <a:rPr i="1" lang="en">
                <a:solidFill>
                  <a:schemeClr val="dk1"/>
                </a:solidFill>
              </a:rPr>
              <a:t>ELife</a:t>
            </a:r>
            <a:r>
              <a:rPr lang="en">
                <a:solidFill>
                  <a:schemeClr val="dk1"/>
                </a:solidFill>
              </a:rPr>
              <a:t>, vol. 4, 25 Mar. 2015, doi:10.7554/elife.06100.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https://seedgenes.org/publications/Koornneef_Meinke_2010.pdf</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https://www.nsf.gov/pubs/2002/bio0202/model.htm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17bcba21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17bcba2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181d60cd9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181d60cd9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https://www.nature.com/articles/nrm2646</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181d60cd9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181d60cd9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181d60cd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181d60cd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All by individual genes (ABCI subfamily)</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2 genes each encoding (one NBD and one TMD) that form heterodimers</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1 gene encoding one NBD and one TMD that form homodimers</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1 gene encoding all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181d60cd9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81d60cd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Cavity makes them suitable for binding and transporting various lipids.</a:t>
            </a:r>
            <a:endParaRPr/>
          </a:p>
          <a:p>
            <a:pPr indent="0" lvl="0" marL="0" rtl="0" algn="l">
              <a:spcBef>
                <a:spcPts val="0"/>
              </a:spcBef>
              <a:spcAft>
                <a:spcPts val="0"/>
              </a:spcAft>
              <a:buNone/>
            </a:pPr>
            <a:r>
              <a:rPr lang="en" u="sng">
                <a:solidFill>
                  <a:schemeClr val="hlink"/>
                </a:solidFill>
                <a:hlinkClick r:id="rId2"/>
              </a:rPr>
              <a:t>https://www.nature.com/articles/s41580-018-0071-5</a:t>
            </a:r>
            <a:r>
              <a:rPr lang="en"/>
              <a:t>: </a:t>
            </a:r>
            <a:endParaRPr/>
          </a:p>
          <a:p>
            <a:pPr indent="0" lvl="0" marL="0" rtl="0" algn="l">
              <a:spcBef>
                <a:spcPts val="0"/>
              </a:spcBef>
              <a:spcAft>
                <a:spcPts val="0"/>
              </a:spcAft>
              <a:buNone/>
            </a:pPr>
            <a:r>
              <a:rPr lang="en"/>
              <a:t> Only a minority of lipids achieve their final intracellular distribution through transport by vesicles. Instead, the bulk of lipid traffic is mediated by a large group of lipid transfer proteins (LTPs),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https://www.ncbi.nlm.nih.gov/pmc/articles/PMC5052319/</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181d60c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181d60c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ABC transporters often work in parallel with LTPs that "pick up" the compound from the ABC transporters. Through this project, I hope to understand possible genes involved in the transport of small hydrophobic particles and the LTPs’ and ABC transporters’ role in this.</a:t>
            </a:r>
            <a:endParaRPr sz="1800">
              <a:solidFill>
                <a:schemeClr val="dk1"/>
              </a:solidFill>
              <a:latin typeface="Open Sans"/>
              <a:ea typeface="Open Sans"/>
              <a:cs typeface="Open Sans"/>
              <a:sym typeface="Open Sans"/>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181d60c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181d60c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181d60cd9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181d60cd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ncbi.nlm.nih.gov/Taxonomy/TaxIdentifier/tax_identifier.cg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7.png"/><Relationship Id="rId13" Type="http://schemas.openxmlformats.org/officeDocument/2006/relationships/image" Target="../media/image10.png"/><Relationship Id="rId12"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png"/><Relationship Id="rId14" Type="http://schemas.openxmlformats.org/officeDocument/2006/relationships/image" Target="../media/image17.png"/><Relationship Id="rId5" Type="http://schemas.openxmlformats.org/officeDocument/2006/relationships/image" Target="../media/image24.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Linking of ATP-binding cassette (ABC) transporters and lipid transfer proteins (LTPs) in Arabidopsis</a:t>
            </a:r>
            <a:endParaRPr sz="240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Yashwanth Manne</a:t>
            </a:r>
            <a:endParaRPr/>
          </a:p>
          <a:p>
            <a:pPr indent="0" lvl="0" marL="0" rtl="0" algn="ctr">
              <a:spcBef>
                <a:spcPts val="0"/>
              </a:spcBef>
              <a:spcAft>
                <a:spcPts val="0"/>
              </a:spcAft>
              <a:buNone/>
            </a:pPr>
            <a:r>
              <a:rPr lang="en"/>
              <a:t>CMSE 410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Method/Software</a:t>
            </a:r>
            <a:endParaRPr/>
          </a:p>
        </p:txBody>
      </p:sp>
      <p:sp>
        <p:nvSpPr>
          <p:cNvPr id="135" name="Google Shape;135;p22"/>
          <p:cNvSpPr txBox="1"/>
          <p:nvPr>
            <p:ph idx="1" type="body"/>
          </p:nvPr>
        </p:nvSpPr>
        <p:spPr>
          <a:xfrm>
            <a:off x="311700" y="1225225"/>
            <a:ext cx="41889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Pandas read_csv(‘’,sep =’\’)</a:t>
            </a:r>
            <a:endParaRPr/>
          </a:p>
          <a:p>
            <a:pPr indent="-304800" lvl="1" marL="914400" rtl="0" algn="l">
              <a:spcBef>
                <a:spcPts val="0"/>
              </a:spcBef>
              <a:spcAft>
                <a:spcPts val="0"/>
              </a:spcAft>
              <a:buSzPts val="1200"/>
              <a:buChar char="○"/>
            </a:pPr>
            <a:r>
              <a:rPr lang="en"/>
              <a:t>I: tab-separated textfile</a:t>
            </a:r>
            <a:endParaRPr/>
          </a:p>
          <a:p>
            <a:pPr indent="-304800" lvl="1" marL="914400" rtl="0" algn="l">
              <a:spcBef>
                <a:spcPts val="0"/>
              </a:spcBef>
              <a:spcAft>
                <a:spcPts val="0"/>
              </a:spcAft>
              <a:buSzPts val="1200"/>
              <a:buChar char="○"/>
            </a:pPr>
            <a:r>
              <a:rPr lang="en"/>
              <a:t>O: Pandas DataFrame</a:t>
            </a:r>
            <a:endParaRPr/>
          </a:p>
          <a:p>
            <a:pPr indent="-317500" lvl="0" marL="457200" rtl="0" algn="l">
              <a:spcBef>
                <a:spcPts val="0"/>
              </a:spcBef>
              <a:spcAft>
                <a:spcPts val="0"/>
              </a:spcAft>
              <a:buSzPts val="1400"/>
              <a:buChar char="●"/>
            </a:pPr>
            <a:r>
              <a:rPr lang="en"/>
              <a:t>Networkx shortest_path_length()</a:t>
            </a:r>
            <a:endParaRPr/>
          </a:p>
          <a:p>
            <a:pPr indent="-304800" lvl="1" marL="914400" rtl="0" algn="l">
              <a:spcBef>
                <a:spcPts val="0"/>
              </a:spcBef>
              <a:spcAft>
                <a:spcPts val="0"/>
              </a:spcAft>
              <a:buSzPts val="1200"/>
              <a:buChar char="○"/>
            </a:pPr>
            <a:r>
              <a:rPr lang="en"/>
              <a:t>I: Graph, source node, target node, weight </a:t>
            </a:r>
            <a:endParaRPr/>
          </a:p>
          <a:p>
            <a:pPr indent="-304800" lvl="1" marL="914400" rtl="0" algn="l">
              <a:spcBef>
                <a:spcPts val="0"/>
              </a:spcBef>
              <a:spcAft>
                <a:spcPts val="0"/>
              </a:spcAft>
              <a:buSzPts val="1200"/>
              <a:buChar char="○"/>
            </a:pPr>
            <a:r>
              <a:rPr lang="en"/>
              <a:t>O:  length of shortest path between source and target</a:t>
            </a:r>
            <a:endParaRPr/>
          </a:p>
          <a:p>
            <a:pPr indent="-317500" lvl="0" marL="457200" rtl="0" algn="l">
              <a:spcBef>
                <a:spcPts val="0"/>
              </a:spcBef>
              <a:spcAft>
                <a:spcPts val="0"/>
              </a:spcAft>
              <a:buSzPts val="1400"/>
              <a:buChar char="●"/>
            </a:pPr>
            <a:r>
              <a:rPr lang="en"/>
              <a:t>Networkx all_pairs_shortest_path_length()</a:t>
            </a:r>
            <a:endParaRPr/>
          </a:p>
          <a:p>
            <a:pPr indent="-304800" lvl="1" marL="914400" rtl="0" algn="l">
              <a:spcBef>
                <a:spcPts val="0"/>
              </a:spcBef>
              <a:spcAft>
                <a:spcPts val="0"/>
              </a:spcAft>
              <a:buSzPts val="1200"/>
              <a:buChar char="○"/>
            </a:pPr>
            <a:r>
              <a:rPr lang="en"/>
              <a:t>I: Graph, cutoff</a:t>
            </a:r>
            <a:endParaRPr/>
          </a:p>
          <a:p>
            <a:pPr indent="-304800" lvl="1" marL="914400" rtl="0" algn="l">
              <a:spcBef>
                <a:spcPts val="0"/>
              </a:spcBef>
              <a:spcAft>
                <a:spcPts val="0"/>
              </a:spcAft>
              <a:buSzPts val="1200"/>
              <a:buChar char="○"/>
            </a:pPr>
            <a:r>
              <a:rPr lang="en"/>
              <a:t>O:  dictionary keyed by pairs with shortest path length as key-value</a:t>
            </a:r>
            <a:endParaRPr/>
          </a:p>
        </p:txBody>
      </p:sp>
      <p:sp>
        <p:nvSpPr>
          <p:cNvPr id="136" name="Google Shape;13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22"/>
          <p:cNvSpPr txBox="1"/>
          <p:nvPr>
            <p:ph idx="2" type="body"/>
          </p:nvPr>
        </p:nvSpPr>
        <p:spPr>
          <a:xfrm>
            <a:off x="4643400" y="1225225"/>
            <a:ext cx="41889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u="sng">
                <a:solidFill>
                  <a:schemeClr val="hlink"/>
                </a:solidFill>
                <a:hlinkClick r:id="rId3"/>
              </a:rPr>
              <a:t>Taxonomy Name/ID Status Report</a:t>
            </a:r>
            <a:endParaRPr/>
          </a:p>
          <a:p>
            <a:pPr indent="-304800" lvl="1" marL="914400" rtl="0" algn="l">
              <a:spcBef>
                <a:spcPts val="0"/>
              </a:spcBef>
              <a:spcAft>
                <a:spcPts val="0"/>
              </a:spcAft>
              <a:buSzPts val="1200"/>
              <a:buChar char="○"/>
            </a:pPr>
            <a:r>
              <a:rPr lang="en"/>
              <a:t>I: Strings of names/ NCBI taxonomy ID</a:t>
            </a:r>
            <a:endParaRPr/>
          </a:p>
          <a:p>
            <a:pPr indent="-304800" lvl="1" marL="914400" rtl="0" algn="l">
              <a:spcBef>
                <a:spcPts val="0"/>
              </a:spcBef>
              <a:spcAft>
                <a:spcPts val="0"/>
              </a:spcAft>
              <a:buSzPts val="1200"/>
              <a:buChar char="○"/>
            </a:pPr>
            <a:r>
              <a:rPr lang="en"/>
              <a:t>O: tab-separated text file with ‘code’, ‘taxid’, ‘primary taxid’, and ‘taxname’</a:t>
            </a:r>
            <a:endParaRPr/>
          </a:p>
          <a:p>
            <a:pPr indent="-317500" lvl="0" marL="457200" rtl="0" algn="l">
              <a:spcBef>
                <a:spcPts val="0"/>
              </a:spcBef>
              <a:spcAft>
                <a:spcPts val="0"/>
              </a:spcAft>
              <a:buSzPts val="1400"/>
              <a:buChar char="●"/>
            </a:pPr>
            <a:r>
              <a:rPr lang="en"/>
              <a:t>Networkx from_pandas_edgelist()</a:t>
            </a:r>
            <a:endParaRPr/>
          </a:p>
          <a:p>
            <a:pPr indent="-304800" lvl="1" marL="914400" rtl="0" algn="l">
              <a:spcBef>
                <a:spcPts val="0"/>
              </a:spcBef>
              <a:spcAft>
                <a:spcPts val="0"/>
              </a:spcAft>
              <a:buSzPts val="1200"/>
              <a:buChar char="○"/>
            </a:pPr>
            <a:r>
              <a:rPr lang="en"/>
              <a:t>I: DataFrame, source, target</a:t>
            </a:r>
            <a:endParaRPr/>
          </a:p>
          <a:p>
            <a:pPr indent="-304800" lvl="1" marL="914400" rtl="0" algn="l">
              <a:spcBef>
                <a:spcPts val="0"/>
              </a:spcBef>
              <a:spcAft>
                <a:spcPts val="0"/>
              </a:spcAft>
              <a:buSzPts val="1200"/>
              <a:buChar char="○"/>
            </a:pPr>
            <a:r>
              <a:rPr lang="en"/>
              <a:t>O: Networkx graph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143" name="Google Shape;14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BioGRID Data</a:t>
            </a:r>
            <a:endParaRPr/>
          </a:p>
        </p:txBody>
      </p:sp>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4"/>
          <p:cNvPicPr preferRelativeResize="0"/>
          <p:nvPr/>
        </p:nvPicPr>
        <p:blipFill>
          <a:blip r:embed="rId3">
            <a:alphaModFix/>
          </a:blip>
          <a:stretch>
            <a:fillRect/>
          </a:stretch>
        </p:blipFill>
        <p:spPr>
          <a:xfrm>
            <a:off x="5532599" y="315925"/>
            <a:ext cx="3299700" cy="4347301"/>
          </a:xfrm>
          <a:prstGeom prst="rect">
            <a:avLst/>
          </a:prstGeom>
          <a:noFill/>
          <a:ln>
            <a:noFill/>
          </a:ln>
        </p:spPr>
      </p:pic>
      <p:pic>
        <p:nvPicPr>
          <p:cNvPr id="151" name="Google Shape;151;p24"/>
          <p:cNvPicPr preferRelativeResize="0"/>
          <p:nvPr/>
        </p:nvPicPr>
        <p:blipFill rotWithShape="1">
          <a:blip r:embed="rId4">
            <a:alphaModFix/>
          </a:blip>
          <a:srcRect b="0" l="2546" r="2774" t="0"/>
          <a:stretch/>
        </p:blipFill>
        <p:spPr>
          <a:xfrm>
            <a:off x="311700" y="3258100"/>
            <a:ext cx="3299700" cy="1742650"/>
          </a:xfrm>
          <a:prstGeom prst="rect">
            <a:avLst/>
          </a:prstGeom>
          <a:noFill/>
          <a:ln>
            <a:noFill/>
          </a:ln>
        </p:spPr>
      </p:pic>
      <p:pic>
        <p:nvPicPr>
          <p:cNvPr id="152" name="Google Shape;152;p24"/>
          <p:cNvPicPr preferRelativeResize="0"/>
          <p:nvPr/>
        </p:nvPicPr>
        <p:blipFill>
          <a:blip r:embed="rId5">
            <a:alphaModFix/>
          </a:blip>
          <a:stretch>
            <a:fillRect/>
          </a:stretch>
        </p:blipFill>
        <p:spPr>
          <a:xfrm>
            <a:off x="311700" y="1147225"/>
            <a:ext cx="4892599" cy="2110874"/>
          </a:xfrm>
          <a:prstGeom prst="rect">
            <a:avLst/>
          </a:prstGeom>
          <a:noFill/>
          <a:ln>
            <a:noFill/>
          </a:ln>
        </p:spPr>
      </p:pic>
      <p:sp>
        <p:nvSpPr>
          <p:cNvPr id="153" name="Google Shape;153;p24"/>
          <p:cNvSpPr txBox="1"/>
          <p:nvPr/>
        </p:nvSpPr>
        <p:spPr>
          <a:xfrm>
            <a:off x="3623275" y="3340475"/>
            <a:ext cx="1909200" cy="6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“BIOGRID-ORGANISM-Arabidopsis_thaliana_Columbia-3.5.181.tab2” </a:t>
            </a:r>
            <a:endParaRPr sz="800">
              <a:solidFill>
                <a:schemeClr val="dk1"/>
              </a:solidFill>
              <a:latin typeface="Open Sans"/>
              <a:ea typeface="Open Sans"/>
              <a:cs typeface="Open Sans"/>
              <a:sym typeface="Open Sans"/>
            </a:endParaRPr>
          </a:p>
          <a:p>
            <a:pPr indent="0" lvl="0" marL="0" rtl="0" algn="l">
              <a:lnSpc>
                <a:spcPct val="115000"/>
              </a:lnSpc>
              <a:spcBef>
                <a:spcPts val="1000"/>
              </a:spcBef>
              <a:spcAft>
                <a:spcPts val="1000"/>
              </a:spcAft>
              <a:buNone/>
            </a:pPr>
            <a:r>
              <a:rPr lang="en" sz="800">
                <a:solidFill>
                  <a:schemeClr val="dk1"/>
                </a:solidFill>
                <a:latin typeface="Open Sans"/>
                <a:ea typeface="Open Sans"/>
                <a:cs typeface="Open Sans"/>
                <a:sym typeface="Open Sans"/>
              </a:rPr>
              <a:t>January 25, 2020</a:t>
            </a:r>
            <a:endParaRPr sz="8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5"/>
          <p:cNvPicPr preferRelativeResize="0"/>
          <p:nvPr/>
        </p:nvPicPr>
        <p:blipFill>
          <a:blip r:embed="rId3">
            <a:alphaModFix/>
          </a:blip>
          <a:stretch>
            <a:fillRect/>
          </a:stretch>
        </p:blipFill>
        <p:spPr>
          <a:xfrm>
            <a:off x="311700" y="3879775"/>
            <a:ext cx="3808825" cy="786700"/>
          </a:xfrm>
          <a:prstGeom prst="rect">
            <a:avLst/>
          </a:prstGeom>
          <a:noFill/>
          <a:ln>
            <a:noFill/>
          </a:ln>
        </p:spPr>
      </p:pic>
      <p:sp>
        <p:nvSpPr>
          <p:cNvPr id="159" name="Google Shape;159;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ATTED Data</a:t>
            </a:r>
            <a:endParaRPr/>
          </a:p>
        </p:txBody>
      </p:sp>
      <p:sp>
        <p:nvSpPr>
          <p:cNvPr id="160" name="Google Shape;16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5"/>
          <p:cNvPicPr preferRelativeResize="0"/>
          <p:nvPr/>
        </p:nvPicPr>
        <p:blipFill>
          <a:blip r:embed="rId4">
            <a:alphaModFix/>
          </a:blip>
          <a:stretch>
            <a:fillRect/>
          </a:stretch>
        </p:blipFill>
        <p:spPr>
          <a:xfrm>
            <a:off x="3873852" y="76200"/>
            <a:ext cx="861573" cy="3100625"/>
          </a:xfrm>
          <a:prstGeom prst="rect">
            <a:avLst/>
          </a:prstGeom>
          <a:noFill/>
          <a:ln>
            <a:noFill/>
          </a:ln>
        </p:spPr>
      </p:pic>
      <p:pic>
        <p:nvPicPr>
          <p:cNvPr id="162" name="Google Shape;162;p25"/>
          <p:cNvPicPr preferRelativeResize="0"/>
          <p:nvPr/>
        </p:nvPicPr>
        <p:blipFill>
          <a:blip r:embed="rId5">
            <a:alphaModFix/>
          </a:blip>
          <a:stretch>
            <a:fillRect/>
          </a:stretch>
        </p:blipFill>
        <p:spPr>
          <a:xfrm>
            <a:off x="4735425" y="76200"/>
            <a:ext cx="4096874" cy="3100625"/>
          </a:xfrm>
          <a:prstGeom prst="rect">
            <a:avLst/>
          </a:prstGeom>
          <a:noFill/>
          <a:ln>
            <a:noFill/>
          </a:ln>
        </p:spPr>
      </p:pic>
      <p:sp>
        <p:nvSpPr>
          <p:cNvPr id="163" name="Google Shape;163;p25"/>
          <p:cNvSpPr txBox="1"/>
          <p:nvPr>
            <p:ph idx="1" type="body"/>
          </p:nvPr>
        </p:nvSpPr>
        <p:spPr>
          <a:xfrm>
            <a:off x="311700" y="1228225"/>
            <a:ext cx="3659400" cy="6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Contains Entrez Gene ID and Mutual Rank of every gene to a given gene</a:t>
            </a:r>
            <a:endParaRPr sz="1200"/>
          </a:p>
          <a:p>
            <a:pPr indent="0" lvl="0" marL="0" rtl="0" algn="l">
              <a:spcBef>
                <a:spcPts val="1000"/>
              </a:spcBef>
              <a:spcAft>
                <a:spcPts val="0"/>
              </a:spcAft>
              <a:buNone/>
            </a:pPr>
            <a:r>
              <a:t/>
            </a:r>
            <a:endParaRPr sz="1200"/>
          </a:p>
          <a:p>
            <a:pPr indent="0" lvl="0" marL="0" rtl="0" algn="l">
              <a:spcBef>
                <a:spcPts val="1000"/>
              </a:spcBef>
              <a:spcAft>
                <a:spcPts val="1600"/>
              </a:spcAft>
              <a:buNone/>
            </a:pPr>
            <a:r>
              <a:t/>
            </a:r>
            <a:endParaRPr/>
          </a:p>
        </p:txBody>
      </p:sp>
      <p:pic>
        <p:nvPicPr>
          <p:cNvPr id="164" name="Google Shape;164;p25"/>
          <p:cNvPicPr preferRelativeResize="0"/>
          <p:nvPr/>
        </p:nvPicPr>
        <p:blipFill>
          <a:blip r:embed="rId6">
            <a:alphaModFix/>
          </a:blip>
          <a:stretch>
            <a:fillRect/>
          </a:stretch>
        </p:blipFill>
        <p:spPr>
          <a:xfrm>
            <a:off x="311700" y="4723400"/>
            <a:ext cx="2672577" cy="327875"/>
          </a:xfrm>
          <a:prstGeom prst="rect">
            <a:avLst/>
          </a:prstGeom>
          <a:noFill/>
          <a:ln>
            <a:noFill/>
          </a:ln>
        </p:spPr>
      </p:pic>
      <p:pic>
        <p:nvPicPr>
          <p:cNvPr id="165" name="Google Shape;165;p25"/>
          <p:cNvPicPr preferRelativeResize="0"/>
          <p:nvPr/>
        </p:nvPicPr>
        <p:blipFill>
          <a:blip r:embed="rId7">
            <a:alphaModFix/>
          </a:blip>
          <a:stretch>
            <a:fillRect/>
          </a:stretch>
        </p:blipFill>
        <p:spPr>
          <a:xfrm>
            <a:off x="311700" y="1775600"/>
            <a:ext cx="3035388" cy="831300"/>
          </a:xfrm>
          <a:prstGeom prst="rect">
            <a:avLst/>
          </a:prstGeom>
          <a:noFill/>
          <a:ln>
            <a:noFill/>
          </a:ln>
        </p:spPr>
      </p:pic>
      <p:pic>
        <p:nvPicPr>
          <p:cNvPr id="166" name="Google Shape;166;p25"/>
          <p:cNvPicPr preferRelativeResize="0"/>
          <p:nvPr/>
        </p:nvPicPr>
        <p:blipFill>
          <a:blip r:embed="rId8">
            <a:alphaModFix/>
          </a:blip>
          <a:stretch>
            <a:fillRect/>
          </a:stretch>
        </p:blipFill>
        <p:spPr>
          <a:xfrm>
            <a:off x="311700" y="2649100"/>
            <a:ext cx="1927478" cy="453000"/>
          </a:xfrm>
          <a:prstGeom prst="rect">
            <a:avLst/>
          </a:prstGeom>
          <a:noFill/>
          <a:ln>
            <a:noFill/>
          </a:ln>
        </p:spPr>
      </p:pic>
      <p:pic>
        <p:nvPicPr>
          <p:cNvPr id="167" name="Google Shape;167;p25"/>
          <p:cNvPicPr preferRelativeResize="0"/>
          <p:nvPr/>
        </p:nvPicPr>
        <p:blipFill>
          <a:blip r:embed="rId9">
            <a:alphaModFix/>
          </a:blip>
          <a:stretch>
            <a:fillRect/>
          </a:stretch>
        </p:blipFill>
        <p:spPr>
          <a:xfrm>
            <a:off x="2239175" y="2683574"/>
            <a:ext cx="1140300" cy="453001"/>
          </a:xfrm>
          <a:prstGeom prst="rect">
            <a:avLst/>
          </a:prstGeom>
          <a:noFill/>
          <a:ln>
            <a:noFill/>
          </a:ln>
        </p:spPr>
      </p:pic>
      <p:pic>
        <p:nvPicPr>
          <p:cNvPr id="168" name="Google Shape;168;p25"/>
          <p:cNvPicPr preferRelativeResize="0"/>
          <p:nvPr/>
        </p:nvPicPr>
        <p:blipFill rotWithShape="1">
          <a:blip r:embed="rId10">
            <a:alphaModFix/>
          </a:blip>
          <a:srcRect b="0" l="0" r="20829" t="0"/>
          <a:stretch/>
        </p:blipFill>
        <p:spPr>
          <a:xfrm>
            <a:off x="2744700" y="3278263"/>
            <a:ext cx="990775" cy="468371"/>
          </a:xfrm>
          <a:prstGeom prst="rect">
            <a:avLst/>
          </a:prstGeom>
          <a:noFill/>
          <a:ln>
            <a:noFill/>
          </a:ln>
        </p:spPr>
      </p:pic>
      <p:pic>
        <p:nvPicPr>
          <p:cNvPr id="169" name="Google Shape;169;p25"/>
          <p:cNvPicPr preferRelativeResize="0"/>
          <p:nvPr/>
        </p:nvPicPr>
        <p:blipFill>
          <a:blip r:embed="rId11">
            <a:alphaModFix/>
          </a:blip>
          <a:stretch>
            <a:fillRect/>
          </a:stretch>
        </p:blipFill>
        <p:spPr>
          <a:xfrm>
            <a:off x="1528190" y="3213255"/>
            <a:ext cx="1140311" cy="609600"/>
          </a:xfrm>
          <a:prstGeom prst="rect">
            <a:avLst/>
          </a:prstGeom>
          <a:noFill/>
          <a:ln>
            <a:noFill/>
          </a:ln>
        </p:spPr>
      </p:pic>
      <p:pic>
        <p:nvPicPr>
          <p:cNvPr id="170" name="Google Shape;170;p25"/>
          <p:cNvPicPr preferRelativeResize="0"/>
          <p:nvPr/>
        </p:nvPicPr>
        <p:blipFill>
          <a:blip r:embed="rId12">
            <a:alphaModFix/>
          </a:blip>
          <a:stretch>
            <a:fillRect/>
          </a:stretch>
        </p:blipFill>
        <p:spPr>
          <a:xfrm>
            <a:off x="311700" y="3215512"/>
            <a:ext cx="1140300" cy="643249"/>
          </a:xfrm>
          <a:prstGeom prst="rect">
            <a:avLst/>
          </a:prstGeom>
          <a:noFill/>
          <a:ln>
            <a:noFill/>
          </a:ln>
        </p:spPr>
      </p:pic>
      <p:pic>
        <p:nvPicPr>
          <p:cNvPr id="171" name="Google Shape;171;p25"/>
          <p:cNvPicPr preferRelativeResize="0"/>
          <p:nvPr/>
        </p:nvPicPr>
        <p:blipFill>
          <a:blip r:embed="rId13">
            <a:alphaModFix/>
          </a:blip>
          <a:stretch>
            <a:fillRect/>
          </a:stretch>
        </p:blipFill>
        <p:spPr>
          <a:xfrm>
            <a:off x="4142987" y="3215525"/>
            <a:ext cx="1666875" cy="771525"/>
          </a:xfrm>
          <a:prstGeom prst="rect">
            <a:avLst/>
          </a:prstGeom>
          <a:noFill/>
          <a:ln>
            <a:noFill/>
          </a:ln>
        </p:spPr>
      </p:pic>
      <p:pic>
        <p:nvPicPr>
          <p:cNvPr id="172" name="Google Shape;172;p25"/>
          <p:cNvPicPr preferRelativeResize="0"/>
          <p:nvPr/>
        </p:nvPicPr>
        <p:blipFill>
          <a:blip r:embed="rId14">
            <a:alphaModFix/>
          </a:blip>
          <a:stretch>
            <a:fillRect/>
          </a:stretch>
        </p:blipFill>
        <p:spPr>
          <a:xfrm>
            <a:off x="4142976" y="3937663"/>
            <a:ext cx="1666875" cy="987084"/>
          </a:xfrm>
          <a:prstGeom prst="rect">
            <a:avLst/>
          </a:prstGeom>
          <a:noFill/>
          <a:ln>
            <a:noFill/>
          </a:ln>
        </p:spPr>
      </p:pic>
      <p:sp>
        <p:nvSpPr>
          <p:cNvPr id="173" name="Google Shape;173;p25"/>
          <p:cNvSpPr txBox="1"/>
          <p:nvPr/>
        </p:nvSpPr>
        <p:spPr>
          <a:xfrm>
            <a:off x="5832300" y="3136575"/>
            <a:ext cx="3000000" cy="60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solidFill>
                  <a:schemeClr val="dk1"/>
                </a:solidFill>
                <a:latin typeface="Open Sans"/>
                <a:ea typeface="Open Sans"/>
                <a:cs typeface="Open Sans"/>
                <a:sym typeface="Open Sans"/>
              </a:rPr>
              <a:t>“Ath-mB.v17-08.G20819-S16033.rma_combat.mrgeo.d”</a:t>
            </a:r>
            <a:endParaRPr sz="800">
              <a:solidFill>
                <a:schemeClr val="dk1"/>
              </a:solidFill>
              <a:latin typeface="Open Sans"/>
              <a:ea typeface="Open Sans"/>
              <a:cs typeface="Open Sans"/>
              <a:sym typeface="Open Sans"/>
            </a:endParaRPr>
          </a:p>
          <a:p>
            <a:pPr indent="0" lvl="0" marL="0" rtl="0" algn="r">
              <a:lnSpc>
                <a:spcPct val="115000"/>
              </a:lnSpc>
              <a:spcBef>
                <a:spcPts val="1000"/>
              </a:spcBef>
              <a:spcAft>
                <a:spcPts val="1000"/>
              </a:spcAft>
              <a:buNone/>
            </a:pPr>
            <a:r>
              <a:rPr lang="en" sz="800">
                <a:solidFill>
                  <a:schemeClr val="dk1"/>
                </a:solidFill>
                <a:latin typeface="Open Sans"/>
                <a:ea typeface="Open Sans"/>
                <a:cs typeface="Open Sans"/>
                <a:sym typeface="Open Sans"/>
              </a:rPr>
              <a:t>October 31, 2017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Overlapped Genes’ ATTED Data Compiled </a:t>
            </a:r>
            <a:endParaRPr/>
          </a:p>
        </p:txBody>
      </p:sp>
      <p:sp>
        <p:nvSpPr>
          <p:cNvPr id="179" name="Google Shape;17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6"/>
          <p:cNvPicPr preferRelativeResize="0"/>
          <p:nvPr/>
        </p:nvPicPr>
        <p:blipFill>
          <a:blip r:embed="rId3">
            <a:alphaModFix/>
          </a:blip>
          <a:stretch>
            <a:fillRect/>
          </a:stretch>
        </p:blipFill>
        <p:spPr>
          <a:xfrm>
            <a:off x="311700" y="1254926"/>
            <a:ext cx="8520599" cy="1654454"/>
          </a:xfrm>
          <a:prstGeom prst="rect">
            <a:avLst/>
          </a:prstGeom>
          <a:noFill/>
          <a:ln>
            <a:noFill/>
          </a:ln>
        </p:spPr>
      </p:pic>
      <p:pic>
        <p:nvPicPr>
          <p:cNvPr id="181" name="Google Shape;181;p26"/>
          <p:cNvPicPr preferRelativeResize="0"/>
          <p:nvPr/>
        </p:nvPicPr>
        <p:blipFill>
          <a:blip r:embed="rId4">
            <a:alphaModFix/>
          </a:blip>
          <a:stretch>
            <a:fillRect/>
          </a:stretch>
        </p:blipFill>
        <p:spPr>
          <a:xfrm>
            <a:off x="155850" y="3142500"/>
            <a:ext cx="8832298" cy="165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187" name="Google Shape;187;p27"/>
          <p:cNvSpPr txBox="1"/>
          <p:nvPr>
            <p:ph idx="1" type="body"/>
          </p:nvPr>
        </p:nvSpPr>
        <p:spPr>
          <a:xfrm>
            <a:off x="311700" y="1225225"/>
            <a:ext cx="57621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Organisms present in BioGRID data (right)</a:t>
            </a:r>
            <a:endParaRPr/>
          </a:p>
          <a:p>
            <a:pPr indent="-342900" lvl="0" marL="457200" rtl="0" algn="l">
              <a:spcBef>
                <a:spcPts val="0"/>
              </a:spcBef>
              <a:spcAft>
                <a:spcPts val="0"/>
              </a:spcAft>
              <a:buSzPts val="1800"/>
              <a:buChar char="●"/>
            </a:pPr>
            <a:r>
              <a:rPr lang="en"/>
              <a:t>56198 total interactions.</a:t>
            </a:r>
            <a:endParaRPr/>
          </a:p>
          <a:p>
            <a:pPr indent="-317500" lvl="1" marL="914400" rtl="0" algn="l">
              <a:spcBef>
                <a:spcPts val="0"/>
              </a:spcBef>
              <a:spcAft>
                <a:spcPts val="0"/>
              </a:spcAft>
              <a:buSzPts val="1400"/>
              <a:buChar char="○"/>
            </a:pPr>
            <a:r>
              <a:rPr lang="en"/>
              <a:t>55814 Arabidopsis: Arabidopsis interactions </a:t>
            </a:r>
            <a:endParaRPr/>
          </a:p>
          <a:p>
            <a:pPr indent="-317500" lvl="1" marL="914400" rtl="0" algn="l">
              <a:spcBef>
                <a:spcPts val="0"/>
              </a:spcBef>
              <a:spcAft>
                <a:spcPts val="0"/>
              </a:spcAft>
              <a:buSzPts val="1400"/>
              <a:buChar char="○"/>
            </a:pPr>
            <a:r>
              <a:rPr lang="en"/>
              <a:t>384 Arabidopsis: Other interactions</a:t>
            </a:r>
            <a:endParaRPr/>
          </a:p>
          <a:p>
            <a:pPr indent="-317500" lvl="1" marL="914400" rtl="0" algn="l">
              <a:spcBef>
                <a:spcPts val="0"/>
              </a:spcBef>
              <a:spcAft>
                <a:spcPts val="0"/>
              </a:spcAft>
              <a:buSzPts val="1400"/>
              <a:buChar char="○"/>
            </a:pPr>
            <a:r>
              <a:rPr lang="en"/>
              <a:t>0 interactions that don't involve Arabidopsis</a:t>
            </a:r>
            <a:endParaRPr/>
          </a:p>
          <a:p>
            <a:pPr indent="-342900" lvl="0" marL="457200" rtl="0" algn="l">
              <a:spcBef>
                <a:spcPts val="0"/>
              </a:spcBef>
              <a:spcAft>
                <a:spcPts val="0"/>
              </a:spcAft>
              <a:buSzPts val="1800"/>
              <a:buChar char="●"/>
            </a:pPr>
            <a:r>
              <a:rPr lang="en"/>
              <a:t>10550 unique genes in BioGRID</a:t>
            </a:r>
            <a:endParaRPr/>
          </a:p>
          <a:p>
            <a:pPr indent="-317500" lvl="1" marL="914400" rtl="0" algn="l">
              <a:spcBef>
                <a:spcPts val="0"/>
              </a:spcBef>
              <a:spcAft>
                <a:spcPts val="0"/>
              </a:spcAft>
              <a:buSzPts val="1400"/>
              <a:buChar char="○"/>
            </a:pPr>
            <a:r>
              <a:rPr lang="en"/>
              <a:t>10367 genes with only Arabidopsis: Arabidopsis</a:t>
            </a:r>
            <a:endParaRPr/>
          </a:p>
          <a:p>
            <a:pPr indent="-342900" lvl="0" marL="457200" rtl="0" algn="l">
              <a:spcBef>
                <a:spcPts val="0"/>
              </a:spcBef>
              <a:spcAft>
                <a:spcPts val="0"/>
              </a:spcAft>
              <a:buSzPts val="1800"/>
              <a:buChar char="●"/>
            </a:pPr>
            <a:r>
              <a:rPr lang="en"/>
              <a:t>20819 total genes in ATTED</a:t>
            </a:r>
            <a:endParaRPr/>
          </a:p>
          <a:p>
            <a:pPr indent="-317500" lvl="1" marL="914400" rtl="0" algn="l">
              <a:spcBef>
                <a:spcPts val="0"/>
              </a:spcBef>
              <a:spcAft>
                <a:spcPts val="0"/>
              </a:spcAft>
              <a:buSzPts val="1400"/>
              <a:buChar char="○"/>
            </a:pPr>
            <a:r>
              <a:rPr lang="en"/>
              <a:t>8782 genes that are also present in BioGRID set</a:t>
            </a:r>
            <a:endParaRPr/>
          </a:p>
          <a:p>
            <a:pPr indent="-342900" lvl="0" marL="457200" rtl="0" algn="l">
              <a:spcBef>
                <a:spcPts val="0"/>
              </a:spcBef>
              <a:spcAft>
                <a:spcPts val="0"/>
              </a:spcAft>
              <a:buSzPts val="1800"/>
              <a:buChar char="●"/>
            </a:pPr>
            <a:r>
              <a:rPr lang="en"/>
              <a:t>Missing Values:</a:t>
            </a:r>
            <a:endParaRPr/>
          </a:p>
          <a:p>
            <a:pPr indent="-317500" lvl="1" marL="914400" rtl="0" algn="l">
              <a:spcBef>
                <a:spcPts val="0"/>
              </a:spcBef>
              <a:spcAft>
                <a:spcPts val="0"/>
              </a:spcAft>
              <a:buSzPts val="1400"/>
              <a:buChar char="○"/>
            </a:pPr>
            <a:r>
              <a:rPr lang="en"/>
              <a:t>BioGRID: some annotations missing</a:t>
            </a:r>
            <a:endParaRPr/>
          </a:p>
          <a:p>
            <a:pPr indent="-317500" lvl="1" marL="914400" rtl="0" algn="l">
              <a:spcBef>
                <a:spcPts val="0"/>
              </a:spcBef>
              <a:spcAft>
                <a:spcPts val="0"/>
              </a:spcAft>
              <a:buSzPts val="1400"/>
              <a:buChar char="○"/>
            </a:pPr>
            <a:r>
              <a:rPr lang="en"/>
              <a:t>ATTED: none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8" name="Google Shape;18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pic>
        <p:nvPicPr>
          <p:cNvPr id="189" name="Google Shape;189;p27"/>
          <p:cNvPicPr preferRelativeResize="0"/>
          <p:nvPr/>
        </p:nvPicPr>
        <p:blipFill>
          <a:blip r:embed="rId3">
            <a:alphaModFix/>
          </a:blip>
          <a:stretch>
            <a:fillRect/>
          </a:stretch>
        </p:blipFill>
        <p:spPr>
          <a:xfrm>
            <a:off x="5741550" y="315925"/>
            <a:ext cx="3011525" cy="46155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190700" y="450150"/>
            <a:ext cx="24027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Interactions of BioGRID</a:t>
            </a:r>
            <a:endParaRPr/>
          </a:p>
        </p:txBody>
      </p:sp>
      <p:sp>
        <p:nvSpPr>
          <p:cNvPr id="195" name="Google Shape;19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8"/>
          <p:cNvPicPr preferRelativeResize="0"/>
          <p:nvPr/>
        </p:nvPicPr>
        <p:blipFill>
          <a:blip r:embed="rId3">
            <a:alphaModFix/>
          </a:blip>
          <a:stretch>
            <a:fillRect/>
          </a:stretch>
        </p:blipFill>
        <p:spPr>
          <a:xfrm>
            <a:off x="2553663" y="323850"/>
            <a:ext cx="6467475" cy="434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29"/>
          <p:cNvPicPr preferRelativeResize="0"/>
          <p:nvPr/>
        </p:nvPicPr>
        <p:blipFill rotWithShape="1">
          <a:blip r:embed="rId3">
            <a:alphaModFix/>
          </a:blip>
          <a:srcRect b="2888" l="1349" r="2975" t="2396"/>
          <a:stretch/>
        </p:blipFill>
        <p:spPr>
          <a:xfrm>
            <a:off x="984425" y="165050"/>
            <a:ext cx="7175150" cy="4813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30"/>
          <p:cNvPicPr preferRelativeResize="0"/>
          <p:nvPr/>
        </p:nvPicPr>
        <p:blipFill rotWithShape="1">
          <a:blip r:embed="rId3">
            <a:alphaModFix/>
          </a:blip>
          <a:srcRect b="1520" l="828" r="6070" t="2242"/>
          <a:stretch/>
        </p:blipFill>
        <p:spPr>
          <a:xfrm>
            <a:off x="1187112" y="159700"/>
            <a:ext cx="6769775" cy="482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Toy Data</a:t>
            </a:r>
            <a:endParaRPr/>
          </a:p>
        </p:txBody>
      </p:sp>
      <p:sp>
        <p:nvSpPr>
          <p:cNvPr id="214" name="Google Shape;214;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made sure that anything I tried worked by splitting only the first 100 rows of the bioGRID data and first 100 files of the ATTED data. </a:t>
            </a:r>
            <a:endParaRPr/>
          </a:p>
          <a:p>
            <a:pPr indent="0" lvl="0" marL="0" rtl="0" algn="l">
              <a:spcBef>
                <a:spcPts val="1600"/>
              </a:spcBef>
              <a:spcAft>
                <a:spcPts val="1600"/>
              </a:spcAft>
              <a:buNone/>
            </a:pPr>
            <a:r>
              <a:t/>
            </a:r>
            <a:endParaRPr/>
          </a:p>
        </p:txBody>
      </p:sp>
      <p:sp>
        <p:nvSpPr>
          <p:cNvPr id="215" name="Google Shape;21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t>Arabidopsis thaliana</a:t>
            </a:r>
            <a:endParaRPr/>
          </a:p>
        </p:txBody>
      </p:sp>
      <p:sp>
        <p:nvSpPr>
          <p:cNvPr id="69" name="Google Shape;69;p14"/>
          <p:cNvSpPr txBox="1"/>
          <p:nvPr>
            <p:ph idx="1" type="body"/>
          </p:nvPr>
        </p:nvSpPr>
        <p:spPr>
          <a:xfrm>
            <a:off x="311700" y="1225225"/>
            <a:ext cx="5238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principal genetic model and standard reference organism in plant and crop science.</a:t>
            </a:r>
            <a:endParaRPr/>
          </a:p>
          <a:p>
            <a:pPr indent="-317500" lvl="1" marL="914400" rtl="0" algn="l">
              <a:spcBef>
                <a:spcPts val="0"/>
              </a:spcBef>
              <a:spcAft>
                <a:spcPts val="0"/>
              </a:spcAft>
              <a:buSzPts val="1400"/>
              <a:buChar char="○"/>
            </a:pPr>
            <a:r>
              <a:rPr lang="en"/>
              <a:t>Short generation time </a:t>
            </a:r>
            <a:endParaRPr/>
          </a:p>
          <a:p>
            <a:pPr indent="-317500" lvl="1" marL="914400" rtl="0" algn="l">
              <a:spcBef>
                <a:spcPts val="0"/>
              </a:spcBef>
              <a:spcAft>
                <a:spcPts val="0"/>
              </a:spcAft>
              <a:buSzPts val="1400"/>
              <a:buChar char="○"/>
            </a:pPr>
            <a:r>
              <a:rPr lang="en"/>
              <a:t>Small size</a:t>
            </a:r>
            <a:endParaRPr/>
          </a:p>
          <a:p>
            <a:pPr indent="-317500" lvl="1" marL="914400" rtl="0" algn="l">
              <a:spcBef>
                <a:spcPts val="0"/>
              </a:spcBef>
              <a:spcAft>
                <a:spcPts val="0"/>
              </a:spcAft>
              <a:buSzPts val="1400"/>
              <a:buChar char="○"/>
            </a:pPr>
            <a:r>
              <a:rPr lang="en"/>
              <a:t>Prolific seed production</a:t>
            </a:r>
            <a:endParaRPr/>
          </a:p>
          <a:p>
            <a:pPr indent="-317500" lvl="1" marL="914400" rtl="0" algn="l">
              <a:spcBef>
                <a:spcPts val="0"/>
              </a:spcBef>
              <a:spcAft>
                <a:spcPts val="0"/>
              </a:spcAft>
              <a:buSzPts val="1400"/>
              <a:buChar char="○"/>
            </a:pPr>
            <a:r>
              <a:rPr lang="en"/>
              <a:t>Small, genetically tractable genome</a:t>
            </a:r>
            <a:endParaRPr/>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pic>
        <p:nvPicPr>
          <p:cNvPr id="71" name="Google Shape;71;p14"/>
          <p:cNvPicPr preferRelativeResize="0"/>
          <p:nvPr/>
        </p:nvPicPr>
        <p:blipFill>
          <a:blip r:embed="rId3">
            <a:alphaModFix/>
          </a:blip>
          <a:stretch>
            <a:fillRect/>
          </a:stretch>
        </p:blipFill>
        <p:spPr>
          <a:xfrm>
            <a:off x="5761625" y="1147227"/>
            <a:ext cx="3070675" cy="3040825"/>
          </a:xfrm>
          <a:prstGeom prst="rect">
            <a:avLst/>
          </a:prstGeom>
          <a:noFill/>
          <a:ln>
            <a:noFill/>
          </a:ln>
        </p:spPr>
      </p:pic>
      <p:sp>
        <p:nvSpPr>
          <p:cNvPr id="72" name="Google Shape;72;p14"/>
          <p:cNvSpPr txBox="1"/>
          <p:nvPr/>
        </p:nvSpPr>
        <p:spPr>
          <a:xfrm>
            <a:off x="5761562" y="4188050"/>
            <a:ext cx="3070800" cy="591300"/>
          </a:xfrm>
          <a:prstGeom prst="rect">
            <a:avLst/>
          </a:prstGeom>
          <a:noFill/>
          <a:ln>
            <a:noFill/>
          </a:ln>
        </p:spPr>
        <p:txBody>
          <a:bodyPr anchorCtr="0" anchor="t" bIns="91425" lIns="91425" spcFirstLastPara="1" rIns="91425" wrap="square" tIns="91425">
            <a:noAutofit/>
          </a:bodyPr>
          <a:lstStyle/>
          <a:p>
            <a:pPr indent="0" lvl="0" marL="355600" rtl="0" algn="l">
              <a:lnSpc>
                <a:spcPct val="100000"/>
              </a:lnSpc>
              <a:spcBef>
                <a:spcPts val="0"/>
              </a:spcBef>
              <a:spcAft>
                <a:spcPts val="0"/>
              </a:spcAft>
              <a:buNone/>
            </a:pPr>
            <a:r>
              <a:rPr lang="en" sz="800">
                <a:latin typeface="Open Sans"/>
                <a:ea typeface="Open Sans"/>
                <a:cs typeface="Open Sans"/>
                <a:sym typeface="Open Sans"/>
              </a:rPr>
              <a:t>Krämer, Ute. “Planting Molecular Functions in an Ecological Context with Arabidopsis Thaliana.” </a:t>
            </a:r>
            <a:r>
              <a:rPr i="1" lang="en" sz="800">
                <a:latin typeface="Open Sans"/>
                <a:ea typeface="Open Sans"/>
                <a:cs typeface="Open Sans"/>
                <a:sym typeface="Open Sans"/>
              </a:rPr>
              <a:t>ELife</a:t>
            </a:r>
            <a:r>
              <a:rPr lang="en" sz="800">
                <a:latin typeface="Open Sans"/>
                <a:ea typeface="Open Sans"/>
                <a:cs typeface="Open Sans"/>
                <a:sym typeface="Open Sans"/>
              </a:rPr>
              <a:t>, vol. 4, 25 Mar. 2015, doi:10.7554/elife.06100.</a:t>
            </a:r>
            <a:endParaRPr sz="8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a:t>
            </a:r>
            <a:endParaRPr/>
          </a:p>
        </p:txBody>
      </p:sp>
      <p:sp>
        <p:nvSpPr>
          <p:cNvPr id="221" name="Google Shape;221;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Learn some more networkx to try to get the shortest path </a:t>
            </a:r>
            <a:r>
              <a:rPr lang="en"/>
              <a:t>algorithm</a:t>
            </a:r>
            <a:r>
              <a:rPr lang="en"/>
              <a:t> to work</a:t>
            </a:r>
            <a:endParaRPr/>
          </a:p>
          <a:p>
            <a:pPr indent="-317500" lvl="1" marL="914400" rtl="0" algn="l">
              <a:spcBef>
                <a:spcPts val="0"/>
              </a:spcBef>
              <a:spcAft>
                <a:spcPts val="0"/>
              </a:spcAft>
              <a:buSzPts val="1400"/>
              <a:buChar char="○"/>
            </a:pPr>
            <a:r>
              <a:rPr lang="en"/>
              <a:t>Figure out how to use ‘weights’ to map ATTED MR values to bioGRID network</a:t>
            </a:r>
            <a:endParaRPr/>
          </a:p>
        </p:txBody>
      </p:sp>
      <p:sp>
        <p:nvSpPr>
          <p:cNvPr id="222" name="Google Shape;22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6077675" y="1147225"/>
            <a:ext cx="2754625" cy="3644576"/>
          </a:xfrm>
          <a:prstGeom prst="rect">
            <a:avLst/>
          </a:prstGeom>
          <a:noFill/>
          <a:ln>
            <a:noFill/>
          </a:ln>
        </p:spPr>
      </p:pic>
      <p:sp>
        <p:nvSpPr>
          <p:cNvPr id="78" name="Google Shape;78;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ATP-Binding Cassette (ABC) Transporters</a:t>
            </a:r>
            <a:endParaRPr/>
          </a:p>
        </p:txBody>
      </p:sp>
      <p:sp>
        <p:nvSpPr>
          <p:cNvPr id="79" name="Google Shape;79;p15"/>
          <p:cNvSpPr txBox="1"/>
          <p:nvPr>
            <p:ph idx="1" type="body"/>
          </p:nvPr>
        </p:nvSpPr>
        <p:spPr>
          <a:xfrm>
            <a:off x="311700" y="1225225"/>
            <a:ext cx="56952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of largest protein families</a:t>
            </a:r>
            <a:endParaRPr/>
          </a:p>
          <a:p>
            <a:pPr indent="-342900" lvl="0" marL="457200" rtl="0" algn="l">
              <a:spcBef>
                <a:spcPts val="0"/>
              </a:spcBef>
              <a:spcAft>
                <a:spcPts val="0"/>
              </a:spcAft>
              <a:buSzPts val="1800"/>
              <a:buChar char="●"/>
            </a:pPr>
            <a:r>
              <a:rPr lang="en"/>
              <a:t>2 transmembrane (TMD) and 2 cytosolic domains/nucleotide-binding domains (NBD)</a:t>
            </a:r>
            <a:endParaRPr/>
          </a:p>
          <a:p>
            <a:pPr indent="-342900" lvl="0" marL="457200" rtl="0" algn="l">
              <a:spcBef>
                <a:spcPts val="0"/>
              </a:spcBef>
              <a:spcAft>
                <a:spcPts val="0"/>
              </a:spcAft>
              <a:buSzPts val="1800"/>
              <a:buChar char="●"/>
            </a:pPr>
            <a:r>
              <a:rPr lang="en"/>
              <a:t>Most e</a:t>
            </a:r>
            <a:r>
              <a:rPr lang="en"/>
              <a:t>ukaryotic ABCs transport the substrate at NBD</a:t>
            </a:r>
            <a:endParaRPr/>
          </a:p>
          <a:p>
            <a:pPr indent="-317500" lvl="1" marL="914400" rtl="0" algn="l">
              <a:spcBef>
                <a:spcPts val="0"/>
              </a:spcBef>
              <a:spcAft>
                <a:spcPts val="0"/>
              </a:spcAft>
              <a:buSzPts val="1400"/>
              <a:buChar char="○"/>
            </a:pPr>
            <a:r>
              <a:rPr lang="en"/>
              <a:t>Plant ABCs can act in the opposite direction</a:t>
            </a:r>
            <a:endParaRPr/>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ABC Transporters </a:t>
            </a:r>
            <a:r>
              <a:rPr lang="en"/>
              <a:t>In Arabidopsis</a:t>
            </a:r>
            <a:endParaRPr/>
          </a:p>
        </p:txBody>
      </p:sp>
      <p:sp>
        <p:nvSpPr>
          <p:cNvPr id="86" name="Google Shape;86;p16"/>
          <p:cNvSpPr txBox="1"/>
          <p:nvPr>
            <p:ph idx="1" type="body"/>
          </p:nvPr>
        </p:nvSpPr>
        <p:spPr>
          <a:xfrm>
            <a:off x="311700" y="1225225"/>
            <a:ext cx="33393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Localized to plasma, tonoplast, chloroplasts, mitochondria, peroxisomes</a:t>
            </a:r>
            <a:endParaRPr/>
          </a:p>
          <a:p>
            <a:pPr indent="-317500" lvl="0" marL="457200" rtl="0" algn="l">
              <a:spcBef>
                <a:spcPts val="0"/>
              </a:spcBef>
              <a:spcAft>
                <a:spcPts val="0"/>
              </a:spcAft>
              <a:buSzPts val="1400"/>
              <a:buChar char="●"/>
            </a:pPr>
            <a:r>
              <a:rPr lang="en"/>
              <a:t>Only 22 of 130 have been functionally analyzed</a:t>
            </a:r>
            <a:endParaRPr/>
          </a:p>
          <a:p>
            <a:pPr indent="-304800" lvl="0" marL="914400" rtl="0" algn="l">
              <a:spcBef>
                <a:spcPts val="0"/>
              </a:spcBef>
              <a:spcAft>
                <a:spcPts val="0"/>
              </a:spcAft>
              <a:buSzPts val="1200"/>
              <a:buChar char="●"/>
            </a:pPr>
            <a:r>
              <a:rPr lang="en" sz="1200"/>
              <a:t>Detoxification</a:t>
            </a:r>
            <a:endParaRPr sz="1200"/>
          </a:p>
          <a:p>
            <a:pPr indent="-304800" lvl="0" marL="914400" rtl="0" algn="l">
              <a:spcBef>
                <a:spcPts val="0"/>
              </a:spcBef>
              <a:spcAft>
                <a:spcPts val="0"/>
              </a:spcAft>
              <a:buSzPts val="1200"/>
              <a:buChar char="●"/>
            </a:pPr>
            <a:r>
              <a:rPr lang="en" sz="1200"/>
              <a:t>Organ growth</a:t>
            </a:r>
            <a:endParaRPr sz="1200"/>
          </a:p>
          <a:p>
            <a:pPr indent="-304800" lvl="0" marL="914400" rtl="0" algn="l">
              <a:spcBef>
                <a:spcPts val="0"/>
              </a:spcBef>
              <a:spcAft>
                <a:spcPts val="0"/>
              </a:spcAft>
              <a:buSzPts val="1200"/>
              <a:buChar char="●"/>
            </a:pPr>
            <a:r>
              <a:rPr lang="en" sz="1200"/>
              <a:t>Plant nutrition</a:t>
            </a:r>
            <a:endParaRPr sz="1200"/>
          </a:p>
          <a:p>
            <a:pPr indent="-304800" lvl="0" marL="914400" rtl="0" algn="l">
              <a:spcBef>
                <a:spcPts val="0"/>
              </a:spcBef>
              <a:spcAft>
                <a:spcPts val="0"/>
              </a:spcAft>
              <a:buSzPts val="1200"/>
              <a:buChar char="●"/>
            </a:pPr>
            <a:r>
              <a:rPr lang="en" sz="1200"/>
              <a:t>Plant development</a:t>
            </a:r>
            <a:endParaRPr sz="1200"/>
          </a:p>
          <a:p>
            <a:pPr indent="-304800" lvl="0" marL="914400" rtl="0" algn="l">
              <a:spcBef>
                <a:spcPts val="0"/>
              </a:spcBef>
              <a:spcAft>
                <a:spcPts val="0"/>
              </a:spcAft>
              <a:buSzPts val="1200"/>
              <a:buChar char="●"/>
            </a:pPr>
            <a:r>
              <a:rPr lang="en" sz="1200"/>
              <a:t>Abiotic stress response</a:t>
            </a:r>
            <a:endParaRPr sz="1200"/>
          </a:p>
          <a:p>
            <a:pPr indent="-304800" lvl="0" marL="914400" rtl="0" algn="l">
              <a:spcBef>
                <a:spcPts val="0"/>
              </a:spcBef>
              <a:spcAft>
                <a:spcPts val="0"/>
              </a:spcAft>
              <a:buSzPts val="1200"/>
              <a:buChar char="●"/>
            </a:pPr>
            <a:r>
              <a:rPr lang="en" sz="1200"/>
              <a:t>Pathogen resistance</a:t>
            </a:r>
            <a:endParaRPr sz="1200"/>
          </a:p>
          <a:p>
            <a:pPr indent="-304800" lvl="0" marL="914400" rtl="0" algn="l">
              <a:spcBef>
                <a:spcPts val="0"/>
              </a:spcBef>
              <a:spcAft>
                <a:spcPts val="0"/>
              </a:spcAft>
              <a:buSzPts val="1200"/>
              <a:buChar char="●"/>
            </a:pPr>
            <a:r>
              <a:rPr lang="en" sz="1200"/>
              <a:t>Plant/environment interaction</a:t>
            </a:r>
            <a:endParaRPr sz="1200"/>
          </a:p>
          <a:p>
            <a:pPr indent="-304800" lvl="0" marL="914400" rtl="0" algn="l">
              <a:spcBef>
                <a:spcPts val="0"/>
              </a:spcBef>
              <a:spcAft>
                <a:spcPts val="0"/>
              </a:spcAft>
              <a:buSzPts val="1200"/>
              <a:buChar char="●"/>
            </a:pPr>
            <a:r>
              <a:rPr lang="en" sz="1200"/>
              <a:t>Pathogen response</a:t>
            </a:r>
            <a:endParaRPr sz="1200"/>
          </a:p>
          <a:p>
            <a:pPr indent="-304800" lvl="0" marL="914400" rtl="0" algn="l">
              <a:spcBef>
                <a:spcPts val="0"/>
              </a:spcBef>
              <a:spcAft>
                <a:spcPts val="0"/>
              </a:spcAft>
              <a:buSzPts val="1200"/>
              <a:buChar char="●"/>
            </a:pPr>
            <a:r>
              <a:rPr lang="en" sz="1200"/>
              <a:t>Surface lipid deposition</a:t>
            </a:r>
            <a:endParaRPr sz="1200"/>
          </a:p>
          <a:p>
            <a:pPr indent="-304800" lvl="0" marL="914400" rtl="0" algn="l">
              <a:spcBef>
                <a:spcPts val="0"/>
              </a:spcBef>
              <a:spcAft>
                <a:spcPts val="0"/>
              </a:spcAft>
              <a:buSzPts val="1200"/>
              <a:buChar char="●"/>
            </a:pPr>
            <a:r>
              <a:rPr lang="en" sz="1200"/>
              <a:t>Phytate accumulation in seeds</a:t>
            </a:r>
            <a:endParaRPr sz="1200"/>
          </a:p>
          <a:p>
            <a:pPr indent="-304800" lvl="0" marL="914400" rtl="0" algn="l">
              <a:spcBef>
                <a:spcPts val="0"/>
              </a:spcBef>
              <a:spcAft>
                <a:spcPts val="0"/>
              </a:spcAft>
              <a:buSzPts val="1200"/>
              <a:buChar char="●"/>
            </a:pPr>
            <a:r>
              <a:rPr lang="en" sz="1200"/>
              <a:t>Transport of phytohormones auxin and abscisic acid </a:t>
            </a:r>
            <a:endParaRPr sz="1200"/>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8" name="Google Shape;88;p16"/>
          <p:cNvPicPr preferRelativeResize="0"/>
          <p:nvPr/>
        </p:nvPicPr>
        <p:blipFill>
          <a:blip r:embed="rId3">
            <a:alphaModFix/>
          </a:blip>
          <a:stretch>
            <a:fillRect/>
          </a:stretch>
        </p:blipFill>
        <p:spPr>
          <a:xfrm>
            <a:off x="3651087" y="1228225"/>
            <a:ext cx="5181213" cy="3354000"/>
          </a:xfrm>
          <a:prstGeom prst="rect">
            <a:avLst/>
          </a:prstGeom>
          <a:noFill/>
          <a:ln>
            <a:noFill/>
          </a:ln>
        </p:spPr>
      </p:pic>
      <p:sp>
        <p:nvSpPr>
          <p:cNvPr id="89" name="Google Shape;89;p16"/>
          <p:cNvSpPr txBox="1"/>
          <p:nvPr/>
        </p:nvSpPr>
        <p:spPr>
          <a:xfrm>
            <a:off x="3329688" y="4663225"/>
            <a:ext cx="5578800" cy="457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800">
                <a:solidFill>
                  <a:schemeClr val="dk1"/>
                </a:solidFill>
                <a:latin typeface="Open Sans"/>
                <a:ea typeface="Open Sans"/>
                <a:cs typeface="Open Sans"/>
                <a:sym typeface="Open Sans"/>
              </a:rPr>
              <a:t>Kang, Joohyun, et al. “Plant ABC Transporters.” </a:t>
            </a:r>
            <a:r>
              <a:rPr i="1" lang="en" sz="800">
                <a:solidFill>
                  <a:schemeClr val="dk1"/>
                </a:solidFill>
                <a:latin typeface="Open Sans"/>
                <a:ea typeface="Open Sans"/>
                <a:cs typeface="Open Sans"/>
                <a:sym typeface="Open Sans"/>
              </a:rPr>
              <a:t>The Arabidopsis Book</a:t>
            </a:r>
            <a:r>
              <a:rPr lang="en" sz="800">
                <a:solidFill>
                  <a:schemeClr val="dk1"/>
                </a:solidFill>
                <a:latin typeface="Open Sans"/>
                <a:ea typeface="Open Sans"/>
                <a:cs typeface="Open Sans"/>
                <a:sym typeface="Open Sans"/>
              </a:rPr>
              <a:t>, vol. 9, 6 Dec. 2011, doi:10.1199/tab.0153.</a:t>
            </a:r>
            <a:endParaRPr sz="8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811955" y="0"/>
            <a:ext cx="4332040" cy="5143499"/>
          </a:xfrm>
          <a:prstGeom prst="rect">
            <a:avLst/>
          </a:prstGeom>
          <a:noFill/>
          <a:ln>
            <a:noFill/>
          </a:ln>
        </p:spPr>
      </p:pic>
      <p:sp>
        <p:nvSpPr>
          <p:cNvPr id="95" name="Google Shape;95;p17"/>
          <p:cNvSpPr txBox="1"/>
          <p:nvPr>
            <p:ph type="title"/>
          </p:nvPr>
        </p:nvSpPr>
        <p:spPr>
          <a:xfrm>
            <a:off x="311700" y="315925"/>
            <a:ext cx="45003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ABC in Arabidopsis</a:t>
            </a:r>
            <a:endParaRPr/>
          </a:p>
        </p:txBody>
      </p:sp>
      <p:sp>
        <p:nvSpPr>
          <p:cNvPr id="96" name="Google Shape;96;p17"/>
          <p:cNvSpPr txBox="1"/>
          <p:nvPr>
            <p:ph idx="1" type="body"/>
          </p:nvPr>
        </p:nvSpPr>
        <p:spPr>
          <a:xfrm>
            <a:off x="311700" y="1225225"/>
            <a:ext cx="45003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Consensus amino acid sequence:</a:t>
            </a:r>
            <a:endParaRPr/>
          </a:p>
          <a:p>
            <a:pPr indent="-304800" lvl="1" marL="914400" rtl="0" algn="l">
              <a:spcBef>
                <a:spcPts val="0"/>
              </a:spcBef>
              <a:spcAft>
                <a:spcPts val="0"/>
              </a:spcAft>
              <a:buSzPts val="1200"/>
              <a:buChar char="○"/>
            </a:pPr>
            <a:r>
              <a:rPr lang="en" sz="1100"/>
              <a:t>[LIVMFY]S[SG]GX3[RKA][LIVMYA]X[LIVFM][AG]</a:t>
            </a:r>
            <a:endParaRPr/>
          </a:p>
          <a:p>
            <a:pPr indent="-317500" lvl="0" marL="457200" rtl="0" algn="l">
              <a:spcBef>
                <a:spcPts val="1000"/>
              </a:spcBef>
              <a:spcAft>
                <a:spcPts val="0"/>
              </a:spcAft>
              <a:buSzPts val="1400"/>
              <a:buChar char="●"/>
            </a:pPr>
            <a:r>
              <a:rPr lang="en"/>
              <a:t>Subunit encoding varies:</a:t>
            </a:r>
            <a:endParaRPr/>
          </a:p>
          <a:p>
            <a:pPr indent="-304800" lvl="1" marL="914400" rtl="0" algn="l">
              <a:spcBef>
                <a:spcPts val="0"/>
              </a:spcBef>
              <a:spcAft>
                <a:spcPts val="0"/>
              </a:spcAft>
              <a:buSzPts val="1200"/>
              <a:buChar char="○"/>
            </a:pPr>
            <a:r>
              <a:rPr b="1" lang="en" sz="1200"/>
              <a:t>A</a:t>
            </a:r>
            <a:r>
              <a:rPr lang="en" sz="1200"/>
              <a:t>: 1 full, 11 half</a:t>
            </a:r>
            <a:endParaRPr sz="1200"/>
          </a:p>
          <a:p>
            <a:pPr indent="-304800" lvl="1" marL="914400" rtl="0" algn="l">
              <a:spcBef>
                <a:spcPts val="0"/>
              </a:spcBef>
              <a:spcAft>
                <a:spcPts val="0"/>
              </a:spcAft>
              <a:buSzPts val="1200"/>
              <a:buChar char="○"/>
            </a:pPr>
            <a:r>
              <a:rPr b="1" lang="en" sz="1200"/>
              <a:t>B</a:t>
            </a:r>
            <a:r>
              <a:rPr lang="en" sz="1200"/>
              <a:t>: 21 full, 11 half</a:t>
            </a:r>
            <a:endParaRPr sz="1200"/>
          </a:p>
          <a:p>
            <a:pPr indent="-304800" lvl="1" marL="914400" rtl="0" algn="l">
              <a:spcBef>
                <a:spcPts val="0"/>
              </a:spcBef>
              <a:spcAft>
                <a:spcPts val="0"/>
              </a:spcAft>
              <a:buSzPts val="1200"/>
              <a:buChar char="○"/>
            </a:pPr>
            <a:r>
              <a:rPr b="1" lang="en" sz="1200"/>
              <a:t>C</a:t>
            </a:r>
            <a:r>
              <a:rPr lang="en" sz="1200"/>
              <a:t>: all full</a:t>
            </a:r>
            <a:endParaRPr sz="1200"/>
          </a:p>
          <a:p>
            <a:pPr indent="-304800" lvl="1" marL="914400" rtl="0" algn="l">
              <a:spcBef>
                <a:spcPts val="0"/>
              </a:spcBef>
              <a:spcAft>
                <a:spcPts val="0"/>
              </a:spcAft>
              <a:buSzPts val="1200"/>
              <a:buChar char="○"/>
            </a:pPr>
            <a:r>
              <a:rPr b="1" lang="en" sz="1200"/>
              <a:t>D</a:t>
            </a:r>
            <a:r>
              <a:rPr lang="en" sz="1200"/>
              <a:t>: 1 full, 1 half</a:t>
            </a:r>
            <a:endParaRPr sz="1200"/>
          </a:p>
          <a:p>
            <a:pPr indent="-304800" lvl="1" marL="914400" rtl="0" algn="l">
              <a:spcBef>
                <a:spcPts val="0"/>
              </a:spcBef>
              <a:spcAft>
                <a:spcPts val="0"/>
              </a:spcAft>
              <a:buSzPts val="1200"/>
              <a:buChar char="○"/>
            </a:pPr>
            <a:r>
              <a:rPr b="1" lang="en" sz="1200"/>
              <a:t>E</a:t>
            </a:r>
            <a:r>
              <a:rPr lang="en" sz="1200"/>
              <a:t>&amp;</a:t>
            </a:r>
            <a:r>
              <a:rPr b="1" lang="en" sz="1200"/>
              <a:t>F</a:t>
            </a:r>
            <a:r>
              <a:rPr lang="en" sz="1200"/>
              <a:t>: soluble (lack any TMDs)</a:t>
            </a:r>
            <a:endParaRPr sz="1200"/>
          </a:p>
          <a:p>
            <a:pPr indent="-304800" lvl="1" marL="914400" rtl="0" algn="l">
              <a:spcBef>
                <a:spcPts val="0"/>
              </a:spcBef>
              <a:spcAft>
                <a:spcPts val="0"/>
              </a:spcAft>
              <a:buSzPts val="1200"/>
              <a:buChar char="○"/>
            </a:pPr>
            <a:r>
              <a:rPr b="1" lang="en" sz="1200"/>
              <a:t>G</a:t>
            </a:r>
            <a:r>
              <a:rPr lang="en" sz="1200"/>
              <a:t>: 15 full, 18 half</a:t>
            </a:r>
            <a:endParaRPr sz="1200"/>
          </a:p>
          <a:p>
            <a:pPr indent="-304800" lvl="1" marL="914400" rtl="0" algn="l">
              <a:spcBef>
                <a:spcPts val="0"/>
              </a:spcBef>
              <a:spcAft>
                <a:spcPts val="0"/>
              </a:spcAft>
              <a:buSzPts val="1200"/>
              <a:buChar char="○"/>
            </a:pPr>
            <a:r>
              <a:rPr b="1" lang="en" sz="1200"/>
              <a:t>I</a:t>
            </a:r>
            <a:r>
              <a:rPr lang="en" sz="1200"/>
              <a:t>: target chloroplast/mitochondria</a:t>
            </a:r>
            <a:endParaRPr sz="1200"/>
          </a:p>
          <a:p>
            <a:pPr indent="-304800" lvl="2" marL="1371600" rtl="0" algn="l">
              <a:spcBef>
                <a:spcPts val="0"/>
              </a:spcBef>
              <a:spcAft>
                <a:spcPts val="0"/>
              </a:spcAft>
              <a:buSzPts val="1200"/>
              <a:buChar char="■"/>
            </a:pPr>
            <a:r>
              <a:rPr lang="en"/>
              <a:t>2 are from the mitochondrial genome</a:t>
            </a:r>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7"/>
          <p:cNvSpPr txBox="1"/>
          <p:nvPr/>
        </p:nvSpPr>
        <p:spPr>
          <a:xfrm>
            <a:off x="311700" y="4624450"/>
            <a:ext cx="4500300" cy="519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Kang, Joohyun, et al. “Plant ABC Transporters.” </a:t>
            </a:r>
            <a:r>
              <a:rPr i="1" lang="en" sz="800">
                <a:solidFill>
                  <a:schemeClr val="dk1"/>
                </a:solidFill>
                <a:latin typeface="Open Sans"/>
                <a:ea typeface="Open Sans"/>
                <a:cs typeface="Open Sans"/>
                <a:sym typeface="Open Sans"/>
              </a:rPr>
              <a:t>The Arabidopsis Book</a:t>
            </a:r>
            <a:r>
              <a:rPr lang="en" sz="800">
                <a:solidFill>
                  <a:schemeClr val="dk1"/>
                </a:solidFill>
                <a:latin typeface="Open Sans"/>
                <a:ea typeface="Open Sans"/>
                <a:cs typeface="Open Sans"/>
                <a:sym typeface="Open Sans"/>
              </a:rPr>
              <a:t>, vol. 9, 6 Dec. 2011, doi:10.1199/tab.0153.</a:t>
            </a:r>
            <a:endParaRPr sz="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Lipid Transfer Proteins (LTPs)</a:t>
            </a:r>
            <a:endParaRPr/>
          </a:p>
        </p:txBody>
      </p:sp>
      <p:sp>
        <p:nvSpPr>
          <p:cNvPr id="104" name="Google Shape;104;p18"/>
          <p:cNvSpPr txBox="1"/>
          <p:nvPr>
            <p:ph idx="1" type="body"/>
          </p:nvPr>
        </p:nvSpPr>
        <p:spPr>
          <a:xfrm>
            <a:off x="311700" y="1225225"/>
            <a:ext cx="46752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a:t>
            </a:r>
            <a:r>
              <a:rPr lang="en" sz="1400"/>
              <a:t>mall, compact proteins folded around tunnel-like </a:t>
            </a:r>
            <a:r>
              <a:rPr i="1" lang="en" sz="1400"/>
              <a:t>hydrophobic</a:t>
            </a:r>
            <a:r>
              <a:rPr lang="en" sz="1400"/>
              <a:t> cavity</a:t>
            </a:r>
            <a:endParaRPr sz="1400"/>
          </a:p>
          <a:p>
            <a:pPr indent="-317500" lvl="0" marL="457200" rtl="0" algn="l">
              <a:spcBef>
                <a:spcPts val="0"/>
              </a:spcBef>
              <a:spcAft>
                <a:spcPts val="0"/>
              </a:spcAft>
              <a:buSzPts val="1400"/>
              <a:buChar char="●"/>
            </a:pPr>
            <a:r>
              <a:rPr lang="en" sz="1400"/>
              <a:t>Encoded by large gene families in all land plants but not algae or other organisms</a:t>
            </a:r>
            <a:endParaRPr sz="1400"/>
          </a:p>
          <a:p>
            <a:pPr indent="-304800" lvl="1" marL="914400" rtl="0" algn="l">
              <a:spcBef>
                <a:spcPts val="0"/>
              </a:spcBef>
              <a:spcAft>
                <a:spcPts val="0"/>
              </a:spcAft>
              <a:buSzPts val="1200"/>
              <a:buChar char="○"/>
            </a:pPr>
            <a:r>
              <a:rPr lang="en" sz="1200"/>
              <a:t>Key for the colonization of land</a:t>
            </a:r>
            <a:endParaRPr sz="1200"/>
          </a:p>
          <a:p>
            <a:pPr indent="-304800" lvl="1" marL="914400" rtl="0" algn="l">
              <a:spcBef>
                <a:spcPts val="0"/>
              </a:spcBef>
              <a:spcAft>
                <a:spcPts val="0"/>
              </a:spcAft>
              <a:buSzPts val="1200"/>
              <a:buChar char="○"/>
            </a:pPr>
            <a:r>
              <a:rPr lang="en" sz="1200"/>
              <a:t>Abundantly expressed in most plant tissues</a:t>
            </a:r>
            <a:endParaRPr sz="1200"/>
          </a:p>
          <a:p>
            <a:pPr indent="-304800" lvl="1" marL="914400" rtl="0" algn="l">
              <a:spcBef>
                <a:spcPts val="0"/>
              </a:spcBef>
              <a:spcAft>
                <a:spcPts val="0"/>
              </a:spcAft>
              <a:buSzPts val="1200"/>
              <a:buChar char="○"/>
            </a:pPr>
            <a:r>
              <a:rPr lang="en" sz="1200"/>
              <a:t>Localized to extracellular spaces outside the plasma membrane</a:t>
            </a:r>
            <a:endParaRPr sz="1200"/>
          </a:p>
          <a:p>
            <a:pPr indent="-317500" lvl="0" marL="457200" rtl="0" algn="l">
              <a:spcBef>
                <a:spcPts val="0"/>
              </a:spcBef>
              <a:spcAft>
                <a:spcPts val="0"/>
              </a:spcAft>
              <a:buSzPts val="1400"/>
              <a:buChar char="●"/>
            </a:pPr>
            <a:r>
              <a:rPr lang="en" sz="1400"/>
              <a:t>Evidence for t</a:t>
            </a:r>
            <a:r>
              <a:rPr lang="en" sz="1400"/>
              <a:t>ransfer and deposition of monomers</a:t>
            </a:r>
            <a:r>
              <a:rPr lang="en" sz="1400"/>
              <a:t> required for:</a:t>
            </a:r>
            <a:endParaRPr sz="1400"/>
          </a:p>
          <a:p>
            <a:pPr indent="-304800" lvl="1" marL="914400" rtl="0" algn="l">
              <a:spcBef>
                <a:spcPts val="0"/>
              </a:spcBef>
              <a:spcAft>
                <a:spcPts val="0"/>
              </a:spcAft>
              <a:buSzPts val="1200"/>
              <a:buChar char="○"/>
            </a:pPr>
            <a:r>
              <a:rPr lang="en" sz="1200"/>
              <a:t>A</a:t>
            </a:r>
            <a:r>
              <a:rPr lang="en" sz="1200"/>
              <a:t>ssembly of water-proof lipid barriers </a:t>
            </a:r>
            <a:endParaRPr sz="1200"/>
          </a:p>
          <a:p>
            <a:pPr indent="-304800" lvl="1" marL="914400" rtl="0" algn="l">
              <a:spcBef>
                <a:spcPts val="0"/>
              </a:spcBef>
              <a:spcAft>
                <a:spcPts val="0"/>
              </a:spcAft>
              <a:buSzPts val="1200"/>
              <a:buChar char="○"/>
            </a:pPr>
            <a:r>
              <a:rPr lang="en" sz="1200"/>
              <a:t>Signaling during pathogen attacks</a:t>
            </a:r>
            <a:endParaRPr sz="1200"/>
          </a:p>
          <a:p>
            <a:pPr indent="-317500" lvl="0" marL="457200" rtl="0" algn="l">
              <a:spcBef>
                <a:spcPts val="0"/>
              </a:spcBef>
              <a:spcAft>
                <a:spcPts val="0"/>
              </a:spcAft>
              <a:buSzPts val="1400"/>
              <a:buChar char="●"/>
            </a:pPr>
            <a:r>
              <a:rPr lang="en" sz="1400"/>
              <a:t>Likely facilitates t</a:t>
            </a:r>
            <a:r>
              <a:rPr lang="en" sz="1400"/>
              <a:t>ransfer of barrier materials and adhesion between barriers and extracellular materials.</a:t>
            </a:r>
            <a:endParaRPr sz="1400"/>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8"/>
          <p:cNvSpPr txBox="1"/>
          <p:nvPr/>
        </p:nvSpPr>
        <p:spPr>
          <a:xfrm>
            <a:off x="6293050" y="0"/>
            <a:ext cx="2851200" cy="6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Edqvist, Johan, et al. “Plant Lipid Transfer Proteins: Are We Finally Closing in on the Roles of These Enigmatic Proteins?” </a:t>
            </a:r>
            <a:r>
              <a:rPr i="1" lang="en" sz="800">
                <a:solidFill>
                  <a:schemeClr val="dk1"/>
                </a:solidFill>
                <a:latin typeface="Open Sans"/>
                <a:ea typeface="Open Sans"/>
                <a:cs typeface="Open Sans"/>
                <a:sym typeface="Open Sans"/>
              </a:rPr>
              <a:t>Journal of Lipid Research</a:t>
            </a:r>
            <a:r>
              <a:rPr lang="en" sz="800">
                <a:solidFill>
                  <a:schemeClr val="dk1"/>
                </a:solidFill>
                <a:latin typeface="Open Sans"/>
                <a:ea typeface="Open Sans"/>
                <a:cs typeface="Open Sans"/>
                <a:sym typeface="Open Sans"/>
              </a:rPr>
              <a:t>, vol. 59, no. 8, 19 Mar. 2018, pp. 1374–1382., doi:10.1194/jlr.r083139.</a:t>
            </a:r>
            <a:endParaRPr sz="800">
              <a:latin typeface="Open Sans"/>
              <a:ea typeface="Open Sans"/>
              <a:cs typeface="Open Sans"/>
              <a:sym typeface="Open Sans"/>
            </a:endParaRPr>
          </a:p>
        </p:txBody>
      </p:sp>
      <p:pic>
        <p:nvPicPr>
          <p:cNvPr id="107" name="Google Shape;107;p18"/>
          <p:cNvPicPr preferRelativeResize="0"/>
          <p:nvPr/>
        </p:nvPicPr>
        <p:blipFill>
          <a:blip r:embed="rId3">
            <a:alphaModFix/>
          </a:blip>
          <a:stretch>
            <a:fillRect/>
          </a:stretch>
        </p:blipFill>
        <p:spPr>
          <a:xfrm>
            <a:off x="4986900" y="1225225"/>
            <a:ext cx="3845400" cy="3301020"/>
          </a:xfrm>
          <a:prstGeom prst="rect">
            <a:avLst/>
          </a:prstGeom>
          <a:noFill/>
          <a:ln>
            <a:noFill/>
          </a:ln>
        </p:spPr>
      </p:pic>
      <p:sp>
        <p:nvSpPr>
          <p:cNvPr id="108" name="Google Shape;108;p18"/>
          <p:cNvSpPr txBox="1"/>
          <p:nvPr/>
        </p:nvSpPr>
        <p:spPr>
          <a:xfrm>
            <a:off x="5272800" y="4446625"/>
            <a:ext cx="3273600" cy="6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Salminen, Tiina A., et al. “Lipid Transfer Proteins: Classification, Nomenclature, Structure, and Function.” </a:t>
            </a:r>
            <a:r>
              <a:rPr i="1" lang="en" sz="800">
                <a:solidFill>
                  <a:schemeClr val="dk1"/>
                </a:solidFill>
                <a:latin typeface="Open Sans"/>
                <a:ea typeface="Open Sans"/>
                <a:cs typeface="Open Sans"/>
                <a:sym typeface="Open Sans"/>
              </a:rPr>
              <a:t>Planta</a:t>
            </a:r>
            <a:r>
              <a:rPr lang="en" sz="800">
                <a:solidFill>
                  <a:schemeClr val="dk1"/>
                </a:solidFill>
                <a:latin typeface="Open Sans"/>
                <a:ea typeface="Open Sans"/>
                <a:cs typeface="Open Sans"/>
                <a:sym typeface="Open Sans"/>
              </a:rPr>
              <a:t>, vol. 244, no. 5, 25 Aug. 2016, pp. 971–997., doi:10.1007/s00425-016-2585-4.</a:t>
            </a:r>
            <a:endParaRPr sz="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114" name="Google Shape;114;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ABC transporters often work in parallel with LTPs that "pick up" the compound from the ABC transporters.</a:t>
            </a:r>
            <a:endParaRPr/>
          </a:p>
          <a:p>
            <a:pPr indent="-342900" lvl="0" marL="457200" rtl="0" algn="l">
              <a:lnSpc>
                <a:spcPct val="115000"/>
              </a:lnSpc>
              <a:spcBef>
                <a:spcPts val="0"/>
              </a:spcBef>
              <a:spcAft>
                <a:spcPts val="0"/>
              </a:spcAft>
              <a:buSzPts val="1800"/>
              <a:buChar char="●"/>
            </a:pPr>
            <a:r>
              <a:rPr lang="en"/>
              <a:t>Identification of Involved Genes</a:t>
            </a:r>
            <a:endParaRPr/>
          </a:p>
          <a:p>
            <a:pPr indent="-317500" lvl="1" marL="914400" rtl="0" algn="l">
              <a:lnSpc>
                <a:spcPct val="115000"/>
              </a:lnSpc>
              <a:spcBef>
                <a:spcPts val="0"/>
              </a:spcBef>
              <a:spcAft>
                <a:spcPts val="0"/>
              </a:spcAft>
              <a:buSzPts val="1400"/>
              <a:buChar char="○"/>
            </a:pPr>
            <a:r>
              <a:rPr lang="en"/>
              <a:t>Branching point for further research of cellular mechanisms of plants</a:t>
            </a:r>
            <a:endParaRPr/>
          </a:p>
          <a:p>
            <a:pPr indent="-317500" lvl="2" marL="1371600" rtl="0" algn="l">
              <a:lnSpc>
                <a:spcPct val="115000"/>
              </a:lnSpc>
              <a:spcBef>
                <a:spcPts val="0"/>
              </a:spcBef>
              <a:spcAft>
                <a:spcPts val="0"/>
              </a:spcAft>
              <a:buSzPts val="1400"/>
              <a:buChar char="■"/>
            </a:pPr>
            <a:r>
              <a:rPr lang="en"/>
              <a:t>Pull-down assays or knockout studies</a:t>
            </a:r>
            <a:endParaRPr/>
          </a:p>
          <a:p>
            <a:pPr indent="-317500" lvl="1" marL="914400" rtl="0" algn="l">
              <a:lnSpc>
                <a:spcPct val="115000"/>
              </a:lnSpc>
              <a:spcBef>
                <a:spcPts val="0"/>
              </a:spcBef>
              <a:spcAft>
                <a:spcPts val="0"/>
              </a:spcAft>
              <a:buSzPts val="1400"/>
              <a:buChar char="○"/>
            </a:pPr>
            <a:r>
              <a:rPr lang="en"/>
              <a:t>Aid in production of high-value plant products</a:t>
            </a:r>
            <a:endParaRPr/>
          </a:p>
          <a:p>
            <a:pPr indent="-342900" lvl="0" marL="457200" rtl="0" algn="l">
              <a:lnSpc>
                <a:spcPct val="115000"/>
              </a:lnSpc>
              <a:spcBef>
                <a:spcPts val="0"/>
              </a:spcBef>
              <a:spcAft>
                <a:spcPts val="0"/>
              </a:spcAft>
              <a:buSzPts val="1800"/>
              <a:buChar char="●"/>
            </a:pPr>
            <a:r>
              <a:rPr lang="en"/>
              <a:t>Co-expression data with Pearson coefficient to link genes</a:t>
            </a:r>
            <a:endParaRPr/>
          </a:p>
          <a:p>
            <a:pPr indent="-317500" lvl="1" marL="914400" rtl="0" algn="l">
              <a:lnSpc>
                <a:spcPct val="115000"/>
              </a:lnSpc>
              <a:spcBef>
                <a:spcPts val="0"/>
              </a:spcBef>
              <a:spcAft>
                <a:spcPts val="0"/>
              </a:spcAft>
              <a:buSzPts val="1400"/>
              <a:buChar char="○"/>
            </a:pPr>
            <a:r>
              <a:rPr lang="en"/>
              <a:t>Rule out spurious relations by cross-referencing protein-protein interactions</a:t>
            </a:r>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90250" y="450150"/>
            <a:ext cx="8100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My Goal: </a:t>
            </a:r>
            <a:endParaRPr/>
          </a:p>
          <a:p>
            <a:pPr indent="0" lvl="0" marL="0" rtl="0" algn="l">
              <a:spcBef>
                <a:spcPts val="0"/>
              </a:spcBef>
              <a:spcAft>
                <a:spcPts val="0"/>
              </a:spcAft>
              <a:buNone/>
            </a:pPr>
            <a:r>
              <a:rPr lang="en"/>
              <a:t>Link ATP-binding cassette (ABC) transporters and lipid transfer proteins (LTPs) in arabidopsis plants.</a:t>
            </a:r>
            <a:endParaRPr/>
          </a:p>
        </p:txBody>
      </p: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1"/>
          <p:cNvPicPr preferRelativeResize="0"/>
          <p:nvPr/>
        </p:nvPicPr>
        <p:blipFill>
          <a:blip r:embed="rId3">
            <a:alphaModFix/>
          </a:blip>
          <a:stretch>
            <a:fillRect/>
          </a:stretch>
        </p:blipFill>
        <p:spPr>
          <a:xfrm>
            <a:off x="4452900" y="753954"/>
            <a:ext cx="4691100" cy="3825271"/>
          </a:xfrm>
          <a:prstGeom prst="rect">
            <a:avLst/>
          </a:prstGeom>
          <a:noFill/>
          <a:ln>
            <a:noFill/>
          </a:ln>
        </p:spPr>
      </p:pic>
      <p:sp>
        <p:nvSpPr>
          <p:cNvPr id="127" name="Google Shape;127;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My Approach</a:t>
            </a:r>
            <a:endParaRPr/>
          </a:p>
        </p:txBody>
      </p:sp>
      <p:sp>
        <p:nvSpPr>
          <p:cNvPr id="128" name="Google Shape;128;p21"/>
          <p:cNvSpPr txBox="1"/>
          <p:nvPr>
            <p:ph idx="1" type="body"/>
          </p:nvPr>
        </p:nvSpPr>
        <p:spPr>
          <a:xfrm>
            <a:off x="228850" y="1225225"/>
            <a:ext cx="46911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Obtain Arabidopsis data from ATTED &amp; BioGRID</a:t>
            </a:r>
            <a:endParaRPr sz="1400"/>
          </a:p>
          <a:p>
            <a:pPr indent="-317500" lvl="0" marL="457200" rtl="0" algn="l">
              <a:spcBef>
                <a:spcPts val="0"/>
              </a:spcBef>
              <a:spcAft>
                <a:spcPts val="0"/>
              </a:spcAft>
              <a:buSzPts val="1400"/>
              <a:buAutoNum type="arabicPeriod"/>
            </a:pPr>
            <a:r>
              <a:rPr lang="en" sz="1400"/>
              <a:t>Remove excess annotations</a:t>
            </a:r>
            <a:endParaRPr sz="1400"/>
          </a:p>
          <a:p>
            <a:pPr indent="-317500" lvl="0" marL="457200" rtl="0" algn="l">
              <a:spcBef>
                <a:spcPts val="0"/>
              </a:spcBef>
              <a:spcAft>
                <a:spcPts val="0"/>
              </a:spcAft>
              <a:buSzPts val="1400"/>
              <a:buAutoNum type="arabicPeriod"/>
            </a:pPr>
            <a:r>
              <a:rPr lang="en" sz="1400"/>
              <a:t>Load data using Python’s Jupyter Notebooks and Pandas, OS libraries</a:t>
            </a:r>
            <a:endParaRPr sz="1400"/>
          </a:p>
          <a:p>
            <a:pPr indent="-317500" lvl="0" marL="457200" rtl="0" algn="l">
              <a:spcBef>
                <a:spcPts val="0"/>
              </a:spcBef>
              <a:spcAft>
                <a:spcPts val="0"/>
              </a:spcAft>
              <a:buSzPts val="1400"/>
              <a:buAutoNum type="arabicPeriod"/>
            </a:pPr>
            <a:r>
              <a:rPr lang="en" sz="1400"/>
              <a:t>Plot preliminary figures using Matplotlib, Numpy, and Networkx libraries</a:t>
            </a:r>
            <a:endParaRPr sz="1400"/>
          </a:p>
          <a:p>
            <a:pPr indent="-317500" lvl="0" marL="457200" rtl="0" algn="l">
              <a:spcBef>
                <a:spcPts val="0"/>
              </a:spcBef>
              <a:spcAft>
                <a:spcPts val="0"/>
              </a:spcAft>
              <a:buSzPts val="1400"/>
              <a:buAutoNum type="arabicPeriod"/>
            </a:pPr>
            <a:r>
              <a:rPr lang="en" sz="1400"/>
              <a:t>Create weighted graph using Networkx</a:t>
            </a:r>
            <a:endParaRPr sz="1400"/>
          </a:p>
          <a:p>
            <a:pPr indent="-317500" lvl="1" marL="914400" rtl="0" algn="l">
              <a:spcBef>
                <a:spcPts val="0"/>
              </a:spcBef>
              <a:spcAft>
                <a:spcPts val="0"/>
              </a:spcAft>
              <a:buSzPts val="1400"/>
              <a:buAutoNum type="alphaLcPeriod"/>
            </a:pPr>
            <a:r>
              <a:rPr lang="en"/>
              <a:t>Use Networkx’s shortest_path </a:t>
            </a:r>
            <a:r>
              <a:rPr lang="en"/>
              <a:t>algorithm</a:t>
            </a:r>
            <a:r>
              <a:rPr lang="en"/>
              <a:t> to get all gene interactions less than cutoff</a:t>
            </a:r>
            <a:endParaRPr/>
          </a:p>
          <a:p>
            <a:pPr indent="-317500" lvl="1" marL="914400" rtl="0" algn="l">
              <a:spcBef>
                <a:spcPts val="0"/>
              </a:spcBef>
              <a:spcAft>
                <a:spcPts val="0"/>
              </a:spcAft>
              <a:buSzPts val="1400"/>
              <a:buAutoNum type="alphaLcPeriod"/>
            </a:pPr>
            <a:r>
              <a:rPr lang="en"/>
              <a:t>Compare to list of top 50 ABC-LTP gene pairs with lowest MRR from ATTED data</a:t>
            </a:r>
            <a:endParaRPr/>
          </a:p>
          <a:p>
            <a:pPr indent="-317500" lvl="1" marL="914400" rtl="0" algn="l">
              <a:spcBef>
                <a:spcPts val="0"/>
              </a:spcBef>
              <a:spcAft>
                <a:spcPts val="0"/>
              </a:spcAft>
              <a:buSzPts val="1400"/>
              <a:buAutoNum type="alphaLcPeriod"/>
            </a:pPr>
            <a:r>
              <a:rPr lang="en"/>
              <a:t>Compare if any pairs have studies done on them</a:t>
            </a:r>
            <a:endParaRPr/>
          </a:p>
          <a:p>
            <a:pPr indent="-317500" lvl="0" marL="457200" rtl="0" algn="l">
              <a:spcBef>
                <a:spcPts val="0"/>
              </a:spcBef>
              <a:spcAft>
                <a:spcPts val="0"/>
              </a:spcAft>
              <a:buSzPts val="1400"/>
              <a:buAutoNum type="arabicPeriod"/>
            </a:pPr>
            <a:r>
              <a:rPr lang="en" sz="1400"/>
              <a:t>Attempt to recreate with tissue-specificity</a:t>
            </a:r>
            <a:endParaRPr sz="1400"/>
          </a:p>
        </p:txBody>
      </p:sp>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