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EEA1-EE85-A460-E00F-164493A509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E399A0-0DA8-2E5C-36FF-7EB54B618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44A5F9-8415-A574-BC62-A8B6030A5B6C}"/>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7F69CC9D-0E9B-BB78-6829-2EA0EFBE68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DD1B8-B69F-D4E2-A142-FB09E663C194}"/>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179332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E9A9-FE13-1B30-2A20-D65C28A7DE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0D8F45-A1A1-A419-742F-D5B372862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C39D5-0541-3583-A4ED-CF0447E6D201}"/>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6A445A02-0F33-D253-EB99-C71CB03EA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0C6E8-DAE7-891A-5B2B-8335613A1DD2}"/>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346526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5CC24-437A-0D10-BC16-8E3894B4D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236287-7E8B-43B6-3A16-4B87B2662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D4196-1843-02C6-9A0D-74023A317B97}"/>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632B372F-7548-F778-9E62-74B6C4494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A7C22-D5F3-119A-62E1-14592ABE736B}"/>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248624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8093-3ED3-096A-AAA5-222185171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BCB002-6555-C939-9553-1AD23BD5E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222D4-169B-10FF-5714-86B9CB9EEBBF}"/>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448934FE-FFCB-5943-2C03-08D3CD33D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2B077-466F-9BAC-2455-B633FDDD63AB}"/>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2983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E9C8-C4EC-84C6-B80E-2C7B7AB56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84227C-F6E0-BAEC-FA40-99AAA0844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D5765A-363F-EBFC-F2E3-5C764372AE1F}"/>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86F815B0-E8F0-D4B2-4A39-EFE60823E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FB14F-3A25-1F68-23DD-117CB3ED430D}"/>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195665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11C5-BE1D-F2CE-5C56-77C291B69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4E5C06-5C2E-EE7B-79C3-354B016877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D11F1C-092A-A82C-FB03-510117F10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CDFE2D-8DE6-7A0F-473F-8C042475A911}"/>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6" name="Footer Placeholder 5">
            <a:extLst>
              <a:ext uri="{FF2B5EF4-FFF2-40B4-BE49-F238E27FC236}">
                <a16:creationId xmlns:a16="http://schemas.microsoft.com/office/drawing/2014/main" id="{D4869716-489C-4A5A-1C2A-A9738B307B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F38EF-A43B-44D2-2DA7-95F99312E79A}"/>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196178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E7AD-6366-3756-AE89-AD6EAD8EB1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B1DF7B-392F-8574-8ED0-6B63C095B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C26EE-AC9D-D131-7239-DD19FEAFD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760E3F-F895-107C-5B66-7CBCEE8EEB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4E3C0-221A-F7D5-DFD1-E9BAFF23B5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BF3B93-FF61-559D-F038-10D44A913239}"/>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8" name="Footer Placeholder 7">
            <a:extLst>
              <a:ext uri="{FF2B5EF4-FFF2-40B4-BE49-F238E27FC236}">
                <a16:creationId xmlns:a16="http://schemas.microsoft.com/office/drawing/2014/main" id="{4D85ECBE-064C-262C-8745-63C00B14B4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EE908F-DC83-D3B5-1CE7-21AA1A298813}"/>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20972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5EF5-DE37-03A0-0AD3-918A034271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62D67B-A09D-7EE6-F5E4-1DEC7B8F8171}"/>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4" name="Footer Placeholder 3">
            <a:extLst>
              <a:ext uri="{FF2B5EF4-FFF2-40B4-BE49-F238E27FC236}">
                <a16:creationId xmlns:a16="http://schemas.microsoft.com/office/drawing/2014/main" id="{7ABAAB1E-13B1-72E7-54F7-EFF62F213B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F1B80C-BBE2-3DB5-3252-03ED6736C99E}"/>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148063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AD9AA-C5F7-706C-3746-13444180C8DF}"/>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3" name="Footer Placeholder 2">
            <a:extLst>
              <a:ext uri="{FF2B5EF4-FFF2-40B4-BE49-F238E27FC236}">
                <a16:creationId xmlns:a16="http://schemas.microsoft.com/office/drawing/2014/main" id="{AA7CDD40-8B85-248C-4ECA-0F48C70741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4B2437-BB38-9CF3-E37C-CD9EA5D6EAF6}"/>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78046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9F37-7FF8-6A75-47B1-B1B4D1665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81AB48-492C-7B38-FBFD-DD2BD6B31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47362-F6B3-DDE3-F2E4-4C0F46F09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138C6-89F2-8DCE-BC67-B7FB8E6EEAFB}"/>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6" name="Footer Placeholder 5">
            <a:extLst>
              <a:ext uri="{FF2B5EF4-FFF2-40B4-BE49-F238E27FC236}">
                <a16:creationId xmlns:a16="http://schemas.microsoft.com/office/drawing/2014/main" id="{EA484C10-EC63-2ACC-77BC-41461F375E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32104-1BF6-100C-935A-CDC9101AF0DC}"/>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405049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F2A4-F19D-3F05-BFB5-B7EAD215F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98A5DC-2B80-E3BE-8145-372AB90DB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E61C4-C5EE-69F7-9B62-6F66E84BD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05206-C481-9175-0007-E70A83B6DB0F}"/>
              </a:ext>
            </a:extLst>
          </p:cNvPr>
          <p:cNvSpPr>
            <a:spLocks noGrp="1"/>
          </p:cNvSpPr>
          <p:nvPr>
            <p:ph type="dt" sz="half" idx="10"/>
          </p:nvPr>
        </p:nvSpPr>
        <p:spPr/>
        <p:txBody>
          <a:bodyPr/>
          <a:lstStyle/>
          <a:p>
            <a:fld id="{30B82332-45BA-4B8B-AC5F-F1F9CDFAF586}" type="datetimeFigureOut">
              <a:rPr lang="en-IN" smtClean="0"/>
              <a:t>10-03-2024</a:t>
            </a:fld>
            <a:endParaRPr lang="en-IN"/>
          </a:p>
        </p:txBody>
      </p:sp>
      <p:sp>
        <p:nvSpPr>
          <p:cNvPr id="6" name="Footer Placeholder 5">
            <a:extLst>
              <a:ext uri="{FF2B5EF4-FFF2-40B4-BE49-F238E27FC236}">
                <a16:creationId xmlns:a16="http://schemas.microsoft.com/office/drawing/2014/main" id="{EB5711FB-CD4C-6EA8-C1BD-8CABA8C1A2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1821EB-B675-F989-E1F8-8BE60A793D1C}"/>
              </a:ext>
            </a:extLst>
          </p:cNvPr>
          <p:cNvSpPr>
            <a:spLocks noGrp="1"/>
          </p:cNvSpPr>
          <p:nvPr>
            <p:ph type="sldNum" sz="quarter" idx="12"/>
          </p:nvPr>
        </p:nvSpPr>
        <p:spPr/>
        <p:txBody>
          <a:bodyPr/>
          <a:lstStyle/>
          <a:p>
            <a:fld id="{60E18C75-CB82-40E2-8FC0-CB29D4735B7B}" type="slidenum">
              <a:rPr lang="en-IN" smtClean="0"/>
              <a:t>‹#›</a:t>
            </a:fld>
            <a:endParaRPr lang="en-IN"/>
          </a:p>
        </p:txBody>
      </p:sp>
    </p:spTree>
    <p:extLst>
      <p:ext uri="{BB962C8B-B14F-4D97-AF65-F5344CB8AC3E}">
        <p14:creationId xmlns:p14="http://schemas.microsoft.com/office/powerpoint/2010/main" val="352720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3A31A-C27A-B287-76E4-5158B1446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9C6D0-D9E9-9E51-4261-4E140F65D4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90C6D-1FF1-0705-3AEA-135310837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82332-45BA-4B8B-AC5F-F1F9CDFAF586}" type="datetimeFigureOut">
              <a:rPr lang="en-IN" smtClean="0"/>
              <a:t>10-03-2024</a:t>
            </a:fld>
            <a:endParaRPr lang="en-IN"/>
          </a:p>
        </p:txBody>
      </p:sp>
      <p:sp>
        <p:nvSpPr>
          <p:cNvPr id="5" name="Footer Placeholder 4">
            <a:extLst>
              <a:ext uri="{FF2B5EF4-FFF2-40B4-BE49-F238E27FC236}">
                <a16:creationId xmlns:a16="http://schemas.microsoft.com/office/drawing/2014/main" id="{10A9D9B8-770F-A781-DC46-31DC468E3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57C240-A3F9-AB00-F441-8FE622040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8C75-CB82-40E2-8FC0-CB29D4735B7B}" type="slidenum">
              <a:rPr lang="en-IN" smtClean="0"/>
              <a:t>‹#›</a:t>
            </a:fld>
            <a:endParaRPr lang="en-IN"/>
          </a:p>
        </p:txBody>
      </p:sp>
    </p:spTree>
    <p:extLst>
      <p:ext uri="{BB962C8B-B14F-4D97-AF65-F5344CB8AC3E}">
        <p14:creationId xmlns:p14="http://schemas.microsoft.com/office/powerpoint/2010/main" val="22168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testsigma.com/" TargetMode="External"/><Relationship Id="rId2" Type="http://schemas.openxmlformats.org/officeDocument/2006/relationships/hyperlink" Target="https://testsigma.com/blog/automated-functional-testing/"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AF8-5391-1EB0-5F85-5CF92789642D}"/>
              </a:ext>
            </a:extLst>
          </p:cNvPr>
          <p:cNvSpPr>
            <a:spLocks noGrp="1"/>
          </p:cNvSpPr>
          <p:nvPr>
            <p:ph type="ctrTitle"/>
          </p:nvPr>
        </p:nvSpPr>
        <p:spPr>
          <a:xfrm>
            <a:off x="1524000" y="180975"/>
            <a:ext cx="9144000" cy="919162"/>
          </a:xfrm>
        </p:spPr>
        <p:txBody>
          <a:bodyPr>
            <a:normAutofit/>
          </a:bodyPr>
          <a:lstStyle/>
          <a:p>
            <a:r>
              <a:rPr lang="en-US" sz="4800" dirty="0"/>
              <a:t>ASSIGNMENT – 2 DATE 05/03/2024</a:t>
            </a:r>
            <a:endParaRPr lang="en-IN" sz="4800" dirty="0"/>
          </a:p>
        </p:txBody>
      </p:sp>
      <p:sp>
        <p:nvSpPr>
          <p:cNvPr id="3" name="Subtitle 2">
            <a:extLst>
              <a:ext uri="{FF2B5EF4-FFF2-40B4-BE49-F238E27FC236}">
                <a16:creationId xmlns:a16="http://schemas.microsoft.com/office/drawing/2014/main" id="{A1F8672D-EC5F-BA4C-2C94-F87709131EF3}"/>
              </a:ext>
            </a:extLst>
          </p:cNvPr>
          <p:cNvSpPr>
            <a:spLocks noGrp="1"/>
          </p:cNvSpPr>
          <p:nvPr>
            <p:ph type="subTitle" idx="1"/>
          </p:nvPr>
        </p:nvSpPr>
        <p:spPr>
          <a:xfrm>
            <a:off x="1524000" y="2390775"/>
            <a:ext cx="9144000" cy="2130425"/>
          </a:xfrm>
        </p:spPr>
        <p:txBody>
          <a:bodyPr>
            <a:normAutofit fontScale="92500" lnSpcReduction="10000"/>
          </a:bodyPr>
          <a:lstStyle/>
          <a:p>
            <a:r>
              <a:rPr lang="en-US" sz="8800" b="1" dirty="0">
                <a:solidFill>
                  <a:srgbClr val="FF0000"/>
                </a:solidFill>
              </a:rPr>
              <a:t>FUNCTIONAL TESTING</a:t>
            </a:r>
            <a:endParaRPr lang="en-IN" sz="8800" b="1" dirty="0">
              <a:solidFill>
                <a:srgbClr val="FF0000"/>
              </a:solidFill>
            </a:endParaRPr>
          </a:p>
        </p:txBody>
      </p:sp>
    </p:spTree>
    <p:extLst>
      <p:ext uri="{BB962C8B-B14F-4D97-AF65-F5344CB8AC3E}">
        <p14:creationId xmlns:p14="http://schemas.microsoft.com/office/powerpoint/2010/main" val="359622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r>
              <a:rPr lang="en-IN" b="1" i="0" dirty="0">
                <a:solidFill>
                  <a:srgbClr val="343333"/>
                </a:solidFill>
                <a:effectLst/>
                <a:latin typeface="Muli"/>
              </a:rPr>
              <a:t> Smoke Testing</a:t>
            </a:r>
            <a:endParaRPr lang="en-IN" dirty="0"/>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3451414"/>
            <a:ext cx="11791483" cy="3207497"/>
          </a:xfrm>
        </p:spPr>
        <p:txBody>
          <a:bodyPr>
            <a:normAutofit fontScale="85000" lnSpcReduction="20000"/>
          </a:bodyPr>
          <a:lstStyle/>
          <a:p>
            <a:pPr algn="l">
              <a:buFont typeface="Arial" panose="020B0604020202020204" pitchFamily="34" charset="0"/>
              <a:buChar char="•"/>
            </a:pPr>
            <a:r>
              <a:rPr lang="en-US" i="0" dirty="0">
                <a:solidFill>
                  <a:srgbClr val="343333"/>
                </a:solidFill>
                <a:effectLst/>
                <a:latin typeface="Muli"/>
              </a:rPr>
              <a:t>Smoke testing is done to verify that the application’s critical functionalities are working correctly.</a:t>
            </a:r>
          </a:p>
          <a:p>
            <a:pPr algn="l">
              <a:buFont typeface="Arial" panose="020B0604020202020204" pitchFamily="34" charset="0"/>
              <a:buChar char="•"/>
            </a:pPr>
            <a:r>
              <a:rPr lang="en-US" i="0" dirty="0">
                <a:solidFill>
                  <a:srgbClr val="343333"/>
                </a:solidFill>
                <a:effectLst/>
                <a:latin typeface="Muli"/>
              </a:rPr>
              <a:t>Smoke testing is usually performed on the builds created during the initial phase of development, which are not yet stable.</a:t>
            </a:r>
          </a:p>
          <a:p>
            <a:pPr algn="l">
              <a:buFont typeface="Arial" panose="020B0604020202020204" pitchFamily="34" charset="0"/>
              <a:buChar char="•"/>
            </a:pPr>
            <a:r>
              <a:rPr lang="en-US" i="0" dirty="0">
                <a:solidFill>
                  <a:srgbClr val="343333"/>
                </a:solidFill>
                <a:effectLst/>
                <a:latin typeface="Muli"/>
              </a:rPr>
              <a:t>If any major functionality is not working as expected during testing, that particular build is rejected, and developers need to fix the bugs and create a new build for further testing.</a:t>
            </a:r>
          </a:p>
          <a:p>
            <a:pPr algn="l">
              <a:buFont typeface="Arial" panose="020B0604020202020204" pitchFamily="34" charset="0"/>
              <a:buChar char="•"/>
            </a:pPr>
            <a:r>
              <a:rPr lang="en-US" i="0" dirty="0">
                <a:solidFill>
                  <a:srgbClr val="343333"/>
                </a:solidFill>
                <a:effectLst/>
                <a:latin typeface="Muli"/>
              </a:rPr>
              <a:t>After successful Smoke Testing, the application is ready for the next level of testing.</a:t>
            </a:r>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4"/>
            <a:ext cx="11719766" cy="2562599"/>
          </a:xfrm>
        </p:spPr>
        <p:txBody>
          <a:bodyPr>
            <a:normAutofit/>
          </a:bodyPr>
          <a:lstStyle/>
          <a:p>
            <a:pPr algn="l"/>
            <a:r>
              <a:rPr lang="en-US" b="0" i="0" dirty="0">
                <a:solidFill>
                  <a:srgbClr val="343333"/>
                </a:solidFill>
                <a:effectLst/>
                <a:latin typeface="Muli"/>
              </a:rPr>
              <a:t>After the development of an application, it is essential to ensure that all major functionalities work seamlessly. Smoke Testing is performed for the newly released build to ensure that the application is ready for the next level of testing. Smoke testing is usually done for the builds created during the initial phase of development, which are not yet stable. The goal of Smoke Testing is to verify that the application’s critical functionalities are working correctly, and the build is stable enough to move to the next level of testing. If any major functionality is not working as expected during testing, that particular build is rejected, and developers need to fix the bugs and create a new build for further testing. Once the Smoke Testing is successful, the application is ready for the next level of testing.</a:t>
            </a:r>
          </a:p>
          <a:p>
            <a:pPr algn="l"/>
            <a:r>
              <a:rPr lang="en-US" b="0" i="0" dirty="0">
                <a:solidFill>
                  <a:srgbClr val="343333"/>
                </a:solidFill>
                <a:effectLst/>
                <a:latin typeface="Muli"/>
              </a:rPr>
              <a:t>In summary, Smoke Testing is an essential testing technique that helps ensure that the newly released build meets the required quality standards. Here are the key points to remember:</a:t>
            </a:r>
          </a:p>
        </p:txBody>
      </p:sp>
    </p:spTree>
    <p:extLst>
      <p:ext uri="{BB962C8B-B14F-4D97-AF65-F5344CB8AC3E}">
        <p14:creationId xmlns:p14="http://schemas.microsoft.com/office/powerpoint/2010/main" val="318693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r>
              <a:rPr lang="en-IN" b="1" i="0" dirty="0">
                <a:solidFill>
                  <a:srgbClr val="343333"/>
                </a:solidFill>
                <a:effectLst/>
                <a:latin typeface="Muli"/>
              </a:rPr>
              <a:t> Sanity Testing</a:t>
            </a:r>
            <a:endParaRPr lang="en-IN" dirty="0"/>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2474255"/>
            <a:ext cx="11791483" cy="3207497"/>
          </a:xfrm>
        </p:spPr>
        <p:txBody>
          <a:bodyPr>
            <a:normAutofit fontScale="92500" lnSpcReduction="10000"/>
          </a:bodyPr>
          <a:lstStyle/>
          <a:p>
            <a:pPr algn="l">
              <a:buFont typeface="Arial" panose="020B0604020202020204" pitchFamily="34" charset="0"/>
              <a:buChar char="•"/>
            </a:pPr>
            <a:r>
              <a:rPr lang="en-US" i="0" dirty="0">
                <a:solidFill>
                  <a:srgbClr val="343333"/>
                </a:solidFill>
                <a:effectLst/>
                <a:latin typeface="Muli"/>
              </a:rPr>
              <a:t>Sanity Testing is mainly focused on the major functionalities of an application.</a:t>
            </a:r>
          </a:p>
          <a:p>
            <a:pPr algn="l">
              <a:buFont typeface="Arial" panose="020B0604020202020204" pitchFamily="34" charset="0"/>
              <a:buChar char="•"/>
            </a:pPr>
            <a:r>
              <a:rPr lang="en-US" i="0" dirty="0">
                <a:solidFill>
                  <a:srgbClr val="343333"/>
                </a:solidFill>
                <a:effectLst/>
                <a:latin typeface="Muli"/>
              </a:rPr>
              <a:t> It is performed on a new build that has been created by developers.</a:t>
            </a:r>
          </a:p>
          <a:p>
            <a:pPr algn="l">
              <a:buFont typeface="Arial" panose="020B0604020202020204" pitchFamily="34" charset="0"/>
              <a:buChar char="•"/>
            </a:pPr>
            <a:r>
              <a:rPr lang="en-US" i="0" dirty="0">
                <a:solidFill>
                  <a:srgbClr val="343333"/>
                </a:solidFill>
                <a:effectLst/>
                <a:latin typeface="Muli"/>
              </a:rPr>
              <a:t>The aim of this testing is to ensure that the application is working as expected and meets the basic requirements.</a:t>
            </a:r>
          </a:p>
          <a:p>
            <a:pPr algn="l">
              <a:buFont typeface="Arial" panose="020B0604020202020204" pitchFamily="34" charset="0"/>
              <a:buChar char="•"/>
            </a:pPr>
            <a:r>
              <a:rPr lang="en-US" i="0" dirty="0">
                <a:solidFill>
                  <a:srgbClr val="343333"/>
                </a:solidFill>
                <a:effectLst/>
                <a:latin typeface="-apple-system"/>
              </a:rPr>
              <a:t>It is essential to note that Sanity Testing is not a replacement for other types of testing, such as Smoke Testing or Regression Testing.</a:t>
            </a:r>
            <a:endParaRPr lang="en-US" i="0" dirty="0">
              <a:solidFill>
                <a:srgbClr val="343333"/>
              </a:solidFill>
              <a:effectLst/>
              <a:latin typeface="Muli"/>
            </a:endParaRPr>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5"/>
            <a:ext cx="11719766" cy="1675094"/>
          </a:xfrm>
        </p:spPr>
        <p:txBody>
          <a:bodyPr>
            <a:normAutofit/>
          </a:bodyPr>
          <a:lstStyle/>
          <a:p>
            <a:pPr algn="l"/>
            <a:r>
              <a:rPr lang="en-US" sz="2000" b="0" i="0" dirty="0">
                <a:solidFill>
                  <a:srgbClr val="343333"/>
                </a:solidFill>
                <a:effectLst/>
                <a:latin typeface="Muli"/>
              </a:rPr>
              <a:t>Sanity testing is an essential type of testing that covers the major functionalities of an application. It is normally performed on a new build created by developers for a relatively stable application. The main aim of this testing is to verify whether the application is working as expected or not. Once the application passes the Sanity Testing, it is considered ready for the next level of testing. Here are some key points to remember about Sanity Testing:</a:t>
            </a:r>
          </a:p>
        </p:txBody>
      </p:sp>
    </p:spTree>
    <p:extLst>
      <p:ext uri="{BB962C8B-B14F-4D97-AF65-F5344CB8AC3E}">
        <p14:creationId xmlns:p14="http://schemas.microsoft.com/office/powerpoint/2010/main" val="411113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pPr algn="l"/>
            <a:r>
              <a:rPr lang="en-IN" b="1" i="0" dirty="0">
                <a:solidFill>
                  <a:srgbClr val="343333"/>
                </a:solidFill>
                <a:effectLst/>
                <a:latin typeface="Muli"/>
              </a:rPr>
              <a:t>Acceptance Testing</a:t>
            </a:r>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2474255"/>
            <a:ext cx="11791483" cy="3207497"/>
          </a:xfrm>
        </p:spPr>
        <p:txBody>
          <a:bodyPr>
            <a:normAutofit fontScale="77500" lnSpcReduction="20000"/>
          </a:bodyPr>
          <a:lstStyle/>
          <a:p>
            <a:pPr algn="l"/>
            <a:r>
              <a:rPr lang="en-US" b="1" i="0" dirty="0">
                <a:solidFill>
                  <a:srgbClr val="343333"/>
                </a:solidFill>
                <a:effectLst/>
                <a:latin typeface="Muli"/>
              </a:rPr>
              <a:t>User Acceptance Testing:</a:t>
            </a:r>
            <a:r>
              <a:rPr lang="en-US" b="0" i="0" dirty="0">
                <a:solidFill>
                  <a:srgbClr val="343333"/>
                </a:solidFill>
                <a:effectLst/>
                <a:latin typeface="Muli"/>
              </a:rPr>
              <a:t> This type of testing is performed by real users to ensure that the application meets their needs and expectations. It is also known as Beta Testing, which is done at the client site.</a:t>
            </a:r>
          </a:p>
          <a:p>
            <a:pPr algn="l"/>
            <a:r>
              <a:rPr lang="en-US" b="1" i="0" dirty="0">
                <a:solidFill>
                  <a:srgbClr val="343333"/>
                </a:solidFill>
                <a:effectLst/>
                <a:latin typeface="Muli"/>
              </a:rPr>
              <a:t>Business Acceptance Testing:</a:t>
            </a:r>
            <a:r>
              <a:rPr lang="en-US" b="0" i="0" dirty="0">
                <a:solidFill>
                  <a:srgbClr val="343333"/>
                </a:solidFill>
                <a:effectLst/>
                <a:latin typeface="Muli"/>
              </a:rPr>
              <a:t> This type of testing is performed to ensure that the application is able to meet business requirements and goals. It is done to ensure that the application is ready for deployment and will help the business achieve its objectives.</a:t>
            </a:r>
          </a:p>
          <a:p>
            <a:pPr algn="l"/>
            <a:r>
              <a:rPr lang="en-US" b="1" i="0" dirty="0">
                <a:solidFill>
                  <a:srgbClr val="343333"/>
                </a:solidFill>
                <a:effectLst/>
                <a:latin typeface="Muli"/>
              </a:rPr>
              <a:t>Regulation Acceptance Testing:</a:t>
            </a:r>
            <a:r>
              <a:rPr lang="en-US" b="0" i="0" dirty="0">
                <a:solidFill>
                  <a:srgbClr val="343333"/>
                </a:solidFill>
                <a:effectLst/>
                <a:latin typeface="Muli"/>
              </a:rPr>
              <a:t> This type of testing is performed to ensure that the developed application does not violate any legal regulations put in place by the governing bodies. It is done to ensure that the application is compliant with legal requirements and can be deployed without any legal issues</a:t>
            </a:r>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5"/>
            <a:ext cx="11719766" cy="1675094"/>
          </a:xfrm>
        </p:spPr>
        <p:txBody>
          <a:bodyPr>
            <a:normAutofit fontScale="92500" lnSpcReduction="20000"/>
          </a:bodyPr>
          <a:lstStyle/>
          <a:p>
            <a:pPr algn="l"/>
            <a:r>
              <a:rPr lang="en-US" sz="2400" b="0" i="0" dirty="0">
                <a:solidFill>
                  <a:srgbClr val="343333"/>
                </a:solidFill>
                <a:effectLst/>
                <a:latin typeface="Muli"/>
              </a:rPr>
              <a:t>Acceptance testing is a crucial step in the software development life cycle, which aims to ensure that the developed system meets all the requirements agreed upon during the business requirement creation. This type of testing is performed just after the System Testing and before the final release of the application in the real world. Acceptance testing becomes a criterion for the user to either accept or reject the system, which makes it a crucial step in the software development process. Here are the different types of Acceptance Testing:</a:t>
            </a:r>
            <a:endParaRPr lang="en-US" sz="2000" b="0" i="0" dirty="0">
              <a:solidFill>
                <a:srgbClr val="343333"/>
              </a:solidFill>
              <a:effectLst/>
              <a:latin typeface="Muli"/>
            </a:endParaRPr>
          </a:p>
        </p:txBody>
      </p:sp>
    </p:spTree>
    <p:extLst>
      <p:ext uri="{BB962C8B-B14F-4D97-AF65-F5344CB8AC3E}">
        <p14:creationId xmlns:p14="http://schemas.microsoft.com/office/powerpoint/2010/main" val="409365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161365"/>
            <a:ext cx="11719766" cy="6373906"/>
          </a:xfrm>
        </p:spPr>
        <p:txBody>
          <a:bodyPr>
            <a:normAutofit fontScale="92500" lnSpcReduction="20000"/>
          </a:bodyPr>
          <a:lstStyle/>
          <a:p>
            <a:pPr algn="l"/>
            <a:r>
              <a:rPr lang="en-US" sz="2800" b="1" i="0" dirty="0">
                <a:solidFill>
                  <a:srgbClr val="343333"/>
                </a:solidFill>
                <a:effectLst/>
                <a:latin typeface="Muli"/>
              </a:rPr>
              <a:t>How To Do Functional Testing – Manual and Automated</a:t>
            </a:r>
          </a:p>
          <a:p>
            <a:pPr algn="l"/>
            <a:r>
              <a:rPr lang="en-US" sz="2800" b="0" i="0" dirty="0">
                <a:solidFill>
                  <a:srgbClr val="343333"/>
                </a:solidFill>
                <a:effectLst/>
                <a:latin typeface="Muli"/>
              </a:rPr>
              <a:t>Software functional testing can be performed manually or with the help of automated testing tools. Here, I’ll outline the steps for both manual and </a:t>
            </a:r>
            <a:r>
              <a:rPr lang="en-US" sz="2800" b="1" i="0" dirty="0">
                <a:solidFill>
                  <a:srgbClr val="343333"/>
                </a:solidFill>
                <a:effectLst/>
                <a:latin typeface="Muli"/>
                <a:hlinkClick r:id="rId2"/>
              </a:rPr>
              <a:t>automated functional testing</a:t>
            </a:r>
            <a:r>
              <a:rPr lang="en-US" sz="2800" b="0" i="0" dirty="0">
                <a:solidFill>
                  <a:srgbClr val="343333"/>
                </a:solidFill>
                <a:effectLst/>
                <a:latin typeface="Muli"/>
              </a:rPr>
              <a:t>. Now, let’s see how to do functional testing manually</a:t>
            </a:r>
          </a:p>
          <a:p>
            <a:pPr algn="l"/>
            <a:r>
              <a:rPr lang="en-US" sz="2800" b="1" i="0" dirty="0">
                <a:solidFill>
                  <a:srgbClr val="343333"/>
                </a:solidFill>
                <a:effectLst/>
                <a:latin typeface="Muli"/>
              </a:rPr>
              <a:t>Manual Functional Testing</a:t>
            </a:r>
          </a:p>
          <a:p>
            <a:pPr algn="l"/>
            <a:r>
              <a:rPr lang="en-US" sz="2800" b="0" i="0" dirty="0">
                <a:solidFill>
                  <a:srgbClr val="343333"/>
                </a:solidFill>
                <a:effectLst/>
                <a:latin typeface="Muli"/>
              </a:rPr>
              <a:t>Manual functional testing involves testers executing test cases without using any test automation tools or test scripts. Instead, they manually interact with the software application to identify and evaluate its functionality. Alternatively, you can automate the entire functional testing process using a test automation platform like </a:t>
            </a:r>
            <a:r>
              <a:rPr lang="en-US" sz="2800" b="0" i="0" dirty="0" err="1">
                <a:solidFill>
                  <a:srgbClr val="343333"/>
                </a:solidFill>
                <a:effectLst/>
                <a:latin typeface="Muli"/>
              </a:rPr>
              <a:t>Testsigma</a:t>
            </a:r>
            <a:r>
              <a:rPr lang="en-US" sz="2800" b="0" i="0" dirty="0">
                <a:solidFill>
                  <a:srgbClr val="343333"/>
                </a:solidFill>
                <a:effectLst/>
                <a:latin typeface="Muli"/>
              </a:rPr>
              <a:t>. Automated testing helps save time, cost, and effort.</a:t>
            </a:r>
          </a:p>
          <a:p>
            <a:pPr algn="l"/>
            <a:r>
              <a:rPr lang="en-US" sz="2800" b="1" i="0" dirty="0">
                <a:solidFill>
                  <a:srgbClr val="343333"/>
                </a:solidFill>
                <a:effectLst/>
                <a:latin typeface="Muli"/>
              </a:rPr>
              <a:t>Automated Functional Testing with </a:t>
            </a:r>
            <a:r>
              <a:rPr lang="en-US" sz="2800" b="1" i="0" dirty="0" err="1">
                <a:solidFill>
                  <a:srgbClr val="343333"/>
                </a:solidFill>
                <a:effectLst/>
                <a:latin typeface="Muli"/>
              </a:rPr>
              <a:t>Testsigma</a:t>
            </a:r>
            <a:endParaRPr lang="en-US" sz="2800" b="1" i="0" dirty="0">
              <a:solidFill>
                <a:srgbClr val="343333"/>
              </a:solidFill>
              <a:effectLst/>
              <a:latin typeface="Muli"/>
            </a:endParaRPr>
          </a:p>
          <a:p>
            <a:pPr algn="l"/>
            <a:r>
              <a:rPr lang="en-US" sz="2800" b="1" i="0" dirty="0" err="1">
                <a:solidFill>
                  <a:srgbClr val="343333"/>
                </a:solidFill>
                <a:effectLst/>
                <a:latin typeface="Muli"/>
                <a:hlinkClick r:id="rId3"/>
              </a:rPr>
              <a:t>Testsigma</a:t>
            </a:r>
            <a:r>
              <a:rPr lang="en-US" sz="2800" b="0" i="0" dirty="0">
                <a:solidFill>
                  <a:srgbClr val="343333"/>
                </a:solidFill>
                <a:effectLst/>
                <a:latin typeface="Muli"/>
              </a:rPr>
              <a:t> is a cloud-based low-code test automation platform that allows you to automate functional tests of web, mobile, and desktop applications and APIs in one place. </a:t>
            </a:r>
          </a:p>
          <a:p>
            <a:pPr algn="l"/>
            <a:r>
              <a:rPr lang="en-US" sz="2800" b="0" i="0" dirty="0">
                <a:solidFill>
                  <a:srgbClr val="343333"/>
                </a:solidFill>
                <a:effectLst/>
                <a:latin typeface="Muli"/>
              </a:rPr>
              <a:t>It offers a low-code approach to test automation, which means you can create and manage your tests without writing any code. You can automate even complex workflows as simple English statements using NLPs. Let’s see how you can automate functional tests in </a:t>
            </a:r>
            <a:r>
              <a:rPr lang="en-US" sz="2800" b="0" i="0" dirty="0" err="1">
                <a:solidFill>
                  <a:srgbClr val="343333"/>
                </a:solidFill>
                <a:effectLst/>
                <a:latin typeface="Muli"/>
              </a:rPr>
              <a:t>Testsigma</a:t>
            </a:r>
            <a:r>
              <a:rPr lang="en-US" sz="2800" b="0" i="0" dirty="0">
                <a:solidFill>
                  <a:srgbClr val="343333"/>
                </a:solidFill>
                <a:effectLst/>
                <a:latin typeface="Muli"/>
              </a:rPr>
              <a:t>.</a:t>
            </a:r>
          </a:p>
        </p:txBody>
      </p:sp>
    </p:spTree>
    <p:extLst>
      <p:ext uri="{BB962C8B-B14F-4D97-AF65-F5344CB8AC3E}">
        <p14:creationId xmlns:p14="http://schemas.microsoft.com/office/powerpoint/2010/main" val="235991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333E-FB3B-F9E4-C2DF-FA88BD194873}"/>
              </a:ext>
            </a:extLst>
          </p:cNvPr>
          <p:cNvSpPr>
            <a:spLocks noGrp="1"/>
          </p:cNvSpPr>
          <p:nvPr>
            <p:ph type="title"/>
          </p:nvPr>
        </p:nvSpPr>
        <p:spPr>
          <a:xfrm>
            <a:off x="838200" y="365125"/>
            <a:ext cx="10515600" cy="1216025"/>
          </a:xfrm>
        </p:spPr>
        <p:txBody>
          <a:bodyPr>
            <a:normAutofit fontScale="90000"/>
          </a:bodyPr>
          <a:lstStyle/>
          <a:p>
            <a:r>
              <a:rPr lang="en-IN" b="1" i="0" dirty="0">
                <a:solidFill>
                  <a:srgbClr val="343333"/>
                </a:solidFill>
                <a:effectLst/>
                <a:latin typeface="Muli"/>
              </a:rPr>
              <a:t>What is Functional Testing?</a:t>
            </a:r>
            <a:br>
              <a:rPr lang="en-IN" b="1" i="0" dirty="0">
                <a:solidFill>
                  <a:srgbClr val="343333"/>
                </a:solidFill>
                <a:effectLst/>
                <a:latin typeface="Muli"/>
              </a:rPr>
            </a:br>
            <a:endParaRPr lang="en-IN" dirty="0"/>
          </a:p>
        </p:txBody>
      </p:sp>
      <p:sp>
        <p:nvSpPr>
          <p:cNvPr id="3" name="Content Placeholder 2">
            <a:extLst>
              <a:ext uri="{FF2B5EF4-FFF2-40B4-BE49-F238E27FC236}">
                <a16:creationId xmlns:a16="http://schemas.microsoft.com/office/drawing/2014/main" id="{0D426553-4959-DB5D-FD5A-AED43E611BE8}"/>
              </a:ext>
            </a:extLst>
          </p:cNvPr>
          <p:cNvSpPr>
            <a:spLocks noGrp="1"/>
          </p:cNvSpPr>
          <p:nvPr>
            <p:ph idx="1"/>
          </p:nvPr>
        </p:nvSpPr>
        <p:spPr/>
        <p:txBody>
          <a:bodyPr/>
          <a:lstStyle/>
          <a:p>
            <a:pPr algn="l"/>
            <a:r>
              <a:rPr lang="en-US" b="0" i="0" dirty="0">
                <a:solidFill>
                  <a:srgbClr val="343333"/>
                </a:solidFill>
                <a:effectLst/>
                <a:latin typeface="Muli"/>
              </a:rPr>
              <a:t>Functional testing is a type of software testing that evaluates the functionality of a software application by testing it against the specified requirements. The goal of functional testing is to ensure that the software works as per the desired specifications and performs its intended functions correctly.</a:t>
            </a:r>
          </a:p>
          <a:p>
            <a:pPr algn="l"/>
            <a:r>
              <a:rPr lang="en-US" b="0" i="0" dirty="0">
                <a:solidFill>
                  <a:srgbClr val="343333"/>
                </a:solidFill>
                <a:effectLst/>
                <a:latin typeface="Muli"/>
              </a:rPr>
              <a:t>In simple terms, it answers the question: “Does the software do what it’s supposed to do?”</a:t>
            </a:r>
          </a:p>
        </p:txBody>
      </p:sp>
    </p:spTree>
    <p:extLst>
      <p:ext uri="{BB962C8B-B14F-4D97-AF65-F5344CB8AC3E}">
        <p14:creationId xmlns:p14="http://schemas.microsoft.com/office/powerpoint/2010/main" val="113042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A664A2-CEA0-0602-A695-D76549F413D1}"/>
              </a:ext>
            </a:extLst>
          </p:cNvPr>
          <p:cNvSpPr txBox="1"/>
          <p:nvPr/>
        </p:nvSpPr>
        <p:spPr>
          <a:xfrm>
            <a:off x="514350" y="161925"/>
            <a:ext cx="4794902" cy="584775"/>
          </a:xfrm>
          <a:prstGeom prst="rect">
            <a:avLst/>
          </a:prstGeom>
          <a:noFill/>
        </p:spPr>
        <p:txBody>
          <a:bodyPr wrap="none" rtlCol="0">
            <a:spAutoFit/>
          </a:bodyPr>
          <a:lstStyle/>
          <a:p>
            <a:r>
              <a:rPr lang="en-IN" sz="3200" b="1" i="0" dirty="0">
                <a:solidFill>
                  <a:srgbClr val="343333"/>
                </a:solidFill>
                <a:effectLst/>
                <a:latin typeface="Muli"/>
              </a:rPr>
              <a:t>Functional Testing Example</a:t>
            </a:r>
          </a:p>
        </p:txBody>
      </p:sp>
      <p:sp>
        <p:nvSpPr>
          <p:cNvPr id="3" name="TextBox 2">
            <a:extLst>
              <a:ext uri="{FF2B5EF4-FFF2-40B4-BE49-F238E27FC236}">
                <a16:creationId xmlns:a16="http://schemas.microsoft.com/office/drawing/2014/main" id="{732F1315-55AC-93F7-95F3-6F2579045FDE}"/>
              </a:ext>
            </a:extLst>
          </p:cNvPr>
          <p:cNvSpPr txBox="1"/>
          <p:nvPr/>
        </p:nvSpPr>
        <p:spPr>
          <a:xfrm>
            <a:off x="590551" y="1200150"/>
            <a:ext cx="11125200" cy="4247317"/>
          </a:xfrm>
          <a:prstGeom prst="rect">
            <a:avLst/>
          </a:prstGeom>
          <a:noFill/>
        </p:spPr>
        <p:txBody>
          <a:bodyPr wrap="square" rtlCol="0">
            <a:spAutoFit/>
          </a:bodyPr>
          <a:lstStyle/>
          <a:p>
            <a:pPr algn="l">
              <a:buFont typeface="Arial" panose="020B0604020202020204" pitchFamily="34" charset="0"/>
              <a:buChar char="•"/>
            </a:pPr>
            <a:r>
              <a:rPr lang="en-US" b="0" i="0" dirty="0">
                <a:solidFill>
                  <a:srgbClr val="343333"/>
                </a:solidFill>
                <a:effectLst/>
                <a:latin typeface="Muli"/>
              </a:rPr>
              <a:t>Let’s understand how functional testing helps identify bugs with an example. Here, we will use Uber as an example to state functional testing examples.</a:t>
            </a:r>
          </a:p>
          <a:p>
            <a:pPr algn="l">
              <a:buFont typeface="Arial" panose="020B0604020202020204" pitchFamily="34" charset="0"/>
              <a:buChar char="•"/>
            </a:pPr>
            <a:endParaRPr lang="en-IN" dirty="0"/>
          </a:p>
          <a:p>
            <a:pPr algn="l">
              <a:buFont typeface="Arial" panose="020B0604020202020204" pitchFamily="34" charset="0"/>
              <a:buChar char="•"/>
            </a:pPr>
            <a:r>
              <a:rPr lang="en-US" b="0" i="0" dirty="0">
                <a:solidFill>
                  <a:srgbClr val="343333"/>
                </a:solidFill>
                <a:effectLst/>
                <a:latin typeface="Muli"/>
              </a:rPr>
              <a:t>Now, what will developers and testers test in the Uber app? Consider the tester has to check the user flow when a user tries to book a ride from point A to point B. To do that, the QA team will start creating test cases. Here are the sample test cases.</a:t>
            </a:r>
            <a:endParaRPr lang="en-IN" b="0" i="0" dirty="0">
              <a:solidFill>
                <a:srgbClr val="343333"/>
              </a:solidFill>
              <a:effectLst/>
              <a:latin typeface="Muli"/>
            </a:endParaRPr>
          </a:p>
          <a:p>
            <a:pPr algn="l">
              <a:buFont typeface="Arial" panose="020B0604020202020204" pitchFamily="34" charset="0"/>
              <a:buChar char="•"/>
            </a:pPr>
            <a:endParaRPr lang="en-IN" dirty="0">
              <a:solidFill>
                <a:srgbClr val="343333"/>
              </a:solidFill>
              <a:latin typeface="Muli"/>
            </a:endParaRPr>
          </a:p>
          <a:p>
            <a:pPr algn="l"/>
            <a:r>
              <a:rPr lang="en-US" b="0" i="0" dirty="0">
                <a:solidFill>
                  <a:srgbClr val="343333"/>
                </a:solidFill>
                <a:effectLst/>
                <a:latin typeface="Muli"/>
              </a:rPr>
              <a:t>1.Log in to the application</a:t>
            </a:r>
          </a:p>
          <a:p>
            <a:pPr algn="l"/>
            <a:r>
              <a:rPr lang="en-US" b="0" i="0" dirty="0">
                <a:solidFill>
                  <a:srgbClr val="343333"/>
                </a:solidFill>
                <a:effectLst/>
                <a:latin typeface="Muli"/>
              </a:rPr>
              <a:t>2. Select the drop location</a:t>
            </a:r>
          </a:p>
          <a:p>
            <a:pPr algn="l"/>
            <a:r>
              <a:rPr lang="en-US" b="0" i="0" dirty="0">
                <a:solidFill>
                  <a:srgbClr val="343333"/>
                </a:solidFill>
                <a:effectLst/>
                <a:latin typeface="Muli"/>
              </a:rPr>
              <a:t>3. Then, select the pickup location or move the map pointer to point to the correct pickup location.</a:t>
            </a:r>
          </a:p>
          <a:p>
            <a:pPr algn="l"/>
            <a:r>
              <a:rPr lang="en-US" b="0" i="0" dirty="0">
                <a:solidFill>
                  <a:srgbClr val="343333"/>
                </a:solidFill>
                <a:effectLst/>
                <a:latin typeface="Muli"/>
              </a:rPr>
              <a:t>4. Select the preferred ride.</a:t>
            </a:r>
          </a:p>
          <a:p>
            <a:pPr algn="l"/>
            <a:r>
              <a:rPr lang="en-US" b="0" i="0" dirty="0">
                <a:solidFill>
                  <a:srgbClr val="343333"/>
                </a:solidFill>
                <a:effectLst/>
                <a:latin typeface="Muli"/>
              </a:rPr>
              <a:t>5. Now, Uber will start looking for nearby rides. Once an Uber driver accepts your request, the app will display details              like driver details, bill, pickup time, driver location, vehicle details, driver rating, </a:t>
            </a:r>
            <a:r>
              <a:rPr lang="en-US" b="0" i="0" dirty="0" err="1">
                <a:solidFill>
                  <a:srgbClr val="343333"/>
                </a:solidFill>
                <a:effectLst/>
                <a:latin typeface="Muli"/>
              </a:rPr>
              <a:t>etc</a:t>
            </a:r>
            <a:endParaRPr lang="en-US" b="0" i="0" dirty="0">
              <a:solidFill>
                <a:srgbClr val="343333"/>
              </a:solidFill>
              <a:effectLst/>
              <a:latin typeface="Muli"/>
            </a:endParaRPr>
          </a:p>
          <a:p>
            <a:pPr algn="l"/>
            <a:r>
              <a:rPr lang="en-US" b="0" i="0" dirty="0">
                <a:solidFill>
                  <a:srgbClr val="343333"/>
                </a:solidFill>
                <a:effectLst/>
                <a:latin typeface="Muli"/>
              </a:rPr>
              <a:t>6. Once Uber confirms the ride details, the booking is successful. </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207889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FDF52-9D98-10F4-2784-C53C6D861CB4}"/>
              </a:ext>
            </a:extLst>
          </p:cNvPr>
          <p:cNvSpPr txBox="1"/>
          <p:nvPr/>
        </p:nvSpPr>
        <p:spPr>
          <a:xfrm>
            <a:off x="233082" y="264459"/>
            <a:ext cx="11582400" cy="2308324"/>
          </a:xfrm>
          <a:prstGeom prst="rect">
            <a:avLst/>
          </a:prstGeom>
          <a:noFill/>
        </p:spPr>
        <p:txBody>
          <a:bodyPr wrap="square" rtlCol="0">
            <a:spAutoFit/>
          </a:bodyPr>
          <a:lstStyle/>
          <a:p>
            <a:r>
              <a:rPr lang="en-US" b="1" i="0" dirty="0">
                <a:solidFill>
                  <a:srgbClr val="343333"/>
                </a:solidFill>
                <a:effectLst/>
                <a:latin typeface="Muli"/>
              </a:rPr>
              <a:t>Why is Functional Testing Important?</a:t>
            </a:r>
          </a:p>
          <a:p>
            <a:r>
              <a:rPr lang="en-US" b="0" i="0" dirty="0">
                <a:solidFill>
                  <a:srgbClr val="343333"/>
                </a:solidFill>
                <a:effectLst/>
                <a:latin typeface="Muli"/>
              </a:rPr>
              <a:t>Functional testing in software testing is important because it helps verify whether your application is working as intended or not. Even if an application passes non-functional tests and performs well, it has to deliver the expected results to be considered functional for end users.</a:t>
            </a:r>
          </a:p>
          <a:p>
            <a:endParaRPr lang="en-IN" b="1" i="0" dirty="0">
              <a:solidFill>
                <a:srgbClr val="343333"/>
              </a:solidFill>
              <a:effectLst/>
              <a:latin typeface="Muli"/>
            </a:endParaRPr>
          </a:p>
          <a:p>
            <a:r>
              <a:rPr lang="en-IN" b="1" i="0" dirty="0">
                <a:solidFill>
                  <a:srgbClr val="343333"/>
                </a:solidFill>
                <a:effectLst/>
                <a:latin typeface="Muli"/>
              </a:rPr>
              <a:t>Purpose of Functional Testing</a:t>
            </a:r>
          </a:p>
          <a:p>
            <a:r>
              <a:rPr lang="en-US" b="0" i="0" dirty="0">
                <a:solidFill>
                  <a:srgbClr val="343333"/>
                </a:solidFill>
                <a:effectLst/>
                <a:latin typeface="Muli"/>
              </a:rPr>
              <a:t>The purpose of functional testing is to ensure that a software application works as expected and meets the business requirements. Here are some of the objectives of functional testing,</a:t>
            </a:r>
            <a:endParaRPr lang="en-IN" dirty="0"/>
          </a:p>
        </p:txBody>
      </p:sp>
      <p:sp>
        <p:nvSpPr>
          <p:cNvPr id="3" name="TextBox 2">
            <a:extLst>
              <a:ext uri="{FF2B5EF4-FFF2-40B4-BE49-F238E27FC236}">
                <a16:creationId xmlns:a16="http://schemas.microsoft.com/office/drawing/2014/main" id="{67C7EE63-9ABF-3CBF-BD7B-6E54AC85C164}"/>
              </a:ext>
            </a:extLst>
          </p:cNvPr>
          <p:cNvSpPr txBox="1"/>
          <p:nvPr/>
        </p:nvSpPr>
        <p:spPr>
          <a:xfrm>
            <a:off x="537883" y="2913529"/>
            <a:ext cx="10649522" cy="2862322"/>
          </a:xfrm>
          <a:prstGeom prst="rect">
            <a:avLst/>
          </a:prstGeom>
          <a:noFill/>
        </p:spPr>
        <p:txBody>
          <a:bodyPr wrap="square" rtlCol="0">
            <a:spAutoFit/>
          </a:bodyPr>
          <a:lstStyle/>
          <a:p>
            <a:pPr algn="l">
              <a:buFont typeface="Arial" panose="020B0604020202020204" pitchFamily="34" charset="0"/>
              <a:buChar char="•"/>
            </a:pPr>
            <a:r>
              <a:rPr lang="en-US" b="1" i="0" dirty="0">
                <a:solidFill>
                  <a:srgbClr val="343333"/>
                </a:solidFill>
                <a:effectLst/>
                <a:latin typeface="Muli"/>
              </a:rPr>
              <a:t>Identifies Functional Defects: </a:t>
            </a:r>
            <a:r>
              <a:rPr lang="en-US" i="0" dirty="0">
                <a:solidFill>
                  <a:srgbClr val="343333"/>
                </a:solidFill>
                <a:effectLst/>
                <a:latin typeface="Muli"/>
              </a:rPr>
              <a:t>It aims to identify any discrepancies or defects in the software’s functionality.</a:t>
            </a:r>
            <a:r>
              <a:rPr lang="en-US" b="1" i="0" dirty="0">
                <a:solidFill>
                  <a:srgbClr val="343333"/>
                </a:solidFill>
                <a:effectLst/>
                <a:latin typeface="Muli"/>
              </a:rPr>
              <a:t> </a:t>
            </a:r>
          </a:p>
          <a:p>
            <a:pPr algn="l">
              <a:buFont typeface="Arial" panose="020B0604020202020204" pitchFamily="34" charset="0"/>
              <a:buChar char="•"/>
            </a:pPr>
            <a:r>
              <a:rPr lang="en-US" b="1" i="0" dirty="0">
                <a:solidFill>
                  <a:srgbClr val="343333"/>
                </a:solidFill>
                <a:effectLst/>
                <a:latin typeface="Muli"/>
              </a:rPr>
              <a:t>Tests the Business Logic: </a:t>
            </a:r>
            <a:r>
              <a:rPr lang="en-US" i="0" dirty="0">
                <a:solidFill>
                  <a:srgbClr val="343333"/>
                </a:solidFill>
                <a:effectLst/>
                <a:latin typeface="Muli"/>
              </a:rPr>
              <a:t>Functional testing checks if the underlying business logic of the software is implemented correctly. It involves testing how the software handles different scenarios, inputs, and business rules.</a:t>
            </a:r>
          </a:p>
          <a:p>
            <a:pPr algn="l">
              <a:buFont typeface="Arial" panose="020B0604020202020204" pitchFamily="34" charset="0"/>
              <a:buChar char="•"/>
            </a:pPr>
            <a:r>
              <a:rPr lang="en-US" b="1" i="0" dirty="0">
                <a:solidFill>
                  <a:srgbClr val="343333"/>
                </a:solidFill>
                <a:effectLst/>
                <a:latin typeface="Muli"/>
              </a:rPr>
              <a:t>Validate every functionality: </a:t>
            </a:r>
            <a:r>
              <a:rPr lang="en-US" i="0" dirty="0">
                <a:solidFill>
                  <a:srgbClr val="343333"/>
                </a:solidFill>
                <a:effectLst/>
                <a:latin typeface="Muli"/>
              </a:rPr>
              <a:t>Functional testing involves examining each function of the application. It is done by providing the relevant input and confirming that the output aligns with the functional specifications of the application.</a:t>
            </a:r>
          </a:p>
          <a:p>
            <a:pPr algn="l">
              <a:buFont typeface="Arial" panose="020B0604020202020204" pitchFamily="34" charset="0"/>
              <a:buChar char="•"/>
            </a:pPr>
            <a:r>
              <a:rPr lang="en-US" b="1" i="0" dirty="0">
                <a:solidFill>
                  <a:srgbClr val="343333"/>
                </a:solidFill>
                <a:effectLst/>
                <a:latin typeface="Muli"/>
              </a:rPr>
              <a:t>Test the UI flow: </a:t>
            </a:r>
            <a:r>
              <a:rPr lang="en-US" i="0" dirty="0">
                <a:solidFill>
                  <a:srgbClr val="343333"/>
                </a:solidFill>
                <a:effectLst/>
                <a:latin typeface="Muli"/>
              </a:rPr>
              <a:t>Functional testing also involves evaluating the flow of the UI. It is done to confirm that users can smoothly navigate through the application.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7364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0663-C1CC-908E-2FE0-6C426B0D3F0B}"/>
              </a:ext>
            </a:extLst>
          </p:cNvPr>
          <p:cNvSpPr>
            <a:spLocks noGrp="1"/>
          </p:cNvSpPr>
          <p:nvPr>
            <p:ph type="title"/>
          </p:nvPr>
        </p:nvSpPr>
        <p:spPr>
          <a:xfrm>
            <a:off x="400514" y="457200"/>
            <a:ext cx="3932237" cy="530225"/>
          </a:xfrm>
        </p:spPr>
        <p:txBody>
          <a:bodyPr>
            <a:normAutofit fontScale="90000"/>
          </a:bodyPr>
          <a:lstStyle/>
          <a:p>
            <a:r>
              <a:rPr lang="en-IN" sz="3200" b="1" i="0" dirty="0">
                <a:solidFill>
                  <a:srgbClr val="343333"/>
                </a:solidFill>
                <a:effectLst/>
                <a:latin typeface="Muli"/>
              </a:rPr>
              <a:t> </a:t>
            </a:r>
            <a:r>
              <a:rPr lang="en-IN" sz="4400" b="1" i="0" dirty="0">
                <a:solidFill>
                  <a:srgbClr val="343333"/>
                </a:solidFill>
                <a:effectLst/>
                <a:latin typeface="Muli"/>
              </a:rPr>
              <a:t>Unit Testing</a:t>
            </a:r>
            <a:endParaRPr lang="en-IN" dirty="0"/>
          </a:p>
        </p:txBody>
      </p:sp>
      <p:sp>
        <p:nvSpPr>
          <p:cNvPr id="3" name="Content Placeholder 2">
            <a:extLst>
              <a:ext uri="{FF2B5EF4-FFF2-40B4-BE49-F238E27FC236}">
                <a16:creationId xmlns:a16="http://schemas.microsoft.com/office/drawing/2014/main" id="{4B55B277-F44F-767C-661F-7CB9B4F6111D}"/>
              </a:ext>
            </a:extLst>
          </p:cNvPr>
          <p:cNvSpPr>
            <a:spLocks noGrp="1"/>
          </p:cNvSpPr>
          <p:nvPr>
            <p:ph idx="1"/>
          </p:nvPr>
        </p:nvSpPr>
        <p:spPr>
          <a:xfrm>
            <a:off x="4358432" y="358589"/>
            <a:ext cx="7250861" cy="4563035"/>
          </a:xfrm>
        </p:spPr>
        <p:txBody>
          <a:bodyPr>
            <a:normAutofit fontScale="55000" lnSpcReduction="20000"/>
          </a:bodyPr>
          <a:lstStyle/>
          <a:p>
            <a:pPr algn="l">
              <a:buFont typeface="Arial" panose="020B0604020202020204" pitchFamily="34" charset="0"/>
              <a:buChar char="•"/>
            </a:pPr>
            <a:r>
              <a:rPr lang="en-US" b="1" i="0" dirty="0">
                <a:solidFill>
                  <a:schemeClr val="accent1">
                    <a:lumMod val="75000"/>
                  </a:schemeClr>
                </a:solidFill>
                <a:effectLst/>
                <a:latin typeface="Muli"/>
              </a:rPr>
              <a:t>Unit testing is mostly performed by developers, as it is a white-box testing technique.</a:t>
            </a:r>
          </a:p>
          <a:p>
            <a:pPr algn="l">
              <a:buFont typeface="Arial" panose="020B0604020202020204" pitchFamily="34" charset="0"/>
              <a:buChar char="•"/>
            </a:pPr>
            <a:r>
              <a:rPr lang="en-US" b="1" i="0" dirty="0">
                <a:solidFill>
                  <a:schemeClr val="accent1">
                    <a:lumMod val="75000"/>
                  </a:schemeClr>
                </a:solidFill>
                <a:effectLst/>
                <a:latin typeface="Muli"/>
              </a:rPr>
              <a:t>It is performed during the earliest stages of development, which helps in uncovering defects during the initial development phases.</a:t>
            </a:r>
          </a:p>
          <a:p>
            <a:pPr algn="l">
              <a:buFont typeface="Arial" panose="020B0604020202020204" pitchFamily="34" charset="0"/>
              <a:buChar char="•"/>
            </a:pPr>
            <a:r>
              <a:rPr lang="en-US" b="1" i="0" dirty="0">
                <a:solidFill>
                  <a:schemeClr val="accent1">
                    <a:lumMod val="75000"/>
                  </a:schemeClr>
                </a:solidFill>
                <a:effectLst/>
                <a:latin typeface="Muli"/>
              </a:rPr>
              <a:t>Various techniques are used in unit testing, including branch coverage, statement coverage, boundary value analysis, and decision coverage.</a:t>
            </a:r>
          </a:p>
          <a:p>
            <a:pPr algn="l">
              <a:buFont typeface="Arial" panose="020B0604020202020204" pitchFamily="34" charset="0"/>
              <a:buChar char="•"/>
            </a:pPr>
            <a:r>
              <a:rPr lang="en-US" b="1" i="0" dirty="0">
                <a:solidFill>
                  <a:schemeClr val="accent1">
                    <a:lumMod val="75000"/>
                  </a:schemeClr>
                </a:solidFill>
                <a:effectLst/>
                <a:latin typeface="Muli"/>
              </a:rPr>
              <a:t>Branch coverage ensures that all the logical paths and conditions are covered during testing.</a:t>
            </a:r>
          </a:p>
          <a:p>
            <a:pPr algn="l">
              <a:buFont typeface="Arial" panose="020B0604020202020204" pitchFamily="34" charset="0"/>
              <a:buChar char="•"/>
            </a:pPr>
            <a:r>
              <a:rPr lang="en-US" b="1" i="0" dirty="0">
                <a:solidFill>
                  <a:schemeClr val="accent1">
                    <a:lumMod val="75000"/>
                  </a:schemeClr>
                </a:solidFill>
                <a:effectLst/>
                <a:latin typeface="Muli"/>
              </a:rPr>
              <a:t>Statement coverage ensures that all the statements present in the function or module are traversed at least once during testing.</a:t>
            </a:r>
          </a:p>
          <a:p>
            <a:pPr algn="l">
              <a:buFont typeface="Arial" panose="020B0604020202020204" pitchFamily="34" charset="0"/>
              <a:buChar char="•"/>
            </a:pPr>
            <a:r>
              <a:rPr lang="en-US" b="1" i="0" dirty="0">
                <a:solidFill>
                  <a:schemeClr val="accent1">
                    <a:lumMod val="75000"/>
                  </a:schemeClr>
                </a:solidFill>
                <a:effectLst/>
                <a:latin typeface="Muli"/>
              </a:rPr>
              <a:t>Boundary value analysis creates test data for the boundary values and also for the values that lie just before and after the boundary value and then runs the test case using all the created datasets.</a:t>
            </a:r>
          </a:p>
          <a:p>
            <a:pPr algn="l">
              <a:buFont typeface="Arial" panose="020B0604020202020204" pitchFamily="34" charset="0"/>
              <a:buChar char="•"/>
            </a:pPr>
            <a:r>
              <a:rPr lang="en-US" b="1" i="0" dirty="0">
                <a:solidFill>
                  <a:schemeClr val="accent1">
                    <a:lumMod val="75000"/>
                  </a:schemeClr>
                </a:solidFill>
                <a:effectLst/>
                <a:latin typeface="Muli"/>
              </a:rPr>
              <a:t>Decision coverage ensures that during the execution of control structures like “Do-While” or “Case statement,” all decision paths are tested.</a:t>
            </a:r>
          </a:p>
          <a:p>
            <a:pPr algn="l">
              <a:buFont typeface="Arial" panose="020B0604020202020204" pitchFamily="34" charset="0"/>
              <a:buChar char="•"/>
            </a:pPr>
            <a:r>
              <a:rPr lang="en-US" b="1" i="0" dirty="0">
                <a:solidFill>
                  <a:schemeClr val="accent1">
                    <a:lumMod val="75000"/>
                  </a:schemeClr>
                </a:solidFill>
                <a:effectLst/>
                <a:latin typeface="Muli"/>
              </a:rPr>
              <a:t>There are various tools used for unit testing, such as Junit, </a:t>
            </a:r>
            <a:r>
              <a:rPr lang="en-US" b="1" i="0" dirty="0" err="1">
                <a:solidFill>
                  <a:schemeClr val="accent1">
                    <a:lumMod val="75000"/>
                  </a:schemeClr>
                </a:solidFill>
                <a:effectLst/>
                <a:latin typeface="Muli"/>
              </a:rPr>
              <a:t>Jtest</a:t>
            </a:r>
            <a:r>
              <a:rPr lang="en-US" b="1" i="0" dirty="0">
                <a:solidFill>
                  <a:schemeClr val="accent1">
                    <a:lumMod val="75000"/>
                  </a:schemeClr>
                </a:solidFill>
                <a:effectLst/>
                <a:latin typeface="Muli"/>
              </a:rPr>
              <a:t>, </a:t>
            </a:r>
            <a:r>
              <a:rPr lang="en-US" b="1" i="0" dirty="0" err="1">
                <a:solidFill>
                  <a:schemeClr val="accent1">
                    <a:lumMod val="75000"/>
                  </a:schemeClr>
                </a:solidFill>
                <a:effectLst/>
                <a:latin typeface="Muli"/>
              </a:rPr>
              <a:t>JMockit</a:t>
            </a:r>
            <a:r>
              <a:rPr lang="en-US" b="1" i="0" dirty="0">
                <a:solidFill>
                  <a:schemeClr val="accent1">
                    <a:lumMod val="75000"/>
                  </a:schemeClr>
                </a:solidFill>
                <a:effectLst/>
                <a:latin typeface="Muli"/>
              </a:rPr>
              <a:t>, </a:t>
            </a:r>
            <a:r>
              <a:rPr lang="en-US" b="1" i="0" dirty="0" err="1">
                <a:solidFill>
                  <a:schemeClr val="accent1">
                    <a:lumMod val="75000"/>
                  </a:schemeClr>
                </a:solidFill>
                <a:effectLst/>
                <a:latin typeface="Muli"/>
              </a:rPr>
              <a:t>NUnit</a:t>
            </a:r>
            <a:r>
              <a:rPr lang="en-US" b="1" i="0" dirty="0">
                <a:solidFill>
                  <a:schemeClr val="accent1">
                    <a:lumMod val="75000"/>
                  </a:schemeClr>
                </a:solidFill>
                <a:effectLst/>
                <a:latin typeface="Muli"/>
              </a:rPr>
              <a:t>, and more.</a:t>
            </a:r>
          </a:p>
          <a:p>
            <a:endParaRPr lang="en-IN" dirty="0"/>
          </a:p>
        </p:txBody>
      </p:sp>
      <p:sp>
        <p:nvSpPr>
          <p:cNvPr id="4" name="Text Placeholder 3">
            <a:extLst>
              <a:ext uri="{FF2B5EF4-FFF2-40B4-BE49-F238E27FC236}">
                <a16:creationId xmlns:a16="http://schemas.microsoft.com/office/drawing/2014/main" id="{E341F806-F691-56CB-B563-6378DCC73897}"/>
              </a:ext>
            </a:extLst>
          </p:cNvPr>
          <p:cNvSpPr>
            <a:spLocks noGrp="1"/>
          </p:cNvSpPr>
          <p:nvPr>
            <p:ph type="body" sz="half" idx="2"/>
          </p:nvPr>
        </p:nvSpPr>
        <p:spPr>
          <a:xfrm>
            <a:off x="400514" y="987425"/>
            <a:ext cx="3932237" cy="3934199"/>
          </a:xfrm>
        </p:spPr>
        <p:txBody>
          <a:bodyPr/>
          <a:lstStyle/>
          <a:p>
            <a:r>
              <a:rPr lang="en-US" b="0" i="0" dirty="0">
                <a:solidFill>
                  <a:srgbClr val="343333"/>
                </a:solidFill>
                <a:effectLst/>
                <a:latin typeface="Muli"/>
              </a:rPr>
              <a:t>Unit testing is a vital type of functional testing that involves testing the smallest functional and testable unit of code. To ensure the highest quality of software, unit testing is an essential part of the software development process. Below are some key points to keep in mind about unit testing:</a:t>
            </a:r>
          </a:p>
          <a:p>
            <a:endParaRPr lang="en-IN" dirty="0"/>
          </a:p>
        </p:txBody>
      </p:sp>
      <p:sp>
        <p:nvSpPr>
          <p:cNvPr id="5" name="TextBox 4">
            <a:extLst>
              <a:ext uri="{FF2B5EF4-FFF2-40B4-BE49-F238E27FC236}">
                <a16:creationId xmlns:a16="http://schemas.microsoft.com/office/drawing/2014/main" id="{B6BE12FE-6C2C-0388-C656-0F2081D35D5C}"/>
              </a:ext>
            </a:extLst>
          </p:cNvPr>
          <p:cNvSpPr txBox="1"/>
          <p:nvPr/>
        </p:nvSpPr>
        <p:spPr>
          <a:xfrm>
            <a:off x="600635" y="5432612"/>
            <a:ext cx="11008658" cy="646331"/>
          </a:xfrm>
          <a:prstGeom prst="rect">
            <a:avLst/>
          </a:prstGeom>
          <a:noFill/>
        </p:spPr>
        <p:txBody>
          <a:bodyPr wrap="square" rtlCol="0">
            <a:spAutoFit/>
          </a:bodyPr>
          <a:lstStyle/>
          <a:p>
            <a:r>
              <a:rPr lang="en-US" b="0" i="0" dirty="0">
                <a:solidFill>
                  <a:srgbClr val="343333"/>
                </a:solidFill>
                <a:effectLst/>
                <a:latin typeface="Muli"/>
              </a:rPr>
              <a:t>By implementing unit testing, developers can identify and fix defects early on in the development process, which can ultimately help save time and money while ensuring the software is of the highest quality.</a:t>
            </a:r>
            <a:endParaRPr lang="en-IN" dirty="0"/>
          </a:p>
        </p:txBody>
      </p:sp>
    </p:spTree>
    <p:extLst>
      <p:ext uri="{BB962C8B-B14F-4D97-AF65-F5344CB8AC3E}">
        <p14:creationId xmlns:p14="http://schemas.microsoft.com/office/powerpoint/2010/main" val="394101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6D65-E843-BE99-A812-C887EE19E9F3}"/>
              </a:ext>
            </a:extLst>
          </p:cNvPr>
          <p:cNvSpPr>
            <a:spLocks noGrp="1"/>
          </p:cNvSpPr>
          <p:nvPr>
            <p:ph type="title"/>
          </p:nvPr>
        </p:nvSpPr>
        <p:spPr>
          <a:xfrm>
            <a:off x="301905" y="224118"/>
            <a:ext cx="3932237" cy="640976"/>
          </a:xfrm>
        </p:spPr>
        <p:txBody>
          <a:bodyPr/>
          <a:lstStyle/>
          <a:p>
            <a:r>
              <a:rPr lang="en-IN" b="1" i="0" dirty="0">
                <a:solidFill>
                  <a:srgbClr val="343333"/>
                </a:solidFill>
                <a:effectLst/>
                <a:latin typeface="Muli"/>
              </a:rPr>
              <a:t>Integration Testing</a:t>
            </a:r>
            <a:endParaRPr lang="en-IN" dirty="0"/>
          </a:p>
        </p:txBody>
      </p:sp>
      <p:sp>
        <p:nvSpPr>
          <p:cNvPr id="3" name="Content Placeholder 2">
            <a:extLst>
              <a:ext uri="{FF2B5EF4-FFF2-40B4-BE49-F238E27FC236}">
                <a16:creationId xmlns:a16="http://schemas.microsoft.com/office/drawing/2014/main" id="{B81B3474-4053-38FA-0350-AED2B44E622A}"/>
              </a:ext>
            </a:extLst>
          </p:cNvPr>
          <p:cNvSpPr>
            <a:spLocks noGrp="1"/>
          </p:cNvSpPr>
          <p:nvPr>
            <p:ph idx="1"/>
          </p:nvPr>
        </p:nvSpPr>
        <p:spPr>
          <a:xfrm>
            <a:off x="4234141" y="987425"/>
            <a:ext cx="7814424" cy="2948081"/>
          </a:xfrm>
        </p:spPr>
        <p:txBody>
          <a:bodyPr/>
          <a:lstStyle/>
          <a:p>
            <a:pPr algn="l">
              <a:buFont typeface="Arial" panose="020B0604020202020204" pitchFamily="34" charset="0"/>
              <a:buChar char="•"/>
            </a:pPr>
            <a:r>
              <a:rPr lang="en-US" b="1" i="0" dirty="0">
                <a:solidFill>
                  <a:srgbClr val="343333"/>
                </a:solidFill>
                <a:effectLst/>
                <a:latin typeface="Muli"/>
              </a:rPr>
              <a:t>Communication of commands, data, database calls, API calls, and micro-services processing between the units</a:t>
            </a:r>
          </a:p>
          <a:p>
            <a:pPr algn="l">
              <a:buFont typeface="Arial" panose="020B0604020202020204" pitchFamily="34" charset="0"/>
              <a:buChar char="•"/>
            </a:pPr>
            <a:r>
              <a:rPr lang="en-US" b="1" i="0" dirty="0">
                <a:solidFill>
                  <a:srgbClr val="343333"/>
                </a:solidFill>
                <a:effectLst/>
                <a:latin typeface="Muli"/>
              </a:rPr>
              <a:t>No unexpected behavior is observed during this integration</a:t>
            </a:r>
          </a:p>
          <a:p>
            <a:endParaRPr lang="en-IN" dirty="0"/>
          </a:p>
        </p:txBody>
      </p:sp>
      <p:sp>
        <p:nvSpPr>
          <p:cNvPr id="4" name="Text Placeholder 3">
            <a:extLst>
              <a:ext uri="{FF2B5EF4-FFF2-40B4-BE49-F238E27FC236}">
                <a16:creationId xmlns:a16="http://schemas.microsoft.com/office/drawing/2014/main" id="{B094D69E-0FCD-CBC6-FC13-C33699B23FC0}"/>
              </a:ext>
            </a:extLst>
          </p:cNvPr>
          <p:cNvSpPr>
            <a:spLocks noGrp="1"/>
          </p:cNvSpPr>
          <p:nvPr>
            <p:ph type="body" sz="half" idx="2"/>
          </p:nvPr>
        </p:nvSpPr>
        <p:spPr>
          <a:xfrm>
            <a:off x="301904" y="987425"/>
            <a:ext cx="3932237" cy="2948081"/>
          </a:xfrm>
        </p:spPr>
        <p:txBody>
          <a:bodyPr/>
          <a:lstStyle/>
          <a:p>
            <a:r>
              <a:rPr lang="en-US" b="0" i="0" dirty="0">
                <a:solidFill>
                  <a:srgbClr val="343333"/>
                </a:solidFill>
                <a:effectLst/>
                <a:latin typeface="Muli"/>
              </a:rPr>
              <a:t>During integration testing, the aim is to validate the interaction between two or more unit-tested components of a software system. To achieve this, the following are tested:</a:t>
            </a:r>
            <a:endParaRPr lang="en-IN" dirty="0"/>
          </a:p>
        </p:txBody>
      </p:sp>
      <p:sp>
        <p:nvSpPr>
          <p:cNvPr id="5" name="TextBox 4">
            <a:extLst>
              <a:ext uri="{FF2B5EF4-FFF2-40B4-BE49-F238E27FC236}">
                <a16:creationId xmlns:a16="http://schemas.microsoft.com/office/drawing/2014/main" id="{0FE63FD2-E93F-7597-6261-9F2F152BAD75}"/>
              </a:ext>
            </a:extLst>
          </p:cNvPr>
          <p:cNvSpPr txBox="1"/>
          <p:nvPr/>
        </p:nvSpPr>
        <p:spPr>
          <a:xfrm>
            <a:off x="301904" y="4303059"/>
            <a:ext cx="10950480" cy="1200329"/>
          </a:xfrm>
          <a:prstGeom prst="rect">
            <a:avLst/>
          </a:prstGeom>
          <a:noFill/>
        </p:spPr>
        <p:txBody>
          <a:bodyPr wrap="square" rtlCol="0">
            <a:spAutoFit/>
          </a:bodyPr>
          <a:lstStyle/>
          <a:p>
            <a:r>
              <a:rPr lang="en-US" b="0" i="0" dirty="0">
                <a:solidFill>
                  <a:srgbClr val="343333"/>
                </a:solidFill>
                <a:effectLst/>
                <a:latin typeface="Muli"/>
              </a:rPr>
              <a:t>There are two types of integration testing: Incremental and Big-Bang. Incremental integration testing involves combining one or more components in stages and testing them until the entire system is successfully tested. There are three approaches to incremental integration testing: Top-Down, Bottom-Up, and Hybrid. The Big-Bang approach, on the other hand, involves integrating and testing all of the components as a whole system.</a:t>
            </a:r>
            <a:endParaRPr lang="en-IN" dirty="0"/>
          </a:p>
        </p:txBody>
      </p:sp>
    </p:spTree>
    <p:extLst>
      <p:ext uri="{BB962C8B-B14F-4D97-AF65-F5344CB8AC3E}">
        <p14:creationId xmlns:p14="http://schemas.microsoft.com/office/powerpoint/2010/main" val="415038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r>
              <a:rPr lang="en-IN" b="1" i="0" dirty="0">
                <a:solidFill>
                  <a:srgbClr val="343333"/>
                </a:solidFill>
                <a:effectLst/>
                <a:latin typeface="Muli"/>
              </a:rPr>
              <a:t> Interface Testing</a:t>
            </a:r>
            <a:endParaRPr lang="en-IN" dirty="0"/>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2653553"/>
            <a:ext cx="11205883" cy="3207497"/>
          </a:xfrm>
        </p:spPr>
        <p:txBody>
          <a:bodyPr>
            <a:normAutofit fontScale="70000" lnSpcReduction="20000"/>
          </a:bodyPr>
          <a:lstStyle/>
          <a:p>
            <a:pPr algn="l">
              <a:buFont typeface="Arial" panose="020B0604020202020204" pitchFamily="34" charset="0"/>
              <a:buChar char="•"/>
            </a:pPr>
            <a:r>
              <a:rPr lang="en-US" i="0" dirty="0">
                <a:solidFill>
                  <a:srgbClr val="343333"/>
                </a:solidFill>
                <a:effectLst/>
                <a:latin typeface="Muli"/>
              </a:rPr>
              <a:t>Interface testing focuses on testing the communication between different interfaces.</a:t>
            </a:r>
          </a:p>
          <a:p>
            <a:pPr algn="l">
              <a:buFont typeface="Arial" panose="020B0604020202020204" pitchFamily="34" charset="0"/>
              <a:buChar char="•"/>
            </a:pPr>
            <a:r>
              <a:rPr lang="en-US" i="0" dirty="0">
                <a:solidFill>
                  <a:srgbClr val="343333"/>
                </a:solidFill>
                <a:effectLst/>
                <a:latin typeface="Muli"/>
              </a:rPr>
              <a:t>Integration testing focuses on testing the integrated group of modules as a single unit.</a:t>
            </a:r>
          </a:p>
          <a:p>
            <a:pPr algn="l">
              <a:buFont typeface="Arial" panose="020B0604020202020204" pitchFamily="34" charset="0"/>
              <a:buChar char="•"/>
            </a:pPr>
            <a:r>
              <a:rPr lang="en-US" i="0" dirty="0">
                <a:solidFill>
                  <a:srgbClr val="343333"/>
                </a:solidFill>
                <a:effectLst/>
                <a:latin typeface="Muli"/>
              </a:rPr>
              <a:t>Interface testing tests the correctness of data exchange, data transfer, messages, calls, and commands between two integrated components.</a:t>
            </a:r>
          </a:p>
          <a:p>
            <a:pPr algn="l">
              <a:buFont typeface="Arial" panose="020B0604020202020204" pitchFamily="34" charset="0"/>
              <a:buChar char="•"/>
            </a:pPr>
            <a:r>
              <a:rPr lang="en-US" i="0" dirty="0">
                <a:solidFill>
                  <a:srgbClr val="343333"/>
                </a:solidFill>
                <a:effectLst/>
                <a:latin typeface="Muli"/>
              </a:rPr>
              <a:t>Communication between databases, web-services, APIs, or any external component and the application is also tested during interface testing.</a:t>
            </a:r>
          </a:p>
          <a:p>
            <a:pPr algn="l">
              <a:buFont typeface="Arial" panose="020B0604020202020204" pitchFamily="34" charset="0"/>
              <a:buChar char="•"/>
            </a:pPr>
            <a:r>
              <a:rPr lang="en-US" i="0" dirty="0">
                <a:solidFill>
                  <a:srgbClr val="343333"/>
                </a:solidFill>
                <a:effectLst/>
                <a:latin typeface="Muli"/>
              </a:rPr>
              <a:t>There should not be any error or format mismatch during this data or command communication.</a:t>
            </a:r>
          </a:p>
          <a:p>
            <a:endParaRPr lang="en-IN" dirty="0"/>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5"/>
            <a:ext cx="11719766" cy="2060576"/>
          </a:xfrm>
        </p:spPr>
        <p:txBody>
          <a:bodyPr>
            <a:normAutofit/>
          </a:bodyPr>
          <a:lstStyle/>
          <a:p>
            <a:r>
              <a:rPr lang="en-US" b="0" i="0" dirty="0">
                <a:solidFill>
                  <a:srgbClr val="343333"/>
                </a:solidFill>
                <a:effectLst/>
                <a:latin typeface="Muli"/>
              </a:rPr>
              <a:t>Interface testing and integration testing are two distinct types of software testing that are performed to ensure the seamless performance of software applications. Interface testing is primarily focused on testing the communication between different interfaces, while integration testing is focused on testing the integrated group of modules as a single unit. During interface testing, the correctness of data exchange, data transfer, messages, calls, and commands between two integrated components are tested. Communication between databases, web-services, APIs, or any external component and the application is also tested during interface testing. There should not be any error or format mismatch during this data or command communication. If any such problem is encountered, it needs to be corrected. In summary, interface testing and integration testing are both essential to ensure that software applications work seamlessly and without any issues.</a:t>
            </a:r>
            <a:endParaRPr lang="en-IN" dirty="0"/>
          </a:p>
        </p:txBody>
      </p:sp>
    </p:spTree>
    <p:extLst>
      <p:ext uri="{BB962C8B-B14F-4D97-AF65-F5344CB8AC3E}">
        <p14:creationId xmlns:p14="http://schemas.microsoft.com/office/powerpoint/2010/main" val="224683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r>
              <a:rPr lang="en-IN" b="1" i="0" dirty="0">
                <a:solidFill>
                  <a:srgbClr val="343333"/>
                </a:solidFill>
                <a:effectLst/>
                <a:latin typeface="Muli"/>
              </a:rPr>
              <a:t> System Testing</a:t>
            </a:r>
            <a:endParaRPr lang="en-IN" dirty="0"/>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2653553"/>
            <a:ext cx="11791483" cy="3207497"/>
          </a:xfrm>
        </p:spPr>
        <p:txBody>
          <a:bodyPr>
            <a:normAutofit fontScale="92500"/>
          </a:bodyPr>
          <a:lstStyle/>
          <a:p>
            <a:pPr algn="l">
              <a:buFont typeface="Arial" panose="020B0604020202020204" pitchFamily="34" charset="0"/>
              <a:buChar char="•"/>
            </a:pPr>
            <a:r>
              <a:rPr lang="en-US" i="0" dirty="0">
                <a:solidFill>
                  <a:srgbClr val="343333"/>
                </a:solidFill>
                <a:effectLst/>
                <a:latin typeface="Muli"/>
              </a:rPr>
              <a:t>All components of the system are combined and tested against the requirement specifications (Functional or System).</a:t>
            </a:r>
          </a:p>
          <a:p>
            <a:pPr algn="l">
              <a:buFont typeface="Arial" panose="020B0604020202020204" pitchFamily="34" charset="0"/>
              <a:buChar char="•"/>
            </a:pPr>
            <a:r>
              <a:rPr lang="en-US" i="0" dirty="0">
                <a:solidFill>
                  <a:srgbClr val="343333"/>
                </a:solidFill>
                <a:effectLst/>
                <a:latin typeface="Muli"/>
              </a:rPr>
              <a:t>It is a Black-Box testing technique that validates the integrated system.</a:t>
            </a:r>
          </a:p>
          <a:p>
            <a:pPr algn="l">
              <a:buFont typeface="Arial" panose="020B0604020202020204" pitchFamily="34" charset="0"/>
              <a:buChar char="•"/>
            </a:pPr>
            <a:r>
              <a:rPr lang="en-US" i="0" dirty="0">
                <a:solidFill>
                  <a:srgbClr val="343333"/>
                </a:solidFill>
                <a:effectLst/>
                <a:latin typeface="Muli"/>
              </a:rPr>
              <a:t>System Testing is performed in an almost real-life environment and according to real-life usage.</a:t>
            </a:r>
          </a:p>
          <a:p>
            <a:pPr algn="l">
              <a:buFont typeface="Arial" panose="020B0604020202020204" pitchFamily="34" charset="0"/>
              <a:buChar char="•"/>
            </a:pPr>
            <a:r>
              <a:rPr lang="en-US" i="0" dirty="0">
                <a:solidFill>
                  <a:srgbClr val="343333"/>
                </a:solidFill>
                <a:effectLst/>
                <a:latin typeface="Muli"/>
              </a:rPr>
              <a:t>It is performed before the User Acceptance Testing (UAT) in STLC.</a:t>
            </a:r>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5"/>
            <a:ext cx="11719766" cy="2060576"/>
          </a:xfrm>
        </p:spPr>
        <p:txBody>
          <a:bodyPr>
            <a:normAutofit/>
          </a:bodyPr>
          <a:lstStyle/>
          <a:p>
            <a:r>
              <a:rPr lang="en-US" b="0" i="0" dirty="0">
                <a:solidFill>
                  <a:srgbClr val="343333"/>
                </a:solidFill>
                <a:effectLst/>
                <a:latin typeface="Muli"/>
              </a:rPr>
              <a:t>System Testing is a crucial phase in the Software Testing Life Cycle (STLC) that ensures that all components of the system are seamlessly integrated and working together as per the requirement specifications. This testing technique is a Black-Box testing method that validates the integrated system against the predefined requirements. System Testing is performed in an almost real-life environment and according to real-life usage. It is essential to perform System Testing before the User Acceptance Testing (UAT) to ensure that the system is fully functional and meets the business requirements. The following bullet points summarize the key aspects of System Testing:</a:t>
            </a:r>
            <a:endParaRPr lang="en-IN" dirty="0"/>
          </a:p>
        </p:txBody>
      </p:sp>
    </p:spTree>
    <p:extLst>
      <p:ext uri="{BB962C8B-B14F-4D97-AF65-F5344CB8AC3E}">
        <p14:creationId xmlns:p14="http://schemas.microsoft.com/office/powerpoint/2010/main" val="27086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2FCB-56EB-35C5-19E4-1827A40559F1}"/>
              </a:ext>
            </a:extLst>
          </p:cNvPr>
          <p:cNvSpPr>
            <a:spLocks noGrp="1"/>
          </p:cNvSpPr>
          <p:nvPr>
            <p:ph type="title"/>
          </p:nvPr>
        </p:nvSpPr>
        <p:spPr>
          <a:xfrm>
            <a:off x="149505" y="152400"/>
            <a:ext cx="3932237" cy="530225"/>
          </a:xfrm>
        </p:spPr>
        <p:txBody>
          <a:bodyPr>
            <a:normAutofit fontScale="90000"/>
          </a:bodyPr>
          <a:lstStyle/>
          <a:p>
            <a:r>
              <a:rPr lang="en-IN" b="1" i="0" dirty="0">
                <a:solidFill>
                  <a:srgbClr val="343333"/>
                </a:solidFill>
                <a:effectLst/>
                <a:latin typeface="Muli"/>
              </a:rPr>
              <a:t> System Testing</a:t>
            </a:r>
            <a:endParaRPr lang="en-IN" dirty="0"/>
          </a:p>
        </p:txBody>
      </p:sp>
      <p:sp>
        <p:nvSpPr>
          <p:cNvPr id="3" name="Content Placeholder 2">
            <a:extLst>
              <a:ext uri="{FF2B5EF4-FFF2-40B4-BE49-F238E27FC236}">
                <a16:creationId xmlns:a16="http://schemas.microsoft.com/office/drawing/2014/main" id="{B4186D30-467E-BE88-C5C3-98C0E29D56B9}"/>
              </a:ext>
            </a:extLst>
          </p:cNvPr>
          <p:cNvSpPr>
            <a:spLocks noGrp="1"/>
          </p:cNvSpPr>
          <p:nvPr>
            <p:ph idx="1"/>
          </p:nvPr>
        </p:nvSpPr>
        <p:spPr>
          <a:xfrm>
            <a:off x="149505" y="2653553"/>
            <a:ext cx="11791483" cy="3207497"/>
          </a:xfrm>
        </p:spPr>
        <p:txBody>
          <a:bodyPr>
            <a:normAutofit fontScale="92500"/>
          </a:bodyPr>
          <a:lstStyle/>
          <a:p>
            <a:pPr algn="l">
              <a:buFont typeface="Arial" panose="020B0604020202020204" pitchFamily="34" charset="0"/>
              <a:buChar char="•"/>
            </a:pPr>
            <a:r>
              <a:rPr lang="en-US" i="0" dirty="0">
                <a:solidFill>
                  <a:srgbClr val="343333"/>
                </a:solidFill>
                <a:effectLst/>
                <a:latin typeface="Muli"/>
              </a:rPr>
              <a:t>All components of the system are combined and tested against the requirement specifications (Functional or System).</a:t>
            </a:r>
          </a:p>
          <a:p>
            <a:pPr algn="l">
              <a:buFont typeface="Arial" panose="020B0604020202020204" pitchFamily="34" charset="0"/>
              <a:buChar char="•"/>
            </a:pPr>
            <a:r>
              <a:rPr lang="en-US" i="0" dirty="0">
                <a:solidFill>
                  <a:srgbClr val="343333"/>
                </a:solidFill>
                <a:effectLst/>
                <a:latin typeface="Muli"/>
              </a:rPr>
              <a:t>It is a Black-Box testing technique that validates the integrated system.</a:t>
            </a:r>
          </a:p>
          <a:p>
            <a:pPr algn="l">
              <a:buFont typeface="Arial" panose="020B0604020202020204" pitchFamily="34" charset="0"/>
              <a:buChar char="•"/>
            </a:pPr>
            <a:r>
              <a:rPr lang="en-US" i="0" dirty="0">
                <a:solidFill>
                  <a:srgbClr val="343333"/>
                </a:solidFill>
                <a:effectLst/>
                <a:latin typeface="Muli"/>
              </a:rPr>
              <a:t>System Testing is performed in an almost real-life environment and according to real-life usage.</a:t>
            </a:r>
          </a:p>
          <a:p>
            <a:pPr algn="l">
              <a:buFont typeface="Arial" panose="020B0604020202020204" pitchFamily="34" charset="0"/>
              <a:buChar char="•"/>
            </a:pPr>
            <a:r>
              <a:rPr lang="en-US" i="0" dirty="0">
                <a:solidFill>
                  <a:srgbClr val="343333"/>
                </a:solidFill>
                <a:effectLst/>
                <a:latin typeface="Muli"/>
              </a:rPr>
              <a:t>It is performed before the User Acceptance Testing (UAT) in STLC.</a:t>
            </a:r>
          </a:p>
        </p:txBody>
      </p:sp>
      <p:sp>
        <p:nvSpPr>
          <p:cNvPr id="4" name="Text Placeholder 3">
            <a:extLst>
              <a:ext uri="{FF2B5EF4-FFF2-40B4-BE49-F238E27FC236}">
                <a16:creationId xmlns:a16="http://schemas.microsoft.com/office/drawing/2014/main" id="{0CC40B14-A4BF-34CC-71BE-9A05CE257210}"/>
              </a:ext>
            </a:extLst>
          </p:cNvPr>
          <p:cNvSpPr>
            <a:spLocks noGrp="1"/>
          </p:cNvSpPr>
          <p:nvPr>
            <p:ph type="body" sz="half" idx="2"/>
          </p:nvPr>
        </p:nvSpPr>
        <p:spPr>
          <a:xfrm>
            <a:off x="149505" y="682625"/>
            <a:ext cx="11719766" cy="2060576"/>
          </a:xfrm>
        </p:spPr>
        <p:txBody>
          <a:bodyPr>
            <a:normAutofit/>
          </a:bodyPr>
          <a:lstStyle/>
          <a:p>
            <a:r>
              <a:rPr lang="en-US" b="0" i="0" dirty="0">
                <a:solidFill>
                  <a:srgbClr val="343333"/>
                </a:solidFill>
                <a:effectLst/>
                <a:latin typeface="Muli"/>
              </a:rPr>
              <a:t>System Testing is a crucial phase in the Software Testing Life Cycle (STLC) that ensures that all components of the system are seamlessly integrated and working together as per the requirement specifications. This testing technique is a Black-Box testing method that validates the integrated system against the predefined requirements. System Testing is performed in an almost real-life environment and according to real-life usage. It is essential to perform System Testing before the User Acceptance Testing (UAT) to ensure that the system is fully functional and meets the business requirements. The following bullet points summarize the key aspects of System Testing:</a:t>
            </a:r>
            <a:endParaRPr lang="en-IN" dirty="0"/>
          </a:p>
        </p:txBody>
      </p:sp>
    </p:spTree>
    <p:extLst>
      <p:ext uri="{BB962C8B-B14F-4D97-AF65-F5344CB8AC3E}">
        <p14:creationId xmlns:p14="http://schemas.microsoft.com/office/powerpoint/2010/main" val="11171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2322</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Muli</vt:lpstr>
      <vt:lpstr>Office Theme</vt:lpstr>
      <vt:lpstr>ASSIGNMENT – 2 DATE 05/03/2024</vt:lpstr>
      <vt:lpstr>What is Functional Testing? </vt:lpstr>
      <vt:lpstr>PowerPoint Presentation</vt:lpstr>
      <vt:lpstr>PowerPoint Presentation</vt:lpstr>
      <vt:lpstr> Unit Testing</vt:lpstr>
      <vt:lpstr>Integration Testing</vt:lpstr>
      <vt:lpstr> Interface Testing</vt:lpstr>
      <vt:lpstr> System Testing</vt:lpstr>
      <vt:lpstr> System Testing</vt:lpstr>
      <vt:lpstr> Smoke Testing</vt:lpstr>
      <vt:lpstr> Sanity Testing</vt:lpstr>
      <vt:lpstr>Acceptance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2 DATE 05/03/2024</dc:title>
  <dc:creator>D E L L</dc:creator>
  <cp:lastModifiedBy>D E L L</cp:lastModifiedBy>
  <cp:revision>1</cp:revision>
  <dcterms:created xsi:type="dcterms:W3CDTF">2024-03-10T13:06:20Z</dcterms:created>
  <dcterms:modified xsi:type="dcterms:W3CDTF">2024-03-10T13:38:14Z</dcterms:modified>
</cp:coreProperties>
</file>