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1E1B-AAA2-43E5-F6BC-C37E4963A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E106EF-BF19-4994-F681-8182DC6E9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2E1D3B-3A23-CF56-4A3C-4CA8396A5273}"/>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5" name="Footer Placeholder 4">
            <a:extLst>
              <a:ext uri="{FF2B5EF4-FFF2-40B4-BE49-F238E27FC236}">
                <a16:creationId xmlns:a16="http://schemas.microsoft.com/office/drawing/2014/main" id="{464C44FB-FCA2-8E90-F873-DE16009A8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4D38D-E4D7-C518-806C-78DB8B77683E}"/>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423256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9119-4CDD-0DC4-B70D-DBB011ED6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AA3CE3-654C-39A9-88ED-0B8EE22CF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E77FC-FAD0-2762-C852-9170FCD49E48}"/>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5" name="Footer Placeholder 4">
            <a:extLst>
              <a:ext uri="{FF2B5EF4-FFF2-40B4-BE49-F238E27FC236}">
                <a16:creationId xmlns:a16="http://schemas.microsoft.com/office/drawing/2014/main" id="{FAA7AE11-9F50-24C3-EBBB-B4AEF2F8C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FCEF07-1B62-0E22-ED2A-C9AD692D8E29}"/>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37431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48BCA-B750-BFBC-7DA2-9859FC85D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1D769B-58C6-50A0-A7FB-526F1B086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C09888-3E88-E51A-0FA0-79E871E74DD9}"/>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5" name="Footer Placeholder 4">
            <a:extLst>
              <a:ext uri="{FF2B5EF4-FFF2-40B4-BE49-F238E27FC236}">
                <a16:creationId xmlns:a16="http://schemas.microsoft.com/office/drawing/2014/main" id="{D8356F58-C2C3-2276-6D71-6F8AD26CAD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9D97E2-1FB5-9124-BCD4-68FB06F0B6A3}"/>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419424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314E-0564-A99B-7C0E-6BC8EFA0A7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C6A9E5-A562-8742-68F5-152734BA0A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04018F-86EE-92B8-EB0A-E6A6698F1753}"/>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5" name="Footer Placeholder 4">
            <a:extLst>
              <a:ext uri="{FF2B5EF4-FFF2-40B4-BE49-F238E27FC236}">
                <a16:creationId xmlns:a16="http://schemas.microsoft.com/office/drawing/2014/main" id="{47E1B67F-14D0-1902-22B2-074E504D0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7C4468-BB6F-8003-1F92-02569957B365}"/>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23599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0084-4771-478A-A1AB-B3CEF420CC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D7F99E-B461-9EA2-F8EB-E8BCA52A8E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A9144E-4EA7-ABE3-BD7E-D42A3CF500CE}"/>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5" name="Footer Placeholder 4">
            <a:extLst>
              <a:ext uri="{FF2B5EF4-FFF2-40B4-BE49-F238E27FC236}">
                <a16:creationId xmlns:a16="http://schemas.microsoft.com/office/drawing/2014/main" id="{37C1F0CC-CB9B-B7B0-C1A7-0B2CCC088E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18C77-2D0D-2768-4FD7-E9E5C81ED998}"/>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161424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0C9E-6A5D-D581-334F-5B213181DE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C2BE24-B0EC-169F-AAE2-658009371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929B0B-E9B9-6D00-6F75-3C2247671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0D290E-BC8E-E153-B238-C0286263B636}"/>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6" name="Footer Placeholder 5">
            <a:extLst>
              <a:ext uri="{FF2B5EF4-FFF2-40B4-BE49-F238E27FC236}">
                <a16:creationId xmlns:a16="http://schemas.microsoft.com/office/drawing/2014/main" id="{C5131358-7232-D708-5D43-B7411D9B1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45A6D-BB54-3C62-4F85-EEF1BD57A639}"/>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9767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922B-ED2F-AD09-911E-7CCA0B489D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F856B-B4A0-24BF-11B8-5CE20821E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C1E49A-4903-7AB6-EC1E-464522CDD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E4EAAF-4440-168F-52B0-9ABB4F55A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872338-AF01-D6FF-5013-DFF33A61B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3A8304-EB7C-7016-233B-1077F28A3780}"/>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8" name="Footer Placeholder 7">
            <a:extLst>
              <a:ext uri="{FF2B5EF4-FFF2-40B4-BE49-F238E27FC236}">
                <a16:creationId xmlns:a16="http://schemas.microsoft.com/office/drawing/2014/main" id="{AD03F057-923E-2608-5A74-89A1149803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AF1C9-D7D9-B4FE-C10F-EA8F216A5B21}"/>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16708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B0F2-597D-60C2-D35D-66D6CA798C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DF64CD-D4EC-51FC-522F-694C09F87998}"/>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4" name="Footer Placeholder 3">
            <a:extLst>
              <a:ext uri="{FF2B5EF4-FFF2-40B4-BE49-F238E27FC236}">
                <a16:creationId xmlns:a16="http://schemas.microsoft.com/office/drawing/2014/main" id="{38C3D01E-DDA7-3D78-6AFB-4DFA17BB8F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0EDADE-4EEF-BD98-33AE-BE8D2D338F00}"/>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295581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F4F8F-EE80-A3CE-EB87-1B42A7848862}"/>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3" name="Footer Placeholder 2">
            <a:extLst>
              <a:ext uri="{FF2B5EF4-FFF2-40B4-BE49-F238E27FC236}">
                <a16:creationId xmlns:a16="http://schemas.microsoft.com/office/drawing/2014/main" id="{0083B466-60C3-E0EF-EF5E-EB0E94FF94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92F11B-2CEA-808E-1DB4-8AE71157D6F6}"/>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325958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6D01-03E8-F006-B5D3-962A87C21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C603F8-4F6C-82EC-56ED-31ED8D88C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468CFF-F5CE-3CEB-FF61-DF7509DF8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A9CAE-00DD-B8B8-0288-9BE0D2B14C5B}"/>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6" name="Footer Placeholder 5">
            <a:extLst>
              <a:ext uri="{FF2B5EF4-FFF2-40B4-BE49-F238E27FC236}">
                <a16:creationId xmlns:a16="http://schemas.microsoft.com/office/drawing/2014/main" id="{476A8B73-3CF4-05C6-ECF6-BDDC875FDD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CB222-1796-6AA8-BEC1-D78F3DD4B866}"/>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200962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7FC9-C0ED-449B-B213-575E0B6D8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E62080-94D1-DAFE-7C08-C8016639F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4599A7-17EB-D6E9-FDA3-2BFDA2DF2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B15B3-FA84-690E-00FA-AEEE563ED41C}"/>
              </a:ext>
            </a:extLst>
          </p:cNvPr>
          <p:cNvSpPr>
            <a:spLocks noGrp="1"/>
          </p:cNvSpPr>
          <p:nvPr>
            <p:ph type="dt" sz="half" idx="10"/>
          </p:nvPr>
        </p:nvSpPr>
        <p:spPr/>
        <p:txBody>
          <a:bodyPr/>
          <a:lstStyle/>
          <a:p>
            <a:fld id="{2363C63A-CE25-438E-B892-944E38E54939}" type="datetimeFigureOut">
              <a:rPr lang="en-IN" smtClean="0"/>
              <a:t>10-03-2024</a:t>
            </a:fld>
            <a:endParaRPr lang="en-IN"/>
          </a:p>
        </p:txBody>
      </p:sp>
      <p:sp>
        <p:nvSpPr>
          <p:cNvPr id="6" name="Footer Placeholder 5">
            <a:extLst>
              <a:ext uri="{FF2B5EF4-FFF2-40B4-BE49-F238E27FC236}">
                <a16:creationId xmlns:a16="http://schemas.microsoft.com/office/drawing/2014/main" id="{37310E96-8706-2600-D4D8-43205960C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69E3CC-88C9-E32E-D367-2C76892CC735}"/>
              </a:ext>
            </a:extLst>
          </p:cNvPr>
          <p:cNvSpPr>
            <a:spLocks noGrp="1"/>
          </p:cNvSpPr>
          <p:nvPr>
            <p:ph type="sldNum" sz="quarter" idx="12"/>
          </p:nvPr>
        </p:nvSpPr>
        <p:spPr/>
        <p:txBody>
          <a:bodyPr/>
          <a:lstStyle/>
          <a:p>
            <a:fld id="{71BD2E91-B549-4512-9226-3370B1FD4A43}" type="slidenum">
              <a:rPr lang="en-IN" smtClean="0"/>
              <a:t>‹#›</a:t>
            </a:fld>
            <a:endParaRPr lang="en-IN"/>
          </a:p>
        </p:txBody>
      </p:sp>
    </p:spTree>
    <p:extLst>
      <p:ext uri="{BB962C8B-B14F-4D97-AF65-F5344CB8AC3E}">
        <p14:creationId xmlns:p14="http://schemas.microsoft.com/office/powerpoint/2010/main" val="32040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84D119-FA0D-88EE-24B2-2A9D5FB95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B3F6E9-6573-E07C-5995-D9963D2D7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E6856-1EA8-232C-782F-71C9AC071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3C63A-CE25-438E-B892-944E38E54939}" type="datetimeFigureOut">
              <a:rPr lang="en-IN" smtClean="0"/>
              <a:t>10-03-2024</a:t>
            </a:fld>
            <a:endParaRPr lang="en-IN"/>
          </a:p>
        </p:txBody>
      </p:sp>
      <p:sp>
        <p:nvSpPr>
          <p:cNvPr id="5" name="Footer Placeholder 4">
            <a:extLst>
              <a:ext uri="{FF2B5EF4-FFF2-40B4-BE49-F238E27FC236}">
                <a16:creationId xmlns:a16="http://schemas.microsoft.com/office/drawing/2014/main" id="{9CFDEC4F-2832-E524-55DD-C51061902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8F1484-8D7E-F901-E49B-AE1494756D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2E91-B549-4512-9226-3370B1FD4A43}" type="slidenum">
              <a:rPr lang="en-IN" smtClean="0"/>
              <a:t>‹#›</a:t>
            </a:fld>
            <a:endParaRPr lang="en-IN"/>
          </a:p>
        </p:txBody>
      </p:sp>
    </p:spTree>
    <p:extLst>
      <p:ext uri="{BB962C8B-B14F-4D97-AF65-F5344CB8AC3E}">
        <p14:creationId xmlns:p14="http://schemas.microsoft.com/office/powerpoint/2010/main" val="606888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73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9457-1F4E-4102-E251-347D2BB2D58A}"/>
              </a:ext>
            </a:extLst>
          </p:cNvPr>
          <p:cNvSpPr>
            <a:spLocks noGrp="1"/>
          </p:cNvSpPr>
          <p:nvPr>
            <p:ph type="title"/>
          </p:nvPr>
        </p:nvSpPr>
        <p:spPr/>
        <p:txBody>
          <a:bodyPr/>
          <a:lstStyle/>
          <a:p>
            <a:r>
              <a:rPr lang="en-IN" b="1" i="0" dirty="0">
                <a:solidFill>
                  <a:srgbClr val="273239"/>
                </a:solidFill>
                <a:effectLst/>
                <a:latin typeface="Nunito" pitchFamily="2" charset="0"/>
              </a:rPr>
              <a:t>Requirement </a:t>
            </a:r>
            <a:r>
              <a:rPr lang="en-IN" b="1" i="0" dirty="0" err="1">
                <a:solidFill>
                  <a:srgbClr val="273239"/>
                </a:solidFill>
                <a:effectLst/>
                <a:latin typeface="Nunito" pitchFamily="2" charset="0"/>
              </a:rPr>
              <a:t>Analusis</a:t>
            </a:r>
            <a:endParaRPr lang="en-IN" b="1" dirty="0"/>
          </a:p>
        </p:txBody>
      </p:sp>
      <p:sp>
        <p:nvSpPr>
          <p:cNvPr id="4" name="Text Placeholder 3">
            <a:extLst>
              <a:ext uri="{FF2B5EF4-FFF2-40B4-BE49-F238E27FC236}">
                <a16:creationId xmlns:a16="http://schemas.microsoft.com/office/drawing/2014/main" id="{687A5C96-448F-5127-DC28-9A929DD6DBB1}"/>
              </a:ext>
            </a:extLst>
          </p:cNvPr>
          <p:cNvSpPr>
            <a:spLocks noGrp="1"/>
          </p:cNvSpPr>
          <p:nvPr>
            <p:ph type="body" sz="half" idx="2"/>
          </p:nvPr>
        </p:nvSpPr>
        <p:spPr/>
        <p:txBody>
          <a:bodyPr>
            <a:normAutofit/>
          </a:bodyPr>
          <a:lstStyle/>
          <a:p>
            <a:r>
              <a:rPr lang="en-US" sz="2000" b="0" i="0" dirty="0">
                <a:solidFill>
                  <a:srgbClr val="273239"/>
                </a:solidFill>
                <a:effectLst/>
                <a:latin typeface="Nunito" pitchFamily="2" charset="0"/>
              </a:rPr>
              <a:t>Requirement Analysis is the first step of the Software Testing Life Cycle (STLC). In this phase quality assurance team understands the requirements like what is to be tested. If anything is missing or not understandable then the quality assurance team meets with the stakeholders to better understand the detailed knowledge of requirements.</a:t>
            </a:r>
            <a:endParaRPr lang="en-IN" sz="2000" dirty="0"/>
          </a:p>
        </p:txBody>
      </p:sp>
      <p:sp>
        <p:nvSpPr>
          <p:cNvPr id="5" name="TextBox 4">
            <a:extLst>
              <a:ext uri="{FF2B5EF4-FFF2-40B4-BE49-F238E27FC236}">
                <a16:creationId xmlns:a16="http://schemas.microsoft.com/office/drawing/2014/main" id="{81FA5217-D1C0-D149-7E9E-83386B1A8359}"/>
              </a:ext>
            </a:extLst>
          </p:cNvPr>
          <p:cNvSpPr txBox="1"/>
          <p:nvPr/>
        </p:nvSpPr>
        <p:spPr>
          <a:xfrm>
            <a:off x="5338916" y="1170039"/>
            <a:ext cx="6646607" cy="646331"/>
          </a:xfrm>
          <a:prstGeom prst="rect">
            <a:avLst/>
          </a:prstGeom>
          <a:noFill/>
        </p:spPr>
        <p:txBody>
          <a:bodyPr wrap="square" rtlCol="0">
            <a:spAutoFit/>
          </a:bodyPr>
          <a:lstStyle/>
          <a:p>
            <a:r>
              <a:rPr lang="en-US" b="1" i="0" dirty="0">
                <a:solidFill>
                  <a:srgbClr val="273239"/>
                </a:solidFill>
                <a:effectLst/>
                <a:latin typeface="Nunito" pitchFamily="2" charset="0"/>
              </a:rPr>
              <a:t>The activities that take place during the Requirement Analysis stage include:</a:t>
            </a:r>
            <a:endParaRPr lang="en-IN" dirty="0"/>
          </a:p>
        </p:txBody>
      </p:sp>
      <p:sp>
        <p:nvSpPr>
          <p:cNvPr id="6" name="TextBox 5">
            <a:extLst>
              <a:ext uri="{FF2B5EF4-FFF2-40B4-BE49-F238E27FC236}">
                <a16:creationId xmlns:a16="http://schemas.microsoft.com/office/drawing/2014/main" id="{D2F1A45D-FEE6-A3E7-3782-CA6ED1E75CF1}"/>
              </a:ext>
            </a:extLst>
          </p:cNvPr>
          <p:cNvSpPr txBox="1"/>
          <p:nvPr/>
        </p:nvSpPr>
        <p:spPr>
          <a:xfrm>
            <a:off x="5515897" y="2057400"/>
            <a:ext cx="6233651" cy="3170099"/>
          </a:xfrm>
          <a:prstGeom prst="rect">
            <a:avLst/>
          </a:prstGeom>
          <a:noFill/>
        </p:spPr>
        <p:txBody>
          <a:bodyPr wrap="square" rtlCol="0">
            <a:spAutoFit/>
          </a:bodyPr>
          <a:lstStyle/>
          <a:p>
            <a:pPr algn="l" fontAlgn="base">
              <a:buFont typeface="Arial" panose="020B0604020202020204" pitchFamily="34" charset="0"/>
              <a:buChar char="•"/>
            </a:pPr>
            <a:r>
              <a:rPr lang="en-US" sz="2000" b="0" i="0" dirty="0">
                <a:solidFill>
                  <a:srgbClr val="273239"/>
                </a:solidFill>
                <a:effectLst/>
                <a:latin typeface="Nunito" pitchFamily="2" charset="0"/>
              </a:rPr>
              <a:t>Reviewing the software requirements document (SRD) and other related documents</a:t>
            </a:r>
          </a:p>
          <a:p>
            <a:pPr algn="l" fontAlgn="base">
              <a:buFont typeface="Arial" panose="020B0604020202020204" pitchFamily="34" charset="0"/>
              <a:buChar char="•"/>
            </a:pPr>
            <a:r>
              <a:rPr lang="en-US" sz="2000" b="0" i="0" dirty="0">
                <a:solidFill>
                  <a:srgbClr val="273239"/>
                </a:solidFill>
                <a:effectLst/>
                <a:latin typeface="Nunito" pitchFamily="2" charset="0"/>
              </a:rPr>
              <a:t>Interviewing stakeholders to gather additional information</a:t>
            </a:r>
          </a:p>
          <a:p>
            <a:pPr algn="l" fontAlgn="base">
              <a:buFont typeface="Arial" panose="020B0604020202020204" pitchFamily="34" charset="0"/>
              <a:buChar char="•"/>
            </a:pPr>
            <a:r>
              <a:rPr lang="en-US" sz="2000" b="0" i="0" dirty="0">
                <a:solidFill>
                  <a:srgbClr val="273239"/>
                </a:solidFill>
                <a:effectLst/>
                <a:latin typeface="Nunito" pitchFamily="2" charset="0"/>
              </a:rPr>
              <a:t>Identifying any ambiguities or inconsistencies in the requirements</a:t>
            </a:r>
          </a:p>
          <a:p>
            <a:pPr algn="l" fontAlgn="base">
              <a:buFont typeface="Arial" panose="020B0604020202020204" pitchFamily="34" charset="0"/>
              <a:buChar char="•"/>
            </a:pPr>
            <a:r>
              <a:rPr lang="en-US" sz="2000" b="0" i="0" dirty="0">
                <a:solidFill>
                  <a:srgbClr val="273239"/>
                </a:solidFill>
                <a:effectLst/>
                <a:latin typeface="Nunito" pitchFamily="2" charset="0"/>
              </a:rPr>
              <a:t>Identifying any missing or incomplete requirements</a:t>
            </a:r>
          </a:p>
          <a:p>
            <a:pPr algn="l" fontAlgn="base">
              <a:buFont typeface="Arial" panose="020B0604020202020204" pitchFamily="34" charset="0"/>
              <a:buChar char="•"/>
            </a:pPr>
            <a:r>
              <a:rPr lang="en-US" sz="2000" b="0" i="0" dirty="0">
                <a:solidFill>
                  <a:srgbClr val="273239"/>
                </a:solidFill>
                <a:effectLst/>
                <a:latin typeface="Nunito" pitchFamily="2" charset="0"/>
              </a:rPr>
              <a:t>Identifying any potential risks or issues that may impact the testing process</a:t>
            </a:r>
          </a:p>
          <a:p>
            <a:endParaRPr lang="en-IN" sz="2000" dirty="0"/>
          </a:p>
        </p:txBody>
      </p:sp>
    </p:spTree>
    <p:extLst>
      <p:ext uri="{BB962C8B-B14F-4D97-AF65-F5344CB8AC3E}">
        <p14:creationId xmlns:p14="http://schemas.microsoft.com/office/powerpoint/2010/main" val="289668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9457-1F4E-4102-E251-347D2BB2D58A}"/>
              </a:ext>
            </a:extLst>
          </p:cNvPr>
          <p:cNvSpPr>
            <a:spLocks noGrp="1"/>
          </p:cNvSpPr>
          <p:nvPr>
            <p:ph type="title"/>
          </p:nvPr>
        </p:nvSpPr>
        <p:spPr>
          <a:xfrm>
            <a:off x="839787" y="1170039"/>
            <a:ext cx="3932237" cy="646332"/>
          </a:xfrm>
        </p:spPr>
        <p:txBody>
          <a:bodyPr/>
          <a:lstStyle/>
          <a:p>
            <a:r>
              <a:rPr lang="en-US" b="1" dirty="0"/>
              <a:t>Test Planning</a:t>
            </a:r>
            <a:endParaRPr lang="en-IN" b="1" dirty="0"/>
          </a:p>
        </p:txBody>
      </p:sp>
      <p:sp>
        <p:nvSpPr>
          <p:cNvPr id="4" name="Text Placeholder 3">
            <a:extLst>
              <a:ext uri="{FF2B5EF4-FFF2-40B4-BE49-F238E27FC236}">
                <a16:creationId xmlns:a16="http://schemas.microsoft.com/office/drawing/2014/main" id="{687A5C96-448F-5127-DC28-9A929DD6DBB1}"/>
              </a:ext>
            </a:extLst>
          </p:cNvPr>
          <p:cNvSpPr>
            <a:spLocks noGrp="1"/>
          </p:cNvSpPr>
          <p:nvPr>
            <p:ph type="body" sz="half" idx="2"/>
          </p:nvPr>
        </p:nvSpPr>
        <p:spPr/>
        <p:txBody>
          <a:bodyPr>
            <a:normAutofit lnSpcReduction="10000"/>
          </a:bodyPr>
          <a:lstStyle/>
          <a:p>
            <a:r>
              <a:rPr lang="en-US" sz="2400" b="0" i="0" dirty="0">
                <a:solidFill>
                  <a:srgbClr val="273239"/>
                </a:solidFill>
                <a:effectLst/>
                <a:latin typeface="Nunito" pitchFamily="2" charset="0"/>
              </a:rPr>
              <a:t>Test Planning is the most efficient phase of the software testing life cycle where all testing plans are defined. In this phase manager of the testing, team calculates the estimated effort and cost for the testing work. This phase gets started once the requirement-gathering phase is completed.</a:t>
            </a:r>
            <a:endParaRPr lang="en-IN" sz="2000" dirty="0"/>
          </a:p>
        </p:txBody>
      </p:sp>
      <p:sp>
        <p:nvSpPr>
          <p:cNvPr id="5" name="TextBox 4">
            <a:extLst>
              <a:ext uri="{FF2B5EF4-FFF2-40B4-BE49-F238E27FC236}">
                <a16:creationId xmlns:a16="http://schemas.microsoft.com/office/drawing/2014/main" id="{81FA5217-D1C0-D149-7E9E-83386B1A8359}"/>
              </a:ext>
            </a:extLst>
          </p:cNvPr>
          <p:cNvSpPr txBox="1"/>
          <p:nvPr/>
        </p:nvSpPr>
        <p:spPr>
          <a:xfrm>
            <a:off x="5338916" y="1170039"/>
            <a:ext cx="6646607" cy="646331"/>
          </a:xfrm>
          <a:prstGeom prst="rect">
            <a:avLst/>
          </a:prstGeom>
          <a:noFill/>
        </p:spPr>
        <p:txBody>
          <a:bodyPr wrap="square" rtlCol="0">
            <a:spAutoFit/>
          </a:bodyPr>
          <a:lstStyle/>
          <a:p>
            <a:r>
              <a:rPr lang="en-US" b="1" i="0" dirty="0">
                <a:solidFill>
                  <a:srgbClr val="273239"/>
                </a:solidFill>
                <a:effectLst/>
                <a:latin typeface="Nunito" pitchFamily="2" charset="0"/>
              </a:rPr>
              <a:t>The activities that take place during the Test Planning stage include:</a:t>
            </a:r>
            <a:endParaRPr lang="en-IN" dirty="0"/>
          </a:p>
        </p:txBody>
      </p:sp>
      <p:sp>
        <p:nvSpPr>
          <p:cNvPr id="6" name="TextBox 5">
            <a:extLst>
              <a:ext uri="{FF2B5EF4-FFF2-40B4-BE49-F238E27FC236}">
                <a16:creationId xmlns:a16="http://schemas.microsoft.com/office/drawing/2014/main" id="{D2F1A45D-FEE6-A3E7-3782-CA6ED1E75CF1}"/>
              </a:ext>
            </a:extLst>
          </p:cNvPr>
          <p:cNvSpPr txBox="1"/>
          <p:nvPr/>
        </p:nvSpPr>
        <p:spPr>
          <a:xfrm>
            <a:off x="5447073" y="2057400"/>
            <a:ext cx="6233651" cy="3785652"/>
          </a:xfrm>
          <a:prstGeom prst="rect">
            <a:avLst/>
          </a:prstGeom>
          <a:noFill/>
        </p:spPr>
        <p:txBody>
          <a:bodyPr wrap="square" rtlCol="0">
            <a:spAutoFit/>
          </a:bodyPr>
          <a:lstStyle/>
          <a:p>
            <a:pPr algn="l" fontAlgn="base">
              <a:buFont typeface="Arial" panose="020B0604020202020204" pitchFamily="34" charset="0"/>
              <a:buChar char="•"/>
            </a:pPr>
            <a:r>
              <a:rPr lang="en-US" sz="2000" b="0" i="0" dirty="0">
                <a:solidFill>
                  <a:srgbClr val="273239"/>
                </a:solidFill>
                <a:effectLst/>
                <a:latin typeface="Nunito" pitchFamily="2" charset="0"/>
              </a:rPr>
              <a:t>Identifying the testing objectives and scope</a:t>
            </a:r>
          </a:p>
          <a:p>
            <a:pPr algn="l" fontAlgn="base">
              <a:buFont typeface="Arial" panose="020B0604020202020204" pitchFamily="34" charset="0"/>
              <a:buChar char="•"/>
            </a:pPr>
            <a:r>
              <a:rPr lang="en-US" sz="2000" b="0" i="0" dirty="0">
                <a:solidFill>
                  <a:srgbClr val="273239"/>
                </a:solidFill>
                <a:effectLst/>
                <a:latin typeface="Nunito" pitchFamily="2" charset="0"/>
              </a:rPr>
              <a:t>Developing a test strategy: selecting the testing methods and techniques that will be used</a:t>
            </a:r>
          </a:p>
          <a:p>
            <a:pPr algn="l" fontAlgn="base">
              <a:buFont typeface="Arial" panose="020B0604020202020204" pitchFamily="34" charset="0"/>
              <a:buChar char="•"/>
            </a:pPr>
            <a:r>
              <a:rPr lang="en-US" sz="2000" b="0" i="0" dirty="0">
                <a:solidFill>
                  <a:srgbClr val="273239"/>
                </a:solidFill>
                <a:effectLst/>
                <a:latin typeface="Nunito" pitchFamily="2" charset="0"/>
              </a:rPr>
              <a:t>Identifying the testing environment and resources needed</a:t>
            </a:r>
          </a:p>
          <a:p>
            <a:pPr algn="l" fontAlgn="base">
              <a:buFont typeface="Arial" panose="020B0604020202020204" pitchFamily="34" charset="0"/>
              <a:buChar char="•"/>
            </a:pPr>
            <a:r>
              <a:rPr lang="en-US" sz="2000" b="0" i="0" dirty="0">
                <a:solidFill>
                  <a:srgbClr val="273239"/>
                </a:solidFill>
                <a:effectLst/>
                <a:latin typeface="Nunito" pitchFamily="2" charset="0"/>
              </a:rPr>
              <a:t>Identifying the test cases that will be executed and the test data that will be used</a:t>
            </a:r>
          </a:p>
          <a:p>
            <a:pPr algn="l" fontAlgn="base">
              <a:buFont typeface="Arial" panose="020B0604020202020204" pitchFamily="34" charset="0"/>
              <a:buChar char="•"/>
            </a:pPr>
            <a:r>
              <a:rPr lang="en-US" sz="2000" b="0" i="0" dirty="0">
                <a:solidFill>
                  <a:srgbClr val="273239"/>
                </a:solidFill>
                <a:effectLst/>
                <a:latin typeface="Nunito" pitchFamily="2" charset="0"/>
              </a:rPr>
              <a:t>Estimating the time and cost required for testing</a:t>
            </a:r>
          </a:p>
          <a:p>
            <a:pPr algn="l" fontAlgn="base">
              <a:buFont typeface="Arial" panose="020B0604020202020204" pitchFamily="34" charset="0"/>
              <a:buChar char="•"/>
            </a:pPr>
            <a:r>
              <a:rPr lang="en-US" sz="2000" b="0" i="0" dirty="0">
                <a:solidFill>
                  <a:srgbClr val="273239"/>
                </a:solidFill>
                <a:effectLst/>
                <a:latin typeface="Nunito" pitchFamily="2" charset="0"/>
              </a:rPr>
              <a:t>Identifying the test deliverables and milestones</a:t>
            </a:r>
          </a:p>
          <a:p>
            <a:pPr algn="l" fontAlgn="base">
              <a:buFont typeface="Arial" panose="020B0604020202020204" pitchFamily="34" charset="0"/>
              <a:buChar char="•"/>
            </a:pPr>
            <a:r>
              <a:rPr lang="en-US" sz="2000" b="0" i="0" dirty="0">
                <a:solidFill>
                  <a:srgbClr val="273239"/>
                </a:solidFill>
                <a:effectLst/>
                <a:latin typeface="Nunito" pitchFamily="2" charset="0"/>
              </a:rPr>
              <a:t>Assigning roles and responsibilities to the testing team</a:t>
            </a:r>
          </a:p>
          <a:p>
            <a:pPr algn="l" fontAlgn="base">
              <a:buFont typeface="Arial" panose="020B0604020202020204" pitchFamily="34" charset="0"/>
              <a:buChar char="•"/>
            </a:pPr>
            <a:r>
              <a:rPr lang="en-US" sz="2000" b="0" i="0" dirty="0">
                <a:solidFill>
                  <a:srgbClr val="273239"/>
                </a:solidFill>
                <a:effectLst/>
                <a:latin typeface="Nunito" pitchFamily="2" charset="0"/>
              </a:rPr>
              <a:t>Reviewing and approving the test plan</a:t>
            </a:r>
          </a:p>
        </p:txBody>
      </p:sp>
    </p:spTree>
    <p:extLst>
      <p:ext uri="{BB962C8B-B14F-4D97-AF65-F5344CB8AC3E}">
        <p14:creationId xmlns:p14="http://schemas.microsoft.com/office/powerpoint/2010/main" val="251992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9457-1F4E-4102-E251-347D2BB2D58A}"/>
              </a:ext>
            </a:extLst>
          </p:cNvPr>
          <p:cNvSpPr>
            <a:spLocks noGrp="1"/>
          </p:cNvSpPr>
          <p:nvPr>
            <p:ph type="title"/>
          </p:nvPr>
        </p:nvSpPr>
        <p:spPr>
          <a:xfrm>
            <a:off x="839787" y="1170038"/>
            <a:ext cx="3932237" cy="646332"/>
          </a:xfrm>
        </p:spPr>
        <p:txBody>
          <a:bodyPr/>
          <a:lstStyle/>
          <a:p>
            <a:r>
              <a:rPr lang="en-US" b="1" dirty="0"/>
              <a:t>Test Case Development</a:t>
            </a:r>
            <a:endParaRPr lang="en-IN" b="1" dirty="0"/>
          </a:p>
        </p:txBody>
      </p:sp>
      <p:sp>
        <p:nvSpPr>
          <p:cNvPr id="4" name="Text Placeholder 3">
            <a:extLst>
              <a:ext uri="{FF2B5EF4-FFF2-40B4-BE49-F238E27FC236}">
                <a16:creationId xmlns:a16="http://schemas.microsoft.com/office/drawing/2014/main" id="{687A5C96-448F-5127-DC28-9A929DD6DBB1}"/>
              </a:ext>
            </a:extLst>
          </p:cNvPr>
          <p:cNvSpPr>
            <a:spLocks noGrp="1"/>
          </p:cNvSpPr>
          <p:nvPr>
            <p:ph type="body" sz="half" idx="2"/>
          </p:nvPr>
        </p:nvSpPr>
        <p:spPr/>
        <p:txBody>
          <a:bodyPr>
            <a:normAutofit fontScale="85000" lnSpcReduction="10000"/>
          </a:bodyPr>
          <a:lstStyle/>
          <a:p>
            <a:r>
              <a:rPr lang="en-US" sz="2800" b="0" i="0" dirty="0">
                <a:solidFill>
                  <a:srgbClr val="273239"/>
                </a:solidFill>
                <a:effectLst/>
                <a:latin typeface="Nunito" pitchFamily="2" charset="0"/>
              </a:rPr>
              <a:t>The test case development phase gets started once the test planning phase is completed. In this phase testing team notes down the detailed test cases. The testing team also prepares the required test data for the testing. When the test cases are prepared then they are reviewed by the quality assurance team.</a:t>
            </a:r>
            <a:endParaRPr lang="en-IN" sz="2000" dirty="0"/>
          </a:p>
        </p:txBody>
      </p:sp>
      <p:sp>
        <p:nvSpPr>
          <p:cNvPr id="5" name="TextBox 4">
            <a:extLst>
              <a:ext uri="{FF2B5EF4-FFF2-40B4-BE49-F238E27FC236}">
                <a16:creationId xmlns:a16="http://schemas.microsoft.com/office/drawing/2014/main" id="{81FA5217-D1C0-D149-7E9E-83386B1A8359}"/>
              </a:ext>
            </a:extLst>
          </p:cNvPr>
          <p:cNvSpPr txBox="1"/>
          <p:nvPr/>
        </p:nvSpPr>
        <p:spPr>
          <a:xfrm>
            <a:off x="5338916" y="1170039"/>
            <a:ext cx="6646607" cy="646331"/>
          </a:xfrm>
          <a:prstGeom prst="rect">
            <a:avLst/>
          </a:prstGeom>
          <a:noFill/>
        </p:spPr>
        <p:txBody>
          <a:bodyPr wrap="square" rtlCol="0">
            <a:spAutoFit/>
          </a:bodyPr>
          <a:lstStyle/>
          <a:p>
            <a:pPr algn="just" rtl="0" fontAlgn="base"/>
            <a:r>
              <a:rPr lang="en-US" b="1" i="0" dirty="0">
                <a:solidFill>
                  <a:srgbClr val="273239"/>
                </a:solidFill>
                <a:effectLst/>
                <a:latin typeface="Nunito" pitchFamily="2" charset="0"/>
              </a:rPr>
              <a:t>The activities that take place during the Test Case Development stage include:</a:t>
            </a:r>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D2F1A45D-FEE6-A3E7-3782-CA6ED1E75CF1}"/>
              </a:ext>
            </a:extLst>
          </p:cNvPr>
          <p:cNvSpPr txBox="1"/>
          <p:nvPr/>
        </p:nvSpPr>
        <p:spPr>
          <a:xfrm>
            <a:off x="5447073" y="2057400"/>
            <a:ext cx="6233651" cy="2862322"/>
          </a:xfrm>
          <a:prstGeom prst="rect">
            <a:avLst/>
          </a:prstGeom>
          <a:noFill/>
        </p:spPr>
        <p:txBody>
          <a:bodyPr wrap="square" rtlCol="0">
            <a:spAutoFit/>
          </a:bodyPr>
          <a:lstStyle/>
          <a:p>
            <a:pPr algn="l" fontAlgn="base">
              <a:buFont typeface="Arial" panose="020B0604020202020204" pitchFamily="34" charset="0"/>
              <a:buChar char="•"/>
            </a:pPr>
            <a:r>
              <a:rPr lang="en-US" sz="2000" b="0" i="0" dirty="0">
                <a:solidFill>
                  <a:srgbClr val="273239"/>
                </a:solidFill>
                <a:effectLst/>
                <a:latin typeface="Nunito" pitchFamily="2" charset="0"/>
              </a:rPr>
              <a:t>Identifying the test cases that will be developed</a:t>
            </a:r>
          </a:p>
          <a:p>
            <a:pPr algn="l" fontAlgn="base">
              <a:buFont typeface="Arial" panose="020B0604020202020204" pitchFamily="34" charset="0"/>
              <a:buChar char="•"/>
            </a:pPr>
            <a:r>
              <a:rPr lang="en-US" sz="2000" b="0" i="0" dirty="0">
                <a:solidFill>
                  <a:srgbClr val="273239"/>
                </a:solidFill>
                <a:effectLst/>
                <a:latin typeface="Nunito" pitchFamily="2" charset="0"/>
              </a:rPr>
              <a:t>Writing test cases that are clear, concise, and easy to understand</a:t>
            </a:r>
          </a:p>
          <a:p>
            <a:pPr algn="l" fontAlgn="base">
              <a:buFont typeface="Arial" panose="020B0604020202020204" pitchFamily="34" charset="0"/>
              <a:buChar char="•"/>
            </a:pPr>
            <a:r>
              <a:rPr lang="en-US" sz="2000" b="0" i="0" dirty="0">
                <a:solidFill>
                  <a:srgbClr val="273239"/>
                </a:solidFill>
                <a:effectLst/>
                <a:latin typeface="Nunito" pitchFamily="2" charset="0"/>
              </a:rPr>
              <a:t>Creating test data and test scenarios that will be used in the test cases</a:t>
            </a:r>
          </a:p>
          <a:p>
            <a:pPr algn="l" fontAlgn="base">
              <a:buFont typeface="Arial" panose="020B0604020202020204" pitchFamily="34" charset="0"/>
              <a:buChar char="•"/>
            </a:pPr>
            <a:r>
              <a:rPr lang="en-US" sz="2000" b="0" i="0" dirty="0">
                <a:solidFill>
                  <a:srgbClr val="273239"/>
                </a:solidFill>
                <a:effectLst/>
                <a:latin typeface="Nunito" pitchFamily="2" charset="0"/>
              </a:rPr>
              <a:t>Identifying the expected results for each test case</a:t>
            </a:r>
          </a:p>
          <a:p>
            <a:pPr algn="l" fontAlgn="base">
              <a:buFont typeface="Arial" panose="020B0604020202020204" pitchFamily="34" charset="0"/>
              <a:buChar char="•"/>
            </a:pPr>
            <a:r>
              <a:rPr lang="en-US" sz="2000" b="0" i="0" dirty="0">
                <a:solidFill>
                  <a:srgbClr val="273239"/>
                </a:solidFill>
                <a:effectLst/>
                <a:latin typeface="Nunito" pitchFamily="2" charset="0"/>
              </a:rPr>
              <a:t>Reviewing and validating the test cases</a:t>
            </a:r>
          </a:p>
          <a:p>
            <a:pPr algn="l" fontAlgn="base">
              <a:buFont typeface="Arial" panose="020B0604020202020204" pitchFamily="34" charset="0"/>
              <a:buChar char="•"/>
            </a:pPr>
            <a:r>
              <a:rPr lang="en-US" sz="2000" b="0" i="0" dirty="0">
                <a:solidFill>
                  <a:srgbClr val="273239"/>
                </a:solidFill>
                <a:effectLst/>
                <a:latin typeface="Nunito" pitchFamily="2" charset="0"/>
              </a:rPr>
              <a:t>Updating the requirement traceability matrix (RTM) to map requirements to test cases</a:t>
            </a:r>
          </a:p>
        </p:txBody>
      </p:sp>
    </p:spTree>
    <p:extLst>
      <p:ext uri="{BB962C8B-B14F-4D97-AF65-F5344CB8AC3E}">
        <p14:creationId xmlns:p14="http://schemas.microsoft.com/office/powerpoint/2010/main" val="253679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9457-1F4E-4102-E251-347D2BB2D58A}"/>
              </a:ext>
            </a:extLst>
          </p:cNvPr>
          <p:cNvSpPr>
            <a:spLocks noGrp="1"/>
          </p:cNvSpPr>
          <p:nvPr>
            <p:ph type="title"/>
          </p:nvPr>
        </p:nvSpPr>
        <p:spPr>
          <a:xfrm>
            <a:off x="839787" y="665846"/>
            <a:ext cx="5492187" cy="857360"/>
          </a:xfrm>
        </p:spPr>
        <p:txBody>
          <a:bodyPr>
            <a:normAutofit/>
          </a:bodyPr>
          <a:lstStyle/>
          <a:p>
            <a:r>
              <a:rPr lang="en-US" sz="4000" b="1" dirty="0"/>
              <a:t>Test </a:t>
            </a:r>
            <a:r>
              <a:rPr lang="en-US" sz="4000" b="1" dirty="0" err="1"/>
              <a:t>Enviroment</a:t>
            </a:r>
            <a:r>
              <a:rPr lang="en-US" sz="4000" b="1" dirty="0"/>
              <a:t> Setup</a:t>
            </a:r>
            <a:endParaRPr lang="en-IN" sz="4000" b="1" dirty="0"/>
          </a:p>
        </p:txBody>
      </p:sp>
      <p:sp>
        <p:nvSpPr>
          <p:cNvPr id="4" name="Text Placeholder 3">
            <a:extLst>
              <a:ext uri="{FF2B5EF4-FFF2-40B4-BE49-F238E27FC236}">
                <a16:creationId xmlns:a16="http://schemas.microsoft.com/office/drawing/2014/main" id="{687A5C96-448F-5127-DC28-9A929DD6DBB1}"/>
              </a:ext>
            </a:extLst>
          </p:cNvPr>
          <p:cNvSpPr>
            <a:spLocks noGrp="1"/>
          </p:cNvSpPr>
          <p:nvPr>
            <p:ph type="body" sz="half" idx="2"/>
          </p:nvPr>
        </p:nvSpPr>
        <p:spPr>
          <a:xfrm>
            <a:off x="839786" y="1523206"/>
            <a:ext cx="10251001" cy="3811588"/>
          </a:xfrm>
        </p:spPr>
        <p:txBody>
          <a:bodyPr>
            <a:normAutofit/>
          </a:bodyPr>
          <a:lstStyle/>
          <a:p>
            <a:r>
              <a:rPr lang="en-US" sz="2400" b="0" i="0" dirty="0">
                <a:solidFill>
                  <a:srgbClr val="273239"/>
                </a:solidFill>
                <a:effectLst/>
                <a:latin typeface="Nunito" pitchFamily="2" charset="0"/>
              </a:rPr>
              <a:t>Test environment setup is a vital part of the STLC. Basically, the test environment decides the conditions on which software is tested. This is independent activity and can be started along with test case development. In this process, the testing team is not involved. either the developer or the customer creates the testing environment.</a:t>
            </a:r>
            <a:endParaRPr lang="en-IN" dirty="0"/>
          </a:p>
        </p:txBody>
      </p:sp>
    </p:spTree>
    <p:extLst>
      <p:ext uri="{BB962C8B-B14F-4D97-AF65-F5344CB8AC3E}">
        <p14:creationId xmlns:p14="http://schemas.microsoft.com/office/powerpoint/2010/main" val="411402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9457-1F4E-4102-E251-347D2BB2D58A}"/>
              </a:ext>
            </a:extLst>
          </p:cNvPr>
          <p:cNvSpPr>
            <a:spLocks noGrp="1"/>
          </p:cNvSpPr>
          <p:nvPr>
            <p:ph type="title"/>
          </p:nvPr>
        </p:nvSpPr>
        <p:spPr>
          <a:xfrm>
            <a:off x="416999" y="186812"/>
            <a:ext cx="3932237" cy="646332"/>
          </a:xfrm>
        </p:spPr>
        <p:txBody>
          <a:bodyPr/>
          <a:lstStyle/>
          <a:p>
            <a:r>
              <a:rPr lang="en-US" b="1" dirty="0"/>
              <a:t>Test Execution</a:t>
            </a:r>
            <a:endParaRPr lang="en-IN" b="1" dirty="0"/>
          </a:p>
        </p:txBody>
      </p:sp>
      <p:sp>
        <p:nvSpPr>
          <p:cNvPr id="4" name="Text Placeholder 3">
            <a:extLst>
              <a:ext uri="{FF2B5EF4-FFF2-40B4-BE49-F238E27FC236}">
                <a16:creationId xmlns:a16="http://schemas.microsoft.com/office/drawing/2014/main" id="{687A5C96-448F-5127-DC28-9A929DD6DBB1}"/>
              </a:ext>
            </a:extLst>
          </p:cNvPr>
          <p:cNvSpPr>
            <a:spLocks noGrp="1"/>
          </p:cNvSpPr>
          <p:nvPr>
            <p:ph type="body" sz="half" idx="2"/>
          </p:nvPr>
        </p:nvSpPr>
        <p:spPr>
          <a:xfrm>
            <a:off x="511276" y="835602"/>
            <a:ext cx="11169448" cy="963701"/>
          </a:xfrm>
        </p:spPr>
        <p:txBody>
          <a:bodyPr>
            <a:normAutofit/>
          </a:bodyPr>
          <a:lstStyle/>
          <a:p>
            <a:r>
              <a:rPr lang="en-US" sz="2000" b="0" i="0" dirty="0">
                <a:solidFill>
                  <a:srgbClr val="273239"/>
                </a:solidFill>
                <a:effectLst/>
                <a:latin typeface="Nunito" pitchFamily="2" charset="0"/>
              </a:rPr>
              <a:t>After the test case development and test environment setup test execution phase gets started. In this phase testing team starts executing test cases based on prepared test cases in the earlier step.</a:t>
            </a:r>
            <a:endParaRPr lang="en-IN" sz="1400" dirty="0"/>
          </a:p>
        </p:txBody>
      </p:sp>
      <p:sp>
        <p:nvSpPr>
          <p:cNvPr id="5" name="TextBox 4">
            <a:extLst>
              <a:ext uri="{FF2B5EF4-FFF2-40B4-BE49-F238E27FC236}">
                <a16:creationId xmlns:a16="http://schemas.microsoft.com/office/drawing/2014/main" id="{81FA5217-D1C0-D149-7E9E-83386B1A8359}"/>
              </a:ext>
            </a:extLst>
          </p:cNvPr>
          <p:cNvSpPr txBox="1"/>
          <p:nvPr/>
        </p:nvSpPr>
        <p:spPr>
          <a:xfrm>
            <a:off x="416999" y="1809141"/>
            <a:ext cx="10211672" cy="646331"/>
          </a:xfrm>
          <a:prstGeom prst="rect">
            <a:avLst/>
          </a:prstGeom>
          <a:noFill/>
        </p:spPr>
        <p:txBody>
          <a:bodyPr wrap="square" rtlCol="0">
            <a:spAutoFit/>
          </a:bodyPr>
          <a:lstStyle/>
          <a:p>
            <a:pPr algn="just" rtl="0" fontAlgn="base"/>
            <a:r>
              <a:rPr lang="en-US" b="1" i="0" dirty="0">
                <a:solidFill>
                  <a:schemeClr val="accent1">
                    <a:lumMod val="50000"/>
                  </a:schemeClr>
                </a:solidFill>
                <a:effectLst/>
                <a:latin typeface="Nunito" pitchFamily="2" charset="0"/>
              </a:rPr>
              <a:t>The activities that take place during the test execution stage of the Software Testing Life Cycle (STLC) include:</a:t>
            </a:r>
            <a:endParaRPr lang="en-US" b="0" i="0" dirty="0">
              <a:solidFill>
                <a:schemeClr val="accent1">
                  <a:lumMod val="50000"/>
                </a:schemeClr>
              </a:solidFill>
              <a:effectLst/>
              <a:latin typeface="Nunito" pitchFamily="2" charset="0"/>
            </a:endParaRPr>
          </a:p>
        </p:txBody>
      </p:sp>
      <p:sp>
        <p:nvSpPr>
          <p:cNvPr id="6" name="TextBox 5">
            <a:extLst>
              <a:ext uri="{FF2B5EF4-FFF2-40B4-BE49-F238E27FC236}">
                <a16:creationId xmlns:a16="http://schemas.microsoft.com/office/drawing/2014/main" id="{D2F1A45D-FEE6-A3E7-3782-CA6ED1E75CF1}"/>
              </a:ext>
            </a:extLst>
          </p:cNvPr>
          <p:cNvSpPr txBox="1"/>
          <p:nvPr/>
        </p:nvSpPr>
        <p:spPr>
          <a:xfrm>
            <a:off x="416999" y="2617839"/>
            <a:ext cx="11706175" cy="4093428"/>
          </a:xfrm>
          <a:prstGeom prst="rect">
            <a:avLst/>
          </a:prstGeom>
          <a:noFill/>
        </p:spPr>
        <p:txBody>
          <a:bodyPr wrap="square" rtlCol="0">
            <a:spAutoFit/>
          </a:bodyPr>
          <a:lstStyle/>
          <a:p>
            <a:pPr algn="l" fontAlgn="base">
              <a:buFont typeface="Arial" panose="020B0604020202020204" pitchFamily="34" charset="0"/>
              <a:buChar char="•"/>
            </a:pPr>
            <a:r>
              <a:rPr lang="en-US" sz="2000" b="1" i="0" dirty="0">
                <a:solidFill>
                  <a:srgbClr val="273239"/>
                </a:solidFill>
                <a:effectLst/>
                <a:latin typeface="Nunito" pitchFamily="2" charset="0"/>
              </a:rPr>
              <a:t>Test execution:</a:t>
            </a:r>
            <a:r>
              <a:rPr lang="en-US" sz="2000" b="0" i="0" dirty="0">
                <a:solidFill>
                  <a:srgbClr val="273239"/>
                </a:solidFill>
                <a:effectLst/>
                <a:latin typeface="Nunito" pitchFamily="2" charset="0"/>
              </a:rPr>
              <a:t> The test cases and scripts created in the test design stage are run against the software application to identify any defects or issues.</a:t>
            </a:r>
          </a:p>
          <a:p>
            <a:pPr algn="l" fontAlgn="base">
              <a:buFont typeface="Arial" panose="020B0604020202020204" pitchFamily="34" charset="0"/>
              <a:buChar char="•"/>
            </a:pPr>
            <a:r>
              <a:rPr lang="en-US" sz="2000" b="1" i="0" dirty="0">
                <a:solidFill>
                  <a:srgbClr val="273239"/>
                </a:solidFill>
                <a:effectLst/>
                <a:latin typeface="Nunito" pitchFamily="2" charset="0"/>
              </a:rPr>
              <a:t>Defect logging:</a:t>
            </a:r>
            <a:r>
              <a:rPr lang="en-US" sz="2000" b="0" i="0" dirty="0">
                <a:solidFill>
                  <a:srgbClr val="273239"/>
                </a:solidFill>
                <a:effectLst/>
                <a:latin typeface="Nunito" pitchFamily="2" charset="0"/>
              </a:rPr>
              <a:t> Any defects or issues that are found during test execution are logged in a defect tracking system, along with details such as the severity, priority, and description of the issue.</a:t>
            </a:r>
          </a:p>
          <a:p>
            <a:pPr algn="l" fontAlgn="base">
              <a:buFont typeface="Arial" panose="020B0604020202020204" pitchFamily="34" charset="0"/>
              <a:buChar char="•"/>
            </a:pPr>
            <a:r>
              <a:rPr lang="en-US" sz="2000" b="1" i="0" dirty="0">
                <a:solidFill>
                  <a:srgbClr val="273239"/>
                </a:solidFill>
                <a:effectLst/>
                <a:latin typeface="Nunito" pitchFamily="2" charset="0"/>
              </a:rPr>
              <a:t>Test data preparation:</a:t>
            </a:r>
            <a:r>
              <a:rPr lang="en-US" sz="2000" b="0" i="0" dirty="0">
                <a:solidFill>
                  <a:srgbClr val="273239"/>
                </a:solidFill>
                <a:effectLst/>
                <a:latin typeface="Nunito" pitchFamily="2" charset="0"/>
              </a:rPr>
              <a:t> Test data is prepared and loaded into the system for test execution</a:t>
            </a:r>
          </a:p>
          <a:p>
            <a:pPr algn="l" fontAlgn="base">
              <a:buFont typeface="Arial" panose="020B0604020202020204" pitchFamily="34" charset="0"/>
              <a:buChar char="•"/>
            </a:pPr>
            <a:r>
              <a:rPr lang="en-US" sz="2000" b="1" i="0" dirty="0">
                <a:solidFill>
                  <a:srgbClr val="273239"/>
                </a:solidFill>
                <a:effectLst/>
                <a:latin typeface="Nunito" pitchFamily="2" charset="0"/>
              </a:rPr>
              <a:t>Test environment setup:</a:t>
            </a:r>
            <a:r>
              <a:rPr lang="en-US" sz="2000" b="0" i="0" dirty="0">
                <a:solidFill>
                  <a:srgbClr val="273239"/>
                </a:solidFill>
                <a:effectLst/>
                <a:latin typeface="Nunito" pitchFamily="2" charset="0"/>
              </a:rPr>
              <a:t> The necessary hardware, software, and network configurations are set up for test execution</a:t>
            </a:r>
          </a:p>
          <a:p>
            <a:pPr algn="l" fontAlgn="base">
              <a:buFont typeface="Arial" panose="020B0604020202020204" pitchFamily="34" charset="0"/>
              <a:buChar char="•"/>
            </a:pPr>
            <a:r>
              <a:rPr lang="en-US" sz="2000" b="1" i="0" dirty="0">
                <a:solidFill>
                  <a:srgbClr val="273239"/>
                </a:solidFill>
                <a:effectLst/>
                <a:latin typeface="Nunito" pitchFamily="2" charset="0"/>
              </a:rPr>
              <a:t>Test execution: </a:t>
            </a:r>
            <a:r>
              <a:rPr lang="en-US" sz="2000" b="0" i="0" dirty="0">
                <a:solidFill>
                  <a:srgbClr val="273239"/>
                </a:solidFill>
                <a:effectLst/>
                <a:latin typeface="Nunito" pitchFamily="2" charset="0"/>
              </a:rPr>
              <a:t>The test cases and scripts are run, and the results are collected and analyzed.</a:t>
            </a:r>
          </a:p>
          <a:p>
            <a:pPr algn="l" fontAlgn="base">
              <a:buFont typeface="Arial" panose="020B0604020202020204" pitchFamily="34" charset="0"/>
              <a:buChar char="•"/>
            </a:pPr>
            <a:r>
              <a:rPr lang="en-US" sz="2000" b="1" i="0" dirty="0">
                <a:solidFill>
                  <a:srgbClr val="273239"/>
                </a:solidFill>
                <a:effectLst/>
                <a:latin typeface="Nunito" pitchFamily="2" charset="0"/>
              </a:rPr>
              <a:t>Test result analysis:</a:t>
            </a:r>
            <a:r>
              <a:rPr lang="en-US" sz="2000" b="0" i="0" dirty="0">
                <a:solidFill>
                  <a:srgbClr val="273239"/>
                </a:solidFill>
                <a:effectLst/>
                <a:latin typeface="Nunito" pitchFamily="2" charset="0"/>
              </a:rPr>
              <a:t> The results of the test execution are analyzed to determine the software’s performance and identify any defects or issues.</a:t>
            </a:r>
          </a:p>
          <a:p>
            <a:pPr algn="l" fontAlgn="base">
              <a:buFont typeface="Arial" panose="020B0604020202020204" pitchFamily="34" charset="0"/>
              <a:buChar char="•"/>
            </a:pPr>
            <a:r>
              <a:rPr lang="en-US" sz="2000" b="1" i="0" dirty="0">
                <a:solidFill>
                  <a:srgbClr val="273239"/>
                </a:solidFill>
                <a:effectLst/>
                <a:latin typeface="Nunito" pitchFamily="2" charset="0"/>
              </a:rPr>
              <a:t>Defect retesting:</a:t>
            </a:r>
            <a:r>
              <a:rPr lang="en-US" sz="2000" b="0" i="0" dirty="0">
                <a:solidFill>
                  <a:srgbClr val="273239"/>
                </a:solidFill>
                <a:effectLst/>
                <a:latin typeface="Nunito" pitchFamily="2" charset="0"/>
              </a:rPr>
              <a:t> Any defects that are identified during test execution are retested to ensure that they have been fixed correctly.</a:t>
            </a:r>
          </a:p>
          <a:p>
            <a:pPr algn="l" fontAlgn="base">
              <a:buFont typeface="Arial" panose="020B0604020202020204" pitchFamily="34" charset="0"/>
              <a:buChar char="•"/>
            </a:pPr>
            <a:r>
              <a:rPr lang="en-US" sz="2000" b="1" i="0" dirty="0">
                <a:solidFill>
                  <a:srgbClr val="273239"/>
                </a:solidFill>
                <a:effectLst/>
                <a:latin typeface="Nunito" pitchFamily="2" charset="0"/>
              </a:rPr>
              <a:t>Test Reporting:</a:t>
            </a:r>
            <a:r>
              <a:rPr lang="en-US" sz="2000" b="0" i="0" dirty="0">
                <a:solidFill>
                  <a:srgbClr val="273239"/>
                </a:solidFill>
                <a:effectLst/>
                <a:latin typeface="Nunito" pitchFamily="2" charset="0"/>
              </a:rPr>
              <a:t> Test results are documented and reported to the relevant stakeholders.</a:t>
            </a:r>
          </a:p>
        </p:txBody>
      </p:sp>
    </p:spTree>
    <p:extLst>
      <p:ext uri="{BB962C8B-B14F-4D97-AF65-F5344CB8AC3E}">
        <p14:creationId xmlns:p14="http://schemas.microsoft.com/office/powerpoint/2010/main" val="35690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9457-1F4E-4102-E251-347D2BB2D58A}"/>
              </a:ext>
            </a:extLst>
          </p:cNvPr>
          <p:cNvSpPr>
            <a:spLocks noGrp="1"/>
          </p:cNvSpPr>
          <p:nvPr>
            <p:ph type="title"/>
          </p:nvPr>
        </p:nvSpPr>
        <p:spPr>
          <a:xfrm>
            <a:off x="416999" y="186812"/>
            <a:ext cx="3932237" cy="646332"/>
          </a:xfrm>
        </p:spPr>
        <p:txBody>
          <a:bodyPr/>
          <a:lstStyle/>
          <a:p>
            <a:r>
              <a:rPr lang="en-US" b="1" dirty="0"/>
              <a:t>Test Closure</a:t>
            </a:r>
            <a:endParaRPr lang="en-IN" b="1" dirty="0"/>
          </a:p>
        </p:txBody>
      </p:sp>
      <p:sp>
        <p:nvSpPr>
          <p:cNvPr id="4" name="Text Placeholder 3">
            <a:extLst>
              <a:ext uri="{FF2B5EF4-FFF2-40B4-BE49-F238E27FC236}">
                <a16:creationId xmlns:a16="http://schemas.microsoft.com/office/drawing/2014/main" id="{687A5C96-448F-5127-DC28-9A929DD6DBB1}"/>
              </a:ext>
            </a:extLst>
          </p:cNvPr>
          <p:cNvSpPr>
            <a:spLocks noGrp="1"/>
          </p:cNvSpPr>
          <p:nvPr>
            <p:ph type="body" sz="half" idx="2"/>
          </p:nvPr>
        </p:nvSpPr>
        <p:spPr>
          <a:xfrm>
            <a:off x="511276" y="835602"/>
            <a:ext cx="11169448" cy="963701"/>
          </a:xfrm>
        </p:spPr>
        <p:txBody>
          <a:bodyPr>
            <a:normAutofit fontScale="85000" lnSpcReduction="20000"/>
          </a:bodyPr>
          <a:lstStyle/>
          <a:p>
            <a:pPr algn="just" rtl="0" fontAlgn="base"/>
            <a:r>
              <a:rPr lang="en-US" sz="2400" b="0" i="0" dirty="0">
                <a:solidFill>
                  <a:srgbClr val="273239"/>
                </a:solidFill>
                <a:effectLst/>
                <a:latin typeface="Nunito" pitchFamily="2" charset="0"/>
              </a:rPr>
              <a:t>Test closure is the final stage of the Software Testing Life Cycle (STLC) where all testing-related activities are completed and documented. The main objective of the test closure stage is to ensure that all testing-related activities have been completed and that the software is ready for release.</a:t>
            </a:r>
          </a:p>
          <a:p>
            <a:endParaRPr lang="en-IN" sz="1400" dirty="0"/>
          </a:p>
        </p:txBody>
      </p:sp>
      <p:sp>
        <p:nvSpPr>
          <p:cNvPr id="6" name="TextBox 5">
            <a:extLst>
              <a:ext uri="{FF2B5EF4-FFF2-40B4-BE49-F238E27FC236}">
                <a16:creationId xmlns:a16="http://schemas.microsoft.com/office/drawing/2014/main" id="{D2F1A45D-FEE6-A3E7-3782-CA6ED1E75CF1}"/>
              </a:ext>
            </a:extLst>
          </p:cNvPr>
          <p:cNvSpPr txBox="1"/>
          <p:nvPr/>
        </p:nvSpPr>
        <p:spPr>
          <a:xfrm>
            <a:off x="416999" y="1927372"/>
            <a:ext cx="11706175" cy="3785652"/>
          </a:xfrm>
          <a:prstGeom prst="rect">
            <a:avLst/>
          </a:prstGeom>
          <a:noFill/>
        </p:spPr>
        <p:txBody>
          <a:bodyPr wrap="square" rtlCol="0">
            <a:spAutoFit/>
          </a:bodyPr>
          <a:lstStyle/>
          <a:p>
            <a:pPr algn="l" fontAlgn="base">
              <a:buFont typeface="Arial" panose="020B0604020202020204" pitchFamily="34" charset="0"/>
              <a:buChar char="•"/>
            </a:pPr>
            <a:r>
              <a:rPr lang="en-US" sz="2000" b="1" i="0" dirty="0">
                <a:solidFill>
                  <a:srgbClr val="273239"/>
                </a:solidFill>
                <a:effectLst/>
                <a:latin typeface="Nunito" pitchFamily="2" charset="0"/>
              </a:rPr>
              <a:t>Test summary report:</a:t>
            </a:r>
            <a:r>
              <a:rPr lang="en-US" sz="2000" b="0" i="0" dirty="0">
                <a:solidFill>
                  <a:srgbClr val="273239"/>
                </a:solidFill>
                <a:effectLst/>
                <a:latin typeface="Nunito" pitchFamily="2" charset="0"/>
              </a:rPr>
              <a:t> A report is created that summarizes the overall testing process, including the number of test cases executed, the number of defects found, and the overall pass/fail rate.</a:t>
            </a:r>
          </a:p>
          <a:p>
            <a:pPr algn="l" fontAlgn="base">
              <a:buFont typeface="Arial" panose="020B0604020202020204" pitchFamily="34" charset="0"/>
              <a:buChar char="•"/>
            </a:pPr>
            <a:r>
              <a:rPr lang="en-US" sz="2000" b="1" i="0" dirty="0">
                <a:solidFill>
                  <a:srgbClr val="273239"/>
                </a:solidFill>
                <a:effectLst/>
                <a:latin typeface="Nunito" pitchFamily="2" charset="0"/>
              </a:rPr>
              <a:t>Defect tracking:</a:t>
            </a:r>
            <a:r>
              <a:rPr lang="en-US" sz="2000" b="0" i="0" dirty="0">
                <a:solidFill>
                  <a:srgbClr val="273239"/>
                </a:solidFill>
                <a:effectLst/>
                <a:latin typeface="Nunito" pitchFamily="2" charset="0"/>
              </a:rPr>
              <a:t> All defects that were identified during testing are tracked and managed until they are resolved.</a:t>
            </a:r>
          </a:p>
          <a:p>
            <a:pPr algn="l" fontAlgn="base">
              <a:buFont typeface="Arial" panose="020B0604020202020204" pitchFamily="34" charset="0"/>
              <a:buChar char="•"/>
            </a:pPr>
            <a:r>
              <a:rPr lang="en-US" sz="2000" b="1" i="0" dirty="0">
                <a:solidFill>
                  <a:srgbClr val="273239"/>
                </a:solidFill>
                <a:effectLst/>
                <a:latin typeface="Nunito" pitchFamily="2" charset="0"/>
              </a:rPr>
              <a:t>Test environment clean-up: </a:t>
            </a:r>
            <a:r>
              <a:rPr lang="en-US" sz="2000" b="0" i="0" dirty="0">
                <a:solidFill>
                  <a:srgbClr val="273239"/>
                </a:solidFill>
                <a:effectLst/>
                <a:latin typeface="Nunito" pitchFamily="2" charset="0"/>
              </a:rPr>
              <a:t>The test environment is cleaned up, and all test data and test artifacts are archived.</a:t>
            </a:r>
          </a:p>
          <a:p>
            <a:pPr algn="l" fontAlgn="base">
              <a:buFont typeface="Arial" panose="020B0604020202020204" pitchFamily="34" charset="0"/>
              <a:buChar char="•"/>
            </a:pPr>
            <a:r>
              <a:rPr lang="en-US" sz="2000" b="1" i="0" dirty="0">
                <a:solidFill>
                  <a:srgbClr val="273239"/>
                </a:solidFill>
                <a:effectLst/>
                <a:latin typeface="Nunito" pitchFamily="2" charset="0"/>
              </a:rPr>
              <a:t>Test closure report:</a:t>
            </a:r>
            <a:r>
              <a:rPr lang="en-US" sz="2000" b="0" i="0" dirty="0">
                <a:solidFill>
                  <a:srgbClr val="273239"/>
                </a:solidFill>
                <a:effectLst/>
                <a:latin typeface="Nunito" pitchFamily="2" charset="0"/>
              </a:rPr>
              <a:t> A report is created that documents all the testing-related activities that took place, including the testing objectives, scope, schedule, and resources used.</a:t>
            </a:r>
          </a:p>
          <a:p>
            <a:pPr algn="l" fontAlgn="base">
              <a:buFont typeface="Arial" panose="020B0604020202020204" pitchFamily="34" charset="0"/>
              <a:buChar char="•"/>
            </a:pPr>
            <a:r>
              <a:rPr lang="en-US" sz="2000" b="1" i="0" dirty="0">
                <a:solidFill>
                  <a:srgbClr val="273239"/>
                </a:solidFill>
                <a:effectLst/>
                <a:latin typeface="Nunito" pitchFamily="2" charset="0"/>
              </a:rPr>
              <a:t>Knowledge transfer:</a:t>
            </a:r>
            <a:r>
              <a:rPr lang="en-US" sz="2000" b="0" i="0" dirty="0">
                <a:solidFill>
                  <a:srgbClr val="273239"/>
                </a:solidFill>
                <a:effectLst/>
                <a:latin typeface="Nunito" pitchFamily="2" charset="0"/>
              </a:rPr>
              <a:t> Knowledge about the software and testing process is shared with the rest of the team and any stakeholders who may need to maintain or support the software in the future.</a:t>
            </a:r>
          </a:p>
          <a:p>
            <a:pPr algn="l" fontAlgn="base">
              <a:buFont typeface="Arial" panose="020B0604020202020204" pitchFamily="34" charset="0"/>
              <a:buChar char="•"/>
            </a:pPr>
            <a:r>
              <a:rPr lang="en-US" sz="2000" b="1" i="0" dirty="0">
                <a:solidFill>
                  <a:srgbClr val="273239"/>
                </a:solidFill>
                <a:effectLst/>
                <a:latin typeface="Nunito" pitchFamily="2" charset="0"/>
              </a:rPr>
              <a:t>Feedback and improvements:</a:t>
            </a:r>
            <a:r>
              <a:rPr lang="en-US" sz="2000" b="0" i="0" dirty="0">
                <a:solidFill>
                  <a:srgbClr val="273239"/>
                </a:solidFill>
                <a:effectLst/>
                <a:latin typeface="Nunito" pitchFamily="2" charset="0"/>
              </a:rPr>
              <a:t> Feedback from the testing process is collected and used to improve future testing processes</a:t>
            </a:r>
          </a:p>
        </p:txBody>
      </p:sp>
    </p:spTree>
    <p:extLst>
      <p:ext uri="{BB962C8B-B14F-4D97-AF65-F5344CB8AC3E}">
        <p14:creationId xmlns:p14="http://schemas.microsoft.com/office/powerpoint/2010/main" val="2375209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898</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Nunito</vt:lpstr>
      <vt:lpstr>Office Theme</vt:lpstr>
      <vt:lpstr>PowerPoint Presentation</vt:lpstr>
      <vt:lpstr>Requirement Analusis</vt:lpstr>
      <vt:lpstr>Test Planning</vt:lpstr>
      <vt:lpstr>Test Case Development</vt:lpstr>
      <vt:lpstr>Test Enviroment Setup</vt:lpstr>
      <vt:lpstr>Test Execution</vt:lpstr>
      <vt:lpstr>Test Closure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E L L</dc:creator>
  <cp:lastModifiedBy>D E L L</cp:lastModifiedBy>
  <cp:revision>1</cp:revision>
  <dcterms:created xsi:type="dcterms:W3CDTF">2024-03-10T13:53:09Z</dcterms:created>
  <dcterms:modified xsi:type="dcterms:W3CDTF">2024-03-10T14:18:16Z</dcterms:modified>
</cp:coreProperties>
</file>