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5E7B61-472C-4376-AF00-BF9D3B467B5D}">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2A02-6319-4145-ABC2-3114024490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532D3-42EB-40BA-906B-A20247DCA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FE0FB-9F2B-450B-866C-98C7331EE268}"/>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5" name="Footer Placeholder 4">
            <a:extLst>
              <a:ext uri="{FF2B5EF4-FFF2-40B4-BE49-F238E27FC236}">
                <a16:creationId xmlns:a16="http://schemas.microsoft.com/office/drawing/2014/main" id="{001CED3E-0331-472C-9A8C-AA17F5313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37FE4-3679-4D5A-AECB-422E15DBF714}"/>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60258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871D-60C1-465A-91F9-FB1F981A63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3D3D6-880A-4856-A44A-473AD0A5D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6A201-40BB-4C81-BF4B-4155E752FBE7}"/>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5" name="Footer Placeholder 4">
            <a:extLst>
              <a:ext uri="{FF2B5EF4-FFF2-40B4-BE49-F238E27FC236}">
                <a16:creationId xmlns:a16="http://schemas.microsoft.com/office/drawing/2014/main" id="{DB957991-41A2-4714-BE64-24FB563D3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BB7D4-8FAC-4337-9809-E299B229828C}"/>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262034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D31D1-B77B-43B5-9174-A73BA2733A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D5C8E5-5140-4CF3-ACB0-B2A104049F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287C1-68E4-4AAE-A2D0-131908668245}"/>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5" name="Footer Placeholder 4">
            <a:extLst>
              <a:ext uri="{FF2B5EF4-FFF2-40B4-BE49-F238E27FC236}">
                <a16:creationId xmlns:a16="http://schemas.microsoft.com/office/drawing/2014/main" id="{3EC0CB33-1E59-4CE9-BF37-3D7A86BE5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9B7B1-53F3-4F1D-B226-4275722831ED}"/>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123595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3279-316C-464D-875B-09687DC21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2C5F9-CEBB-4043-A2E7-26251243B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DDF63-78DB-44FC-A260-DCC795774B62}"/>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5" name="Footer Placeholder 4">
            <a:extLst>
              <a:ext uri="{FF2B5EF4-FFF2-40B4-BE49-F238E27FC236}">
                <a16:creationId xmlns:a16="http://schemas.microsoft.com/office/drawing/2014/main" id="{80DF34CA-4F61-4EC0-B3C3-E67BD0942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EA62D-604B-4CB3-BD3C-ADE82713D74E}"/>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123997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AFE3-3404-47B2-81CF-3E6A9051B8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56FEF-F3FC-4DFA-B728-FF77C7F03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86B33-D962-472A-AF30-D48AD3B48DA1}"/>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5" name="Footer Placeholder 4">
            <a:extLst>
              <a:ext uri="{FF2B5EF4-FFF2-40B4-BE49-F238E27FC236}">
                <a16:creationId xmlns:a16="http://schemas.microsoft.com/office/drawing/2014/main" id="{D5C5FB16-F1E5-4B64-B699-FFEE11AEA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F2D36-7238-4716-B460-86263DDD543C}"/>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411615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A5B4-35F7-4550-8EEA-72204EA42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26E2E6-8F3A-4023-B278-81317882C3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44D49-3608-4945-9DF0-4C8FE76A5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37AC86-7EC4-4673-BEA5-10261E89B016}"/>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6" name="Footer Placeholder 5">
            <a:extLst>
              <a:ext uri="{FF2B5EF4-FFF2-40B4-BE49-F238E27FC236}">
                <a16:creationId xmlns:a16="http://schemas.microsoft.com/office/drawing/2014/main" id="{41351D0A-DFCD-41E9-9090-3596FD7A2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EEDC1-8F9D-4D2A-B0F8-C353187FE090}"/>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84163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FF0-44AE-47DE-A063-CD13848C6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72B89-6945-41AE-AF90-B755C0910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D87764-1505-4787-BC69-9F4A34667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E0982-128A-4D98-9077-377F6EB75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146A4B-A9ED-4776-92F8-4285D0C521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57E0D-F86E-453F-9475-BC18826F698C}"/>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8" name="Footer Placeholder 7">
            <a:extLst>
              <a:ext uri="{FF2B5EF4-FFF2-40B4-BE49-F238E27FC236}">
                <a16:creationId xmlns:a16="http://schemas.microsoft.com/office/drawing/2014/main" id="{239DDF68-96EA-4ADA-9D9D-054DD13B41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9C99F8-683F-41EC-BD6E-B5C455FCD354}"/>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46072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0995-DEDA-4B2D-BAB5-1A349D5FD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2EC940-CD88-4353-B332-BDC0EA77B950}"/>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4" name="Footer Placeholder 3">
            <a:extLst>
              <a:ext uri="{FF2B5EF4-FFF2-40B4-BE49-F238E27FC236}">
                <a16:creationId xmlns:a16="http://schemas.microsoft.com/office/drawing/2014/main" id="{D8557D9A-8BCD-44EE-8666-08455BC6A7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4A2BD-D0AF-4385-8B68-62104E78CC81}"/>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75503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93F5C-A676-4462-8DE5-10A712D9F95A}"/>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3" name="Footer Placeholder 2">
            <a:extLst>
              <a:ext uri="{FF2B5EF4-FFF2-40B4-BE49-F238E27FC236}">
                <a16:creationId xmlns:a16="http://schemas.microsoft.com/office/drawing/2014/main" id="{DE24C2A6-11F6-4001-AD24-0BBE850DF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EC933-0FC1-46EA-BE94-A7F671DEA92E}"/>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382633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8552-5096-4422-BF20-1DEE226A4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EFAA1-1D5F-4591-9BAF-835EF197F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5A4A4-D89F-42D3-95B2-CF1546051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DBCBC-4B84-4196-B3A2-EC1123558D7C}"/>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6" name="Footer Placeholder 5">
            <a:extLst>
              <a:ext uri="{FF2B5EF4-FFF2-40B4-BE49-F238E27FC236}">
                <a16:creationId xmlns:a16="http://schemas.microsoft.com/office/drawing/2014/main" id="{AD0A1154-03F3-4A11-B44D-A0658D931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05B59-B319-43B1-8DB2-F385416B5504}"/>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97519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CAD9-99A3-410D-A12D-113BCDB04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33F5D0-EBB0-4F83-85F1-F4F9AC3DA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2D748-2990-41F1-9E97-C70C356A4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A6306-3C5B-413B-BF73-78236368017B}"/>
              </a:ext>
            </a:extLst>
          </p:cNvPr>
          <p:cNvSpPr>
            <a:spLocks noGrp="1"/>
          </p:cNvSpPr>
          <p:nvPr>
            <p:ph type="dt" sz="half" idx="10"/>
          </p:nvPr>
        </p:nvSpPr>
        <p:spPr/>
        <p:txBody>
          <a:bodyPr/>
          <a:lstStyle/>
          <a:p>
            <a:fld id="{A2E9EC65-A0E1-4F0A-9A4E-A3C22E7DBA00}" type="datetimeFigureOut">
              <a:rPr lang="en-US" smtClean="0"/>
              <a:t>3/12/2024</a:t>
            </a:fld>
            <a:endParaRPr lang="en-US"/>
          </a:p>
        </p:txBody>
      </p:sp>
      <p:sp>
        <p:nvSpPr>
          <p:cNvPr id="6" name="Footer Placeholder 5">
            <a:extLst>
              <a:ext uri="{FF2B5EF4-FFF2-40B4-BE49-F238E27FC236}">
                <a16:creationId xmlns:a16="http://schemas.microsoft.com/office/drawing/2014/main" id="{02ACB3ED-2ACB-4596-8E50-523770500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399F6-F052-4584-9104-0F71A9E3FCE1}"/>
              </a:ext>
            </a:extLst>
          </p:cNvPr>
          <p:cNvSpPr>
            <a:spLocks noGrp="1"/>
          </p:cNvSpPr>
          <p:nvPr>
            <p:ph type="sldNum" sz="quarter" idx="12"/>
          </p:nvPr>
        </p:nvSpPr>
        <p:spPr/>
        <p:txBody>
          <a:bodyPr/>
          <a:lstStyle/>
          <a:p>
            <a:fld id="{5D97FF1C-72BF-4F76-BB13-D608D4AD5D03}" type="slidenum">
              <a:rPr lang="en-US" smtClean="0"/>
              <a:t>‹#›</a:t>
            </a:fld>
            <a:endParaRPr lang="en-US"/>
          </a:p>
        </p:txBody>
      </p:sp>
    </p:spTree>
    <p:extLst>
      <p:ext uri="{BB962C8B-B14F-4D97-AF65-F5344CB8AC3E}">
        <p14:creationId xmlns:p14="http://schemas.microsoft.com/office/powerpoint/2010/main" val="32344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36E12-3610-47D3-BAC7-D1505B7C1F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3CA3B9-89DF-4367-8180-D8343642A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155E7-159A-41C2-A172-1F0CFE4B4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9EC65-A0E1-4F0A-9A4E-A3C22E7DBA00}" type="datetimeFigureOut">
              <a:rPr lang="en-US" smtClean="0"/>
              <a:t>3/12/2024</a:t>
            </a:fld>
            <a:endParaRPr lang="en-US"/>
          </a:p>
        </p:txBody>
      </p:sp>
      <p:sp>
        <p:nvSpPr>
          <p:cNvPr id="5" name="Footer Placeholder 4">
            <a:extLst>
              <a:ext uri="{FF2B5EF4-FFF2-40B4-BE49-F238E27FC236}">
                <a16:creationId xmlns:a16="http://schemas.microsoft.com/office/drawing/2014/main" id="{F857559C-AA77-4BF3-A5C4-75893C369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A86328-8F5F-489C-8632-38DCD978E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7FF1C-72BF-4F76-BB13-D608D4AD5D03}" type="slidenum">
              <a:rPr lang="en-US" smtClean="0"/>
              <a:t>‹#›</a:t>
            </a:fld>
            <a:endParaRPr lang="en-US"/>
          </a:p>
        </p:txBody>
      </p:sp>
    </p:spTree>
    <p:extLst>
      <p:ext uri="{BB962C8B-B14F-4D97-AF65-F5344CB8AC3E}">
        <p14:creationId xmlns:p14="http://schemas.microsoft.com/office/powerpoint/2010/main" val="94045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Unit_testing"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testsigma.com/guides/integration-testing/"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8D1B-61F9-4E69-B870-1D9191C31447}"/>
              </a:ext>
            </a:extLst>
          </p:cNvPr>
          <p:cNvSpPr>
            <a:spLocks noGrp="1"/>
          </p:cNvSpPr>
          <p:nvPr>
            <p:ph type="ctrTitle"/>
          </p:nvPr>
        </p:nvSpPr>
        <p:spPr>
          <a:xfrm>
            <a:off x="1326776" y="1407459"/>
            <a:ext cx="9144000" cy="1188104"/>
          </a:xfrm>
        </p:spPr>
        <p:txBody>
          <a:bodyPr/>
          <a:lstStyle/>
          <a:p>
            <a:r>
              <a:rPr lang="en-US" dirty="0"/>
              <a:t>Assignment - V</a:t>
            </a:r>
          </a:p>
        </p:txBody>
      </p:sp>
      <p:sp>
        <p:nvSpPr>
          <p:cNvPr id="3" name="Subtitle 2">
            <a:extLst>
              <a:ext uri="{FF2B5EF4-FFF2-40B4-BE49-F238E27FC236}">
                <a16:creationId xmlns:a16="http://schemas.microsoft.com/office/drawing/2014/main" id="{0A952CFF-DAFB-4BE0-AEC2-E5266CDE7847}"/>
              </a:ext>
            </a:extLst>
          </p:cNvPr>
          <p:cNvSpPr>
            <a:spLocks noGrp="1"/>
          </p:cNvSpPr>
          <p:nvPr>
            <p:ph type="subTitle" idx="1"/>
          </p:nvPr>
        </p:nvSpPr>
        <p:spPr/>
        <p:txBody>
          <a:bodyPr>
            <a:normAutofit lnSpcReduction="10000"/>
          </a:bodyPr>
          <a:lstStyle/>
          <a:p>
            <a:r>
              <a:rPr lang="en-US" sz="6000" dirty="0">
                <a:solidFill>
                  <a:srgbClr val="FF0000"/>
                </a:solidFill>
              </a:rPr>
              <a:t>DIFFERENT LEVEL OF TESTING</a:t>
            </a:r>
          </a:p>
        </p:txBody>
      </p:sp>
    </p:spTree>
    <p:extLst>
      <p:ext uri="{BB962C8B-B14F-4D97-AF65-F5344CB8AC3E}">
        <p14:creationId xmlns:p14="http://schemas.microsoft.com/office/powerpoint/2010/main" val="134435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5806-9432-47C1-AA59-0E66DD51EC5C}"/>
              </a:ext>
            </a:extLst>
          </p:cNvPr>
          <p:cNvSpPr>
            <a:spLocks noGrp="1"/>
          </p:cNvSpPr>
          <p:nvPr>
            <p:ph type="title"/>
          </p:nvPr>
        </p:nvSpPr>
        <p:spPr>
          <a:xfrm>
            <a:off x="839788" y="987424"/>
            <a:ext cx="3932237" cy="1069975"/>
          </a:xfrm>
        </p:spPr>
        <p:txBody>
          <a:bodyPr/>
          <a:lstStyle/>
          <a:p>
            <a:r>
              <a:rPr lang="en-US" sz="4400" b="1" dirty="0">
                <a:solidFill>
                  <a:schemeClr val="accent1">
                    <a:lumMod val="50000"/>
                  </a:schemeClr>
                </a:solidFill>
              </a:rPr>
              <a:t>Unit testing </a:t>
            </a:r>
            <a:br>
              <a:rPr lang="en-US" dirty="0"/>
            </a:br>
            <a:r>
              <a:rPr lang="en-US" sz="2400" b="1" dirty="0"/>
              <a:t>Test Individual component</a:t>
            </a:r>
            <a:endParaRPr lang="en-US" b="1" dirty="0"/>
          </a:p>
        </p:txBody>
      </p:sp>
      <p:sp>
        <p:nvSpPr>
          <p:cNvPr id="3" name="Content Placeholder 2">
            <a:extLst>
              <a:ext uri="{FF2B5EF4-FFF2-40B4-BE49-F238E27FC236}">
                <a16:creationId xmlns:a16="http://schemas.microsoft.com/office/drawing/2014/main" id="{43D9B50A-C156-44C7-8891-8209DBC7A07E}"/>
              </a:ext>
            </a:extLst>
          </p:cNvPr>
          <p:cNvSpPr>
            <a:spLocks noGrp="1"/>
          </p:cNvSpPr>
          <p:nvPr>
            <p:ph idx="1"/>
          </p:nvPr>
        </p:nvSpPr>
        <p:spPr/>
        <p:txBody>
          <a:bodyPr>
            <a:normAutofit/>
          </a:bodyPr>
          <a:lstStyle/>
          <a:p>
            <a:r>
              <a:rPr lang="en-US" sz="2800" dirty="0"/>
              <a:t>The program should accept two numerical values</a:t>
            </a:r>
          </a:p>
          <a:p>
            <a:r>
              <a:rPr lang="en-US" sz="2800" dirty="0"/>
              <a:t>It should return the sum of these two values</a:t>
            </a:r>
          </a:p>
          <a:p>
            <a:r>
              <a:rPr lang="en-US" sz="2800" dirty="0"/>
              <a:t>It should also handle negative numbers correctly</a:t>
            </a:r>
          </a:p>
          <a:p>
            <a:endParaRPr lang="en-US" sz="2800" dirty="0"/>
          </a:p>
        </p:txBody>
      </p:sp>
      <p:sp>
        <p:nvSpPr>
          <p:cNvPr id="4" name="Text Placeholder 3">
            <a:extLst>
              <a:ext uri="{FF2B5EF4-FFF2-40B4-BE49-F238E27FC236}">
                <a16:creationId xmlns:a16="http://schemas.microsoft.com/office/drawing/2014/main" id="{EE94A46B-0248-49C8-BFC2-C9D568320964}"/>
              </a:ext>
            </a:extLst>
          </p:cNvPr>
          <p:cNvSpPr>
            <a:spLocks noGrp="1"/>
          </p:cNvSpPr>
          <p:nvPr>
            <p:ph type="body" sz="half" idx="2"/>
          </p:nvPr>
        </p:nvSpPr>
        <p:spPr/>
        <p:txBody>
          <a:bodyPr>
            <a:normAutofit/>
          </a:bodyPr>
          <a:lstStyle/>
          <a:p>
            <a:r>
              <a:rPr lang="en-US" sz="1800" dirty="0"/>
              <a:t>Unit testing is done at the code level, where each component is tested individually to ensure their impartiality and analyze their functionality. Automating </a:t>
            </a:r>
            <a:r>
              <a:rPr lang="en-US" sz="1800" dirty="0">
                <a:hlinkClick r:id="rId2"/>
              </a:rPr>
              <a:t>unit tests</a:t>
            </a:r>
            <a:r>
              <a:rPr lang="en-US" sz="1800" dirty="0"/>
              <a:t> is possible and highly recommended in today’s fast-paced development environment. To make a unit test, you should outline what you expect the code to do and write the code, which will check if it is doing what you expect. You should then run the unit test to verify that everything works as expected. </a:t>
            </a:r>
          </a:p>
        </p:txBody>
      </p:sp>
    </p:spTree>
    <p:extLst>
      <p:ext uri="{BB962C8B-B14F-4D97-AF65-F5344CB8AC3E}">
        <p14:creationId xmlns:p14="http://schemas.microsoft.com/office/powerpoint/2010/main" val="256685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5806-9432-47C1-AA59-0E66DD51EC5C}"/>
              </a:ext>
            </a:extLst>
          </p:cNvPr>
          <p:cNvSpPr>
            <a:spLocks noGrp="1"/>
          </p:cNvSpPr>
          <p:nvPr>
            <p:ph type="title"/>
          </p:nvPr>
        </p:nvSpPr>
        <p:spPr>
          <a:xfrm>
            <a:off x="839788" y="987424"/>
            <a:ext cx="3932237" cy="1069975"/>
          </a:xfrm>
        </p:spPr>
        <p:txBody>
          <a:bodyPr>
            <a:normAutofit/>
          </a:bodyPr>
          <a:lstStyle/>
          <a:p>
            <a:r>
              <a:rPr lang="en-US" sz="4000" b="1" dirty="0">
                <a:solidFill>
                  <a:schemeClr val="accent1">
                    <a:lumMod val="50000"/>
                  </a:schemeClr>
                </a:solidFill>
              </a:rPr>
              <a:t>Integration Testing</a:t>
            </a:r>
            <a:br>
              <a:rPr lang="en-US" dirty="0"/>
            </a:br>
            <a:r>
              <a:rPr lang="en-US" sz="2400" b="1" dirty="0"/>
              <a:t>Test integrated component</a:t>
            </a:r>
            <a:endParaRPr lang="en-US" b="1" dirty="0"/>
          </a:p>
        </p:txBody>
      </p:sp>
      <p:sp>
        <p:nvSpPr>
          <p:cNvPr id="3" name="Content Placeholder 2">
            <a:extLst>
              <a:ext uri="{FF2B5EF4-FFF2-40B4-BE49-F238E27FC236}">
                <a16:creationId xmlns:a16="http://schemas.microsoft.com/office/drawing/2014/main" id="{43D9B50A-C156-44C7-8891-8209DBC7A07E}"/>
              </a:ext>
            </a:extLst>
          </p:cNvPr>
          <p:cNvSpPr>
            <a:spLocks noGrp="1"/>
          </p:cNvSpPr>
          <p:nvPr>
            <p:ph idx="1"/>
          </p:nvPr>
        </p:nvSpPr>
        <p:spPr/>
        <p:txBody>
          <a:bodyPr>
            <a:normAutofit/>
          </a:bodyPr>
          <a:lstStyle/>
          <a:p>
            <a:r>
              <a:rPr lang="en-US" b="1" dirty="0"/>
              <a:t>Applications:</a:t>
            </a:r>
          </a:p>
          <a:p>
            <a:pPr marL="514350" indent="-514350">
              <a:buFont typeface="+mj-lt"/>
              <a:buAutoNum type="arabicPeriod"/>
            </a:pPr>
            <a:r>
              <a:rPr lang="en-US" b="1" dirty="0">
                <a:solidFill>
                  <a:schemeClr val="accent4">
                    <a:lumMod val="50000"/>
                  </a:schemeClr>
                </a:solidFill>
              </a:rPr>
              <a:t>Identify the components</a:t>
            </a:r>
          </a:p>
          <a:p>
            <a:pPr marL="514350" indent="-514350">
              <a:buFont typeface="+mj-lt"/>
              <a:buAutoNum type="arabicPeriod"/>
            </a:pPr>
            <a:r>
              <a:rPr lang="en-US" b="1" dirty="0">
                <a:solidFill>
                  <a:schemeClr val="accent5">
                    <a:lumMod val="50000"/>
                  </a:schemeClr>
                </a:solidFill>
              </a:rPr>
              <a:t>Create a test plan</a:t>
            </a:r>
          </a:p>
          <a:p>
            <a:pPr marL="514350" indent="-514350">
              <a:buFont typeface="+mj-lt"/>
              <a:buAutoNum type="arabicPeriod"/>
            </a:pPr>
            <a:r>
              <a:rPr lang="en-US" b="1" dirty="0">
                <a:solidFill>
                  <a:schemeClr val="accent2">
                    <a:lumMod val="50000"/>
                  </a:schemeClr>
                </a:solidFill>
              </a:rPr>
              <a:t>Set up test environment</a:t>
            </a:r>
          </a:p>
          <a:p>
            <a:pPr marL="514350" indent="-514350">
              <a:buFont typeface="+mj-lt"/>
              <a:buAutoNum type="arabicPeriod"/>
            </a:pPr>
            <a:r>
              <a:rPr lang="en-US" b="1" dirty="0">
                <a:solidFill>
                  <a:schemeClr val="accent1">
                    <a:lumMod val="50000"/>
                  </a:schemeClr>
                </a:solidFill>
              </a:rPr>
              <a:t>Execute the tests</a:t>
            </a:r>
          </a:p>
          <a:p>
            <a:pPr marL="514350" indent="-514350">
              <a:buFont typeface="+mj-lt"/>
              <a:buAutoNum type="arabicPeriod"/>
            </a:pPr>
            <a:r>
              <a:rPr lang="en-US" b="1" dirty="0">
                <a:solidFill>
                  <a:schemeClr val="tx2">
                    <a:lumMod val="50000"/>
                  </a:schemeClr>
                </a:solidFill>
              </a:rPr>
              <a:t>Analyze the results</a:t>
            </a:r>
          </a:p>
          <a:p>
            <a:pPr marL="514350" indent="-514350">
              <a:buFont typeface="+mj-lt"/>
              <a:buAutoNum type="arabicPeriod"/>
            </a:pPr>
            <a:r>
              <a:rPr lang="en-US" b="1" dirty="0">
                <a:solidFill>
                  <a:schemeClr val="bg1">
                    <a:lumMod val="50000"/>
                  </a:schemeClr>
                </a:solidFill>
              </a:rPr>
              <a:t>Repeat testing</a:t>
            </a:r>
            <a:endParaRPr lang="en-US" sz="2800" dirty="0">
              <a:solidFill>
                <a:schemeClr val="bg1">
                  <a:lumMod val="50000"/>
                </a:schemeClr>
              </a:solidFill>
            </a:endParaRPr>
          </a:p>
        </p:txBody>
      </p:sp>
      <p:sp>
        <p:nvSpPr>
          <p:cNvPr id="4" name="Text Placeholder 3">
            <a:extLst>
              <a:ext uri="{FF2B5EF4-FFF2-40B4-BE49-F238E27FC236}">
                <a16:creationId xmlns:a16="http://schemas.microsoft.com/office/drawing/2014/main" id="{EE94A46B-0248-49C8-BFC2-C9D568320964}"/>
              </a:ext>
            </a:extLst>
          </p:cNvPr>
          <p:cNvSpPr>
            <a:spLocks noGrp="1"/>
          </p:cNvSpPr>
          <p:nvPr>
            <p:ph type="body" sz="half" idx="2"/>
          </p:nvPr>
        </p:nvSpPr>
        <p:spPr/>
        <p:txBody>
          <a:bodyPr>
            <a:normAutofit/>
          </a:bodyPr>
          <a:lstStyle/>
          <a:p>
            <a:r>
              <a:rPr lang="en-US" sz="2400" dirty="0">
                <a:hlinkClick r:id="rId2"/>
              </a:rPr>
              <a:t>Integration testing</a:t>
            </a:r>
            <a:r>
              <a:rPr lang="en-US" sz="2400" dirty="0"/>
              <a:t> enables software testers to test group units integrated into a system or subsystems; it helps identify any bugs or issues arising from coding errors or integrations between modules. It is possible to automate integration testing.</a:t>
            </a:r>
            <a:endParaRPr lang="en-US" sz="2800" dirty="0"/>
          </a:p>
        </p:txBody>
      </p:sp>
    </p:spTree>
    <p:extLst>
      <p:ext uri="{BB962C8B-B14F-4D97-AF65-F5344CB8AC3E}">
        <p14:creationId xmlns:p14="http://schemas.microsoft.com/office/powerpoint/2010/main" val="117399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5806-9432-47C1-AA59-0E66DD51EC5C}"/>
              </a:ext>
            </a:extLst>
          </p:cNvPr>
          <p:cNvSpPr>
            <a:spLocks noGrp="1"/>
          </p:cNvSpPr>
          <p:nvPr>
            <p:ph type="title"/>
          </p:nvPr>
        </p:nvSpPr>
        <p:spPr>
          <a:xfrm>
            <a:off x="839788" y="117845"/>
            <a:ext cx="3932237" cy="1069975"/>
          </a:xfrm>
        </p:spPr>
        <p:txBody>
          <a:bodyPr>
            <a:normAutofit/>
          </a:bodyPr>
          <a:lstStyle/>
          <a:p>
            <a:r>
              <a:rPr lang="en-US" sz="4000" b="1" dirty="0">
                <a:solidFill>
                  <a:schemeClr val="accent1">
                    <a:lumMod val="50000"/>
                  </a:schemeClr>
                </a:solidFill>
              </a:rPr>
              <a:t>System Testing</a:t>
            </a:r>
            <a:br>
              <a:rPr lang="en-US" dirty="0"/>
            </a:br>
            <a:r>
              <a:rPr lang="en-US" sz="2400" b="1" dirty="0"/>
              <a:t>Test the entire system</a:t>
            </a:r>
            <a:endParaRPr lang="en-US" b="1" dirty="0"/>
          </a:p>
        </p:txBody>
      </p:sp>
      <p:sp>
        <p:nvSpPr>
          <p:cNvPr id="3" name="Content Placeholder 2">
            <a:extLst>
              <a:ext uri="{FF2B5EF4-FFF2-40B4-BE49-F238E27FC236}">
                <a16:creationId xmlns:a16="http://schemas.microsoft.com/office/drawing/2014/main" id="{43D9B50A-C156-44C7-8891-8209DBC7A07E}"/>
              </a:ext>
            </a:extLst>
          </p:cNvPr>
          <p:cNvSpPr>
            <a:spLocks noGrp="1"/>
          </p:cNvSpPr>
          <p:nvPr>
            <p:ph idx="1"/>
          </p:nvPr>
        </p:nvSpPr>
        <p:spPr>
          <a:xfrm>
            <a:off x="839787" y="3137648"/>
            <a:ext cx="11002588" cy="3602508"/>
          </a:xfrm>
        </p:spPr>
        <p:txBody>
          <a:bodyPr>
            <a:normAutofit fontScale="70000" lnSpcReduction="20000"/>
          </a:bodyPr>
          <a:lstStyle/>
          <a:p>
            <a:pPr fontAlgn="base"/>
            <a:r>
              <a:rPr lang="en-US" b="1" dirty="0"/>
              <a:t>Test Environment Setup:</a:t>
            </a:r>
            <a:r>
              <a:rPr lang="en-US" dirty="0"/>
              <a:t> Create testing environment for the better quality testing.</a:t>
            </a:r>
          </a:p>
          <a:p>
            <a:pPr fontAlgn="base"/>
            <a:r>
              <a:rPr lang="en-US" b="1" dirty="0"/>
              <a:t>Create Test Case:</a:t>
            </a:r>
            <a:r>
              <a:rPr lang="en-US" dirty="0"/>
              <a:t> Generate test case for the testing process.</a:t>
            </a:r>
          </a:p>
          <a:p>
            <a:pPr fontAlgn="base"/>
            <a:r>
              <a:rPr lang="en-US" b="1" dirty="0"/>
              <a:t>Create Test Data:</a:t>
            </a:r>
            <a:r>
              <a:rPr lang="en-US" dirty="0"/>
              <a:t> Generate the data that is to be tested.</a:t>
            </a:r>
          </a:p>
          <a:p>
            <a:pPr fontAlgn="base"/>
            <a:r>
              <a:rPr lang="en-US" b="1" dirty="0"/>
              <a:t>Execute Test Case:</a:t>
            </a:r>
            <a:r>
              <a:rPr lang="en-US" dirty="0"/>
              <a:t> After the generation of the test case and the test data, test cases are executed.</a:t>
            </a:r>
          </a:p>
          <a:p>
            <a:pPr fontAlgn="base"/>
            <a:r>
              <a:rPr lang="en-US" b="1" dirty="0"/>
              <a:t>Defect Reporting:</a:t>
            </a:r>
            <a:r>
              <a:rPr lang="en-US" dirty="0"/>
              <a:t> Defects in the system are detected.</a:t>
            </a:r>
          </a:p>
          <a:p>
            <a:pPr fontAlgn="base"/>
            <a:r>
              <a:rPr lang="en-US" b="1" dirty="0"/>
              <a:t>Regression Testing:</a:t>
            </a:r>
            <a:r>
              <a:rPr lang="en-US" dirty="0"/>
              <a:t> It is carried out to test the side effects of the testing process.</a:t>
            </a:r>
          </a:p>
          <a:p>
            <a:pPr fontAlgn="base"/>
            <a:r>
              <a:rPr lang="en-US" b="1" dirty="0"/>
              <a:t>Log Defects:</a:t>
            </a:r>
            <a:r>
              <a:rPr lang="en-US" dirty="0"/>
              <a:t> Defects are fixed in this step.</a:t>
            </a:r>
          </a:p>
          <a:p>
            <a:pPr fontAlgn="base"/>
            <a:r>
              <a:rPr lang="en-US" b="1" dirty="0"/>
              <a:t>Retest:</a:t>
            </a:r>
            <a:r>
              <a:rPr lang="en-US" dirty="0"/>
              <a:t> If the test is not successful then again test is performed</a:t>
            </a:r>
          </a:p>
        </p:txBody>
      </p:sp>
      <p:sp>
        <p:nvSpPr>
          <p:cNvPr id="4" name="Text Placeholder 3">
            <a:extLst>
              <a:ext uri="{FF2B5EF4-FFF2-40B4-BE49-F238E27FC236}">
                <a16:creationId xmlns:a16="http://schemas.microsoft.com/office/drawing/2014/main" id="{EE94A46B-0248-49C8-BFC2-C9D568320964}"/>
              </a:ext>
            </a:extLst>
          </p:cNvPr>
          <p:cNvSpPr>
            <a:spLocks noGrp="1"/>
          </p:cNvSpPr>
          <p:nvPr>
            <p:ph type="body" sz="half" idx="2"/>
          </p:nvPr>
        </p:nvSpPr>
        <p:spPr>
          <a:xfrm>
            <a:off x="839788" y="1187820"/>
            <a:ext cx="11002588" cy="2209801"/>
          </a:xfrm>
        </p:spPr>
        <p:txBody>
          <a:bodyPr>
            <a:normAutofit/>
          </a:bodyPr>
          <a:lstStyle/>
          <a:p>
            <a:r>
              <a:rPr lang="en-US" sz="2000" b="1" dirty="0"/>
              <a:t>System Testing</a:t>
            </a:r>
            <a:r>
              <a:rPr lang="en-US" sz="2000" dirty="0"/>
              <a:t> is a type of </a:t>
            </a:r>
            <a:r>
              <a:rPr lang="en-US" sz="2000" u="sng" dirty="0">
                <a:hlinkClick r:id="rId2"/>
              </a:rPr>
              <a:t>software testing</a:t>
            </a:r>
            <a:r>
              <a:rPr lang="en-US" sz="2000" dirty="0"/>
              <a:t> that is performed on a complete integrated system to evaluate the compliance of the system with the corresponding requirements. In system testing, integration testing passed components are taken as input. The goal of integration testing is to detect any irregularity between the units that are integrated together. System testing detects defects within both the integrated units and the whole system. The result of system testing is the observed behavior of a component or a system when it is tested.</a:t>
            </a:r>
            <a:endParaRPr lang="en-US" sz="3200" dirty="0"/>
          </a:p>
        </p:txBody>
      </p:sp>
    </p:spTree>
    <p:extLst>
      <p:ext uri="{BB962C8B-B14F-4D97-AF65-F5344CB8AC3E}">
        <p14:creationId xmlns:p14="http://schemas.microsoft.com/office/powerpoint/2010/main" val="1941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5806-9432-47C1-AA59-0E66DD51EC5C}"/>
              </a:ext>
            </a:extLst>
          </p:cNvPr>
          <p:cNvSpPr>
            <a:spLocks noGrp="1"/>
          </p:cNvSpPr>
          <p:nvPr>
            <p:ph type="title"/>
          </p:nvPr>
        </p:nvSpPr>
        <p:spPr>
          <a:xfrm>
            <a:off x="687390" y="531334"/>
            <a:ext cx="7927692" cy="509684"/>
          </a:xfrm>
        </p:spPr>
        <p:txBody>
          <a:bodyPr anchor="ctr">
            <a:normAutofit fontScale="90000"/>
          </a:bodyPr>
          <a:lstStyle/>
          <a:p>
            <a:r>
              <a:rPr lang="en-US" sz="4000" b="1" dirty="0">
                <a:solidFill>
                  <a:schemeClr val="accent1">
                    <a:lumMod val="50000"/>
                  </a:schemeClr>
                </a:solidFill>
              </a:rPr>
              <a:t>Acceptance Testing - </a:t>
            </a:r>
            <a:r>
              <a:rPr lang="en-US" b="1" dirty="0"/>
              <a:t>Test the final system</a:t>
            </a:r>
            <a:br>
              <a:rPr lang="en-US" dirty="0"/>
            </a:br>
            <a:endParaRPr lang="en-US" b="1" dirty="0"/>
          </a:p>
        </p:txBody>
      </p:sp>
      <p:sp>
        <p:nvSpPr>
          <p:cNvPr id="4" name="Text Placeholder 3">
            <a:extLst>
              <a:ext uri="{FF2B5EF4-FFF2-40B4-BE49-F238E27FC236}">
                <a16:creationId xmlns:a16="http://schemas.microsoft.com/office/drawing/2014/main" id="{EE94A46B-0248-49C8-BFC2-C9D568320964}"/>
              </a:ext>
            </a:extLst>
          </p:cNvPr>
          <p:cNvSpPr>
            <a:spLocks noGrp="1"/>
          </p:cNvSpPr>
          <p:nvPr>
            <p:ph type="body" sz="half" idx="2"/>
          </p:nvPr>
        </p:nvSpPr>
        <p:spPr>
          <a:xfrm>
            <a:off x="687390" y="1080239"/>
            <a:ext cx="11011553" cy="1501590"/>
          </a:xfrm>
        </p:spPr>
        <p:txBody>
          <a:bodyPr>
            <a:normAutofit/>
          </a:bodyPr>
          <a:lstStyle/>
          <a:p>
            <a:pPr fontAlgn="base"/>
            <a:r>
              <a:rPr lang="en-US" dirty="0"/>
              <a:t>It is formal testing according to user needs, requirements, and business processes conducted to determine whether a system satisfies the acceptance criteria or not and to enable the users, customers, or other authorized entities to determine whether to accept the system or not.</a:t>
            </a:r>
          </a:p>
          <a:p>
            <a:pPr fontAlgn="base"/>
            <a:r>
              <a:rPr lang="en-US" dirty="0"/>
              <a:t>Acceptance Testing is the last phase of software testing performed after System Testing and before making the system available for actual use. </a:t>
            </a:r>
          </a:p>
        </p:txBody>
      </p:sp>
      <p:sp>
        <p:nvSpPr>
          <p:cNvPr id="7" name="TextBox 6">
            <a:extLst>
              <a:ext uri="{FF2B5EF4-FFF2-40B4-BE49-F238E27FC236}">
                <a16:creationId xmlns:a16="http://schemas.microsoft.com/office/drawing/2014/main" id="{6D7AC53E-6FB6-47E6-969F-DAF25C8092F6}"/>
              </a:ext>
            </a:extLst>
          </p:cNvPr>
          <p:cNvSpPr txBox="1"/>
          <p:nvPr/>
        </p:nvSpPr>
        <p:spPr>
          <a:xfrm>
            <a:off x="687390" y="2492181"/>
            <a:ext cx="11289457" cy="1785104"/>
          </a:xfrm>
          <a:prstGeom prst="rect">
            <a:avLst/>
          </a:prstGeom>
          <a:noFill/>
        </p:spPr>
        <p:txBody>
          <a:bodyPr wrap="square" rtlCol="0">
            <a:spAutoFit/>
          </a:bodyPr>
          <a:lstStyle/>
          <a:p>
            <a:r>
              <a:rPr lang="en-US" sz="2000" b="1" dirty="0"/>
              <a:t>The main purpose of acceptance testing is to verify that a system:</a:t>
            </a:r>
          </a:p>
          <a:p>
            <a:pPr marL="285750" indent="-285750">
              <a:buFont typeface="Arial" panose="020B0604020202020204" pitchFamily="34" charset="0"/>
              <a:buChar char="•"/>
            </a:pPr>
            <a:r>
              <a:rPr lang="en-US" dirty="0"/>
              <a:t>Meets all of its functional and non-functional requirements</a:t>
            </a:r>
          </a:p>
          <a:p>
            <a:pPr marL="285750" indent="-285750">
              <a:buFont typeface="Arial" panose="020B0604020202020204" pitchFamily="34" charset="0"/>
              <a:buChar char="•"/>
            </a:pPr>
            <a:r>
              <a:rPr lang="en-US" dirty="0"/>
              <a:t>Easy to use and navigate</a:t>
            </a:r>
          </a:p>
          <a:p>
            <a:pPr marL="285750" indent="-285750">
              <a:buFont typeface="Arial" panose="020B0604020202020204" pitchFamily="34" charset="0"/>
              <a:buChar char="•"/>
            </a:pPr>
            <a:r>
              <a:rPr lang="en-US" dirty="0"/>
              <a:t>Reliable and functions as expected</a:t>
            </a:r>
          </a:p>
          <a:p>
            <a:pPr marL="285750" indent="-285750">
              <a:buFont typeface="Arial" panose="020B0604020202020204" pitchFamily="34" charset="0"/>
              <a:buChar char="•"/>
            </a:pPr>
            <a:r>
              <a:rPr lang="en-US" dirty="0"/>
              <a:t>Secure and comply with all applicable regulations</a:t>
            </a:r>
          </a:p>
          <a:p>
            <a:endParaRPr lang="en-US" dirty="0"/>
          </a:p>
        </p:txBody>
      </p:sp>
      <p:sp>
        <p:nvSpPr>
          <p:cNvPr id="8" name="TextBox 7">
            <a:extLst>
              <a:ext uri="{FF2B5EF4-FFF2-40B4-BE49-F238E27FC236}">
                <a16:creationId xmlns:a16="http://schemas.microsoft.com/office/drawing/2014/main" id="{2F26285F-5B59-4736-9B0A-B4C239A8FBD5}"/>
              </a:ext>
            </a:extLst>
          </p:cNvPr>
          <p:cNvSpPr txBox="1"/>
          <p:nvPr/>
        </p:nvSpPr>
        <p:spPr>
          <a:xfrm>
            <a:off x="687390" y="4047562"/>
            <a:ext cx="11289457" cy="2893100"/>
          </a:xfrm>
          <a:prstGeom prst="rect">
            <a:avLst/>
          </a:prstGeom>
          <a:noFill/>
        </p:spPr>
        <p:txBody>
          <a:bodyPr wrap="square" rtlCol="0">
            <a:spAutoFit/>
          </a:bodyPr>
          <a:lstStyle/>
          <a:p>
            <a:r>
              <a:rPr lang="en-US" sz="2000" b="1" dirty="0"/>
              <a:t>Examples of acceptance tests</a:t>
            </a:r>
          </a:p>
          <a:p>
            <a:pPr marL="285750" indent="-285750">
              <a:buFont typeface="Arial" panose="020B0604020202020204" pitchFamily="34" charset="0"/>
              <a:buChar char="•"/>
            </a:pPr>
            <a:r>
              <a:rPr lang="en-US" dirty="0"/>
              <a:t>A user can successfully create an account and log in to the system.</a:t>
            </a:r>
          </a:p>
          <a:p>
            <a:pPr marL="285750" indent="-285750">
              <a:buFont typeface="Arial" panose="020B0604020202020204" pitchFamily="34" charset="0"/>
              <a:buChar char="•"/>
            </a:pPr>
            <a:r>
              <a:rPr lang="en-US" dirty="0"/>
              <a:t>A user can successfully search for and purchase a product from the system.</a:t>
            </a:r>
          </a:p>
          <a:p>
            <a:pPr marL="285750" indent="-285750">
              <a:buFont typeface="Arial" panose="020B0604020202020204" pitchFamily="34" charset="0"/>
              <a:buChar char="•"/>
            </a:pPr>
            <a:r>
              <a:rPr lang="en-US" dirty="0"/>
              <a:t>A user can successfully add and remove items from their shopping cart.</a:t>
            </a:r>
          </a:p>
          <a:p>
            <a:pPr marL="285750" indent="-285750">
              <a:buFont typeface="Arial" panose="020B0604020202020204" pitchFamily="34" charset="0"/>
              <a:buChar char="•"/>
            </a:pPr>
            <a:r>
              <a:rPr lang="en-US" dirty="0"/>
              <a:t>A user can successfully checkout and complete a purchase.</a:t>
            </a:r>
          </a:p>
          <a:p>
            <a:pPr marL="285750" indent="-285750">
              <a:buFont typeface="Arial" panose="020B0604020202020204" pitchFamily="34" charset="0"/>
              <a:buChar char="•"/>
            </a:pPr>
            <a:r>
              <a:rPr lang="en-US" dirty="0"/>
              <a:t>The system can process a certain number of transactions per second without any errors.</a:t>
            </a:r>
          </a:p>
          <a:p>
            <a:pPr marL="285750" indent="-285750">
              <a:buFont typeface="Arial" panose="020B0604020202020204" pitchFamily="34" charset="0"/>
              <a:buChar char="•"/>
            </a:pPr>
            <a:r>
              <a:rPr lang="en-US" dirty="0"/>
              <a:t>The system can handle several concurrent users without any performance degradation.</a:t>
            </a:r>
          </a:p>
          <a:p>
            <a:pPr marL="285750" indent="-285750">
              <a:buFont typeface="Arial" panose="020B0604020202020204" pitchFamily="34" charset="0"/>
              <a:buChar char="•"/>
            </a:pPr>
            <a:r>
              <a:rPr lang="en-US" dirty="0"/>
              <a:t>The system is resistant to common security attacks.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0058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605</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Assignment - V</vt:lpstr>
      <vt:lpstr>Unit testing  Test Individual component</vt:lpstr>
      <vt:lpstr>Integration Testing Test integrated component</vt:lpstr>
      <vt:lpstr>System Testing Test the entire system</vt:lpstr>
      <vt:lpstr>Acceptance Testing - Test the final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V</dc:title>
  <dc:creator>LENOVO_N</dc:creator>
  <cp:lastModifiedBy> </cp:lastModifiedBy>
  <cp:revision>7</cp:revision>
  <dcterms:created xsi:type="dcterms:W3CDTF">2024-03-12T04:36:13Z</dcterms:created>
  <dcterms:modified xsi:type="dcterms:W3CDTF">2024-03-12T06:19:32Z</dcterms:modified>
</cp:coreProperties>
</file>