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1D01CD5-AF90-4F0F-9ADB-5E73357194D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39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DF8B-457B-4198-A26E-D423793E0989}"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179363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005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91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364599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67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26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801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95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229718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DF8B-457B-4198-A26E-D423793E0989}"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01CD5-AF90-4F0F-9ADB-5E73357194D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63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9DF8B-457B-4198-A26E-D423793E0989}"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92373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9DF8B-457B-4198-A26E-D423793E0989}"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D01CD5-AF90-4F0F-9ADB-5E73357194D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0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9DF8B-457B-4198-A26E-D423793E0989}"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01CD5-AF90-4F0F-9ADB-5E73357194D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21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DF8B-457B-4198-A26E-D423793E0989}"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497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DF8B-457B-4198-A26E-D423793E0989}"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01CD5-AF90-4F0F-9ADB-5E73357194D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37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DF8B-457B-4198-A26E-D423793E0989}"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01CD5-AF90-4F0F-9ADB-5E73357194DD}" type="slidenum">
              <a:rPr lang="en-IN" smtClean="0"/>
              <a:t>‹#›</a:t>
            </a:fld>
            <a:endParaRPr lang="en-IN"/>
          </a:p>
        </p:txBody>
      </p:sp>
    </p:spTree>
    <p:extLst>
      <p:ext uri="{BB962C8B-B14F-4D97-AF65-F5344CB8AC3E}">
        <p14:creationId xmlns:p14="http://schemas.microsoft.com/office/powerpoint/2010/main" val="53694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D9DF8B-457B-4198-A26E-D423793E0989}" type="datetimeFigureOut">
              <a:rPr lang="en-IN" smtClean="0"/>
              <a:t>27-06-2024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D01CD5-AF90-4F0F-9ADB-5E73357194DD}" type="slidenum">
              <a:rPr lang="en-IN" smtClean="0"/>
              <a:t>‹#›</a:t>
            </a:fld>
            <a:endParaRPr lang="en-IN"/>
          </a:p>
        </p:txBody>
      </p:sp>
    </p:spTree>
    <p:extLst>
      <p:ext uri="{BB962C8B-B14F-4D97-AF65-F5344CB8AC3E}">
        <p14:creationId xmlns:p14="http://schemas.microsoft.com/office/powerpoint/2010/main" val="26025578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oolsqa.com/testng/what-is-test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oolsqa.com/cross-browser-testing/what-is-cross-browser-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BEEA-2C3F-97BC-7D14-FCB73CC1A3BE}"/>
              </a:ext>
            </a:extLst>
          </p:cNvPr>
          <p:cNvSpPr>
            <a:spLocks noGrp="1"/>
          </p:cNvSpPr>
          <p:nvPr>
            <p:ph type="ctrTitle"/>
          </p:nvPr>
        </p:nvSpPr>
        <p:spPr/>
        <p:txBody>
          <a:bodyPr/>
          <a:lstStyle/>
          <a:p>
            <a:r>
              <a:rPr lang="en-US" dirty="0"/>
              <a:t>Project</a:t>
            </a:r>
            <a:br>
              <a:rPr lang="en-US" dirty="0"/>
            </a:br>
            <a:r>
              <a:rPr lang="en-US" dirty="0"/>
              <a:t>Cross Browser Testing</a:t>
            </a:r>
            <a:endParaRPr lang="en-IN" dirty="0"/>
          </a:p>
        </p:txBody>
      </p:sp>
      <p:sp>
        <p:nvSpPr>
          <p:cNvPr id="3" name="Subtitle 2">
            <a:extLst>
              <a:ext uri="{FF2B5EF4-FFF2-40B4-BE49-F238E27FC236}">
                <a16:creationId xmlns:a16="http://schemas.microsoft.com/office/drawing/2014/main" id="{C20AC54F-6A69-0A17-B94E-B40DE61BD130}"/>
              </a:ext>
            </a:extLst>
          </p:cNvPr>
          <p:cNvSpPr>
            <a:spLocks noGrp="1"/>
          </p:cNvSpPr>
          <p:nvPr>
            <p:ph type="subTitle" idx="1"/>
          </p:nvPr>
        </p:nvSpPr>
        <p:spPr/>
        <p:txBody>
          <a:bodyPr>
            <a:normAutofit lnSpcReduction="10000"/>
          </a:bodyPr>
          <a:lstStyle/>
          <a:p>
            <a:pPr algn="l"/>
            <a:r>
              <a:rPr lang="en-US" dirty="0"/>
              <a:t>Name: </a:t>
            </a:r>
            <a:r>
              <a:rPr lang="en-US" dirty="0" err="1"/>
              <a:t>Yashkumar</a:t>
            </a:r>
            <a:r>
              <a:rPr lang="en-US" dirty="0"/>
              <a:t> </a:t>
            </a:r>
            <a:r>
              <a:rPr lang="en-US" dirty="0" err="1"/>
              <a:t>Maradiya</a:t>
            </a:r>
            <a:endParaRPr lang="en-US" dirty="0"/>
          </a:p>
          <a:p>
            <a:pPr algn="l"/>
            <a:r>
              <a:rPr lang="en-US" dirty="0"/>
              <a:t>Batch Code: 2023-11124</a:t>
            </a:r>
          </a:p>
          <a:p>
            <a:pPr algn="l"/>
            <a:r>
              <a:rPr kumimoji="0" lang="en-US" altLang="en-US" sz="2400" b="0" i="0" u="none" strike="noStrike" cap="none" normalizeH="0" baseline="0" dirty="0">
                <a:ln>
                  <a:noFill/>
                </a:ln>
                <a:solidFill>
                  <a:srgbClr val="858585"/>
                </a:solidFill>
                <a:effectLst/>
                <a:latin typeface="Clear Sans"/>
              </a:rPr>
              <a:t>Enrollment Number : </a:t>
            </a:r>
            <a:r>
              <a:rPr kumimoji="0" lang="en-US" altLang="en-US" b="0" i="0" u="none" strike="noStrike" cap="none" normalizeH="0" baseline="0" dirty="0">
                <a:ln>
                  <a:noFill/>
                </a:ln>
                <a:solidFill>
                  <a:srgbClr val="858585"/>
                </a:solidFill>
                <a:effectLst/>
                <a:latin typeface="Clear Sans"/>
              </a:rPr>
              <a:t>EBEON0124864352</a:t>
            </a:r>
            <a:endParaRPr lang="en-IN" dirty="0"/>
          </a:p>
        </p:txBody>
      </p:sp>
      <p:sp>
        <p:nvSpPr>
          <p:cNvPr id="5" name="Rectangle 2">
            <a:extLst>
              <a:ext uri="{FF2B5EF4-FFF2-40B4-BE49-F238E27FC236}">
                <a16:creationId xmlns:a16="http://schemas.microsoft.com/office/drawing/2014/main" id="{63470592-6011-27C7-9A6E-A01B981960BE}"/>
              </a:ext>
            </a:extLst>
          </p:cNvPr>
          <p:cNvSpPr>
            <a:spLocks noChangeArrowheads="1"/>
          </p:cNvSpPr>
          <p:nvPr/>
        </p:nvSpPr>
        <p:spPr bwMode="auto">
          <a:xfrm>
            <a:off x="332509" y="311797"/>
            <a:ext cx="184731"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858585"/>
              </a:solidFill>
              <a:effectLst/>
              <a:latin typeface="Clear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08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A616-71CC-5CC7-0660-3AA2A04F5261}"/>
              </a:ext>
            </a:extLst>
          </p:cNvPr>
          <p:cNvSpPr>
            <a:spLocks noGrp="1"/>
          </p:cNvSpPr>
          <p:nvPr>
            <p:ph type="title"/>
          </p:nvPr>
        </p:nvSpPr>
        <p:spPr/>
        <p:txBody>
          <a:bodyPr>
            <a:normAutofit fontScale="90000"/>
          </a:bodyPr>
          <a:lstStyle/>
          <a:p>
            <a:r>
              <a:rPr lang="en-US" b="1" i="0" dirty="0">
                <a:solidFill>
                  <a:srgbClr val="182228"/>
                </a:solidFill>
                <a:effectLst/>
                <a:highlight>
                  <a:srgbClr val="FFFFFF"/>
                </a:highlight>
                <a:latin typeface="open sans" panose="020F0502020204030204" pitchFamily="34" charset="0"/>
              </a:rPr>
              <a:t>Cross Browser Testing using TestNG</a:t>
            </a:r>
            <a:endParaRPr lang="en-IN" dirty="0"/>
          </a:p>
        </p:txBody>
      </p:sp>
      <p:sp>
        <p:nvSpPr>
          <p:cNvPr id="3" name="Content Placeholder 2">
            <a:extLst>
              <a:ext uri="{FF2B5EF4-FFF2-40B4-BE49-F238E27FC236}">
                <a16:creationId xmlns:a16="http://schemas.microsoft.com/office/drawing/2014/main" id="{F43958B8-3FE9-8AC3-4628-6C5C0019CEB9}"/>
              </a:ext>
            </a:extLst>
          </p:cNvPr>
          <p:cNvSpPr>
            <a:spLocks noGrp="1"/>
          </p:cNvSpPr>
          <p:nvPr>
            <p:ph idx="1"/>
          </p:nvPr>
        </p:nvSpPr>
        <p:spPr/>
        <p:txBody>
          <a:bodyPr>
            <a:normAutofit fontScale="85000" lnSpcReduction="10000"/>
          </a:bodyPr>
          <a:lstStyle/>
          <a:p>
            <a:r>
              <a:rPr lang="en-US" b="0" i="0" dirty="0">
                <a:solidFill>
                  <a:srgbClr val="212529"/>
                </a:solidFill>
                <a:effectLst/>
                <a:highlight>
                  <a:srgbClr val="FFFFFF"/>
                </a:highlight>
                <a:latin typeface="open sans" panose="020B0606030504020204" pitchFamily="34" charset="0"/>
              </a:rPr>
              <a:t>Multi-browser testing or cross-browser testing is the essential requirement for your website in current times. With so many browsers in a race to capture the market today, the time when internet explorer ruled the world has gone. Today, the user could be sitting in front of any browser, and as a developer, you cannot just say, "</a:t>
            </a:r>
            <a:r>
              <a:rPr lang="en-US" b="1" i="1" dirty="0">
                <a:solidFill>
                  <a:srgbClr val="212529"/>
                </a:solidFill>
                <a:effectLst/>
                <a:highlight>
                  <a:srgbClr val="FFFFFF"/>
                </a:highlight>
                <a:latin typeface="open sans" panose="020B0606030504020204" pitchFamily="34" charset="0"/>
              </a:rPr>
              <a:t>well, let's suppose all the users are on chrome</a:t>
            </a:r>
            <a:r>
              <a:rPr lang="en-US" b="0" i="0" dirty="0">
                <a:solidFill>
                  <a:srgbClr val="212529"/>
                </a:solidFill>
                <a:effectLst/>
                <a:highlight>
                  <a:srgbClr val="FFFFFF"/>
                </a:highlight>
                <a:latin typeface="open sans" panose="020B0606030504020204" pitchFamily="34" charset="0"/>
              </a:rPr>
              <a:t>". Since the development of such types of websites is so important, so is their testing. For testing the websites efficiently that takes control over the browser drivers, we need Selenium. For using Selenium efficiently, we need </a:t>
            </a:r>
            <a:r>
              <a:rPr lang="en-US" b="1" i="1" u="none" strike="noStrike" dirty="0">
                <a:solidFill>
                  <a:srgbClr val="27579E"/>
                </a:solidFill>
                <a:effectLst/>
                <a:highlight>
                  <a:srgbClr val="FFFFFF"/>
                </a:highlight>
                <a:latin typeface="open sans" panose="020B0606030504020204" pitchFamily="34" charset="0"/>
                <a:hlinkClick r:id="rId2"/>
              </a:rPr>
              <a:t>TestNG</a:t>
            </a:r>
            <a:r>
              <a:rPr lang="en-US" b="0" i="0" dirty="0">
                <a:solidFill>
                  <a:srgbClr val="212529"/>
                </a:solidFill>
                <a:effectLst/>
                <a:highlight>
                  <a:srgbClr val="FFFFFF"/>
                </a:highlight>
                <a:latin typeface="open sans" panose="020B0606030504020204" pitchFamily="34" charset="0"/>
              </a:rPr>
              <a:t>. Hence, in this tutorial, we will be going through the process of </a:t>
            </a:r>
            <a:r>
              <a:rPr lang="en-US" b="1" i="1" dirty="0">
                <a:solidFill>
                  <a:srgbClr val="212529"/>
                </a:solidFill>
                <a:effectLst/>
                <a:highlight>
                  <a:srgbClr val="FFFFFF"/>
                </a:highlight>
                <a:latin typeface="open sans" panose="020B0606030504020204" pitchFamily="34" charset="0"/>
              </a:rPr>
              <a:t>Cross Browser Testing using TestNG with Selenium</a:t>
            </a:r>
            <a:r>
              <a:rPr lang="en-US" b="0" i="0" dirty="0">
                <a:solidFill>
                  <a:srgbClr val="212529"/>
                </a:solidFill>
                <a:effectLst/>
                <a:highlight>
                  <a:srgbClr val="FFFFFF"/>
                </a:highlight>
                <a:latin typeface="open sans" panose="020B0606030504020204" pitchFamily="34" charset="0"/>
              </a:rPr>
              <a:t>. This tutorial will include:</a:t>
            </a:r>
            <a:endParaRPr lang="en-IN" dirty="0"/>
          </a:p>
        </p:txBody>
      </p:sp>
    </p:spTree>
    <p:extLst>
      <p:ext uri="{BB962C8B-B14F-4D97-AF65-F5344CB8AC3E}">
        <p14:creationId xmlns:p14="http://schemas.microsoft.com/office/powerpoint/2010/main" val="148152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5CD7-8D73-8B1C-05E9-DD9334A1E349}"/>
              </a:ext>
            </a:extLst>
          </p:cNvPr>
          <p:cNvSpPr>
            <a:spLocks noGrp="1"/>
          </p:cNvSpPr>
          <p:nvPr>
            <p:ph type="title"/>
          </p:nvPr>
        </p:nvSpPr>
        <p:spPr/>
        <p:txBody>
          <a:bodyPr>
            <a:normAutofit/>
          </a:bodyPr>
          <a:lstStyle/>
          <a:p>
            <a:r>
              <a:rPr lang="en-IN" b="1" i="0" dirty="0">
                <a:solidFill>
                  <a:srgbClr val="4A4A4A"/>
                </a:solidFill>
                <a:effectLst/>
                <a:latin typeface="open sans" panose="020B0606030504020204" pitchFamily="34" charset="0"/>
              </a:rPr>
              <a:t>What is Cross-Browser Testing?</a:t>
            </a:r>
            <a:endParaRPr lang="en-IN" dirty="0"/>
          </a:p>
        </p:txBody>
      </p:sp>
      <p:sp>
        <p:nvSpPr>
          <p:cNvPr id="3" name="Content Placeholder 2">
            <a:extLst>
              <a:ext uri="{FF2B5EF4-FFF2-40B4-BE49-F238E27FC236}">
                <a16:creationId xmlns:a16="http://schemas.microsoft.com/office/drawing/2014/main" id="{EFBD142B-7EFA-F3B4-5252-F51617C38C74}"/>
              </a:ext>
            </a:extLst>
          </p:cNvPr>
          <p:cNvSpPr>
            <a:spLocks noGrp="1"/>
          </p:cNvSpPr>
          <p:nvPr>
            <p:ph idx="1"/>
          </p:nvPr>
        </p:nvSpPr>
        <p:spPr/>
        <p:txBody>
          <a:bodyPr>
            <a:normAutofit fontScale="85000" lnSpcReduction="20000"/>
          </a:bodyPr>
          <a:lstStyle/>
          <a:p>
            <a:pPr algn="l"/>
            <a:r>
              <a:rPr lang="en-US" b="1" i="1" u="none" strike="noStrike" dirty="0">
                <a:solidFill>
                  <a:srgbClr val="27579E"/>
                </a:solidFill>
                <a:effectLst/>
                <a:latin typeface="open sans" panose="020B0606030504020204" pitchFamily="34" charset="0"/>
                <a:hlinkClick r:id="rId2"/>
              </a:rPr>
              <a:t>Cross-browser testing</a:t>
            </a:r>
            <a:r>
              <a:rPr lang="en-US" b="0" i="0" dirty="0">
                <a:solidFill>
                  <a:srgbClr val="212529"/>
                </a:solidFill>
                <a:effectLst/>
                <a:latin typeface="open sans" panose="020B0606030504020204" pitchFamily="34" charset="0"/>
              </a:rPr>
              <a:t> is the process of testing our website on different browsers and operating systems. With cross-browser testing, we make sure that the site is rendered the same in every browser. We can perform cross-browser testing either manually or in an automated way, but the manual method is very tedious. The reason being that while performing cross-browser testing, we do not only care about the browsers but their different versions and the operating systems too. So just imagine the permutations of so many browsers with so many versions (</a:t>
            </a:r>
            <a:r>
              <a:rPr lang="en-US" b="0" i="1" dirty="0">
                <a:solidFill>
                  <a:srgbClr val="212529"/>
                </a:solidFill>
                <a:effectLst/>
                <a:latin typeface="open sans" panose="020B0606030504020204" pitchFamily="34" charset="0"/>
              </a:rPr>
              <a:t>Chrome is on 83</a:t>
            </a:r>
            <a:r>
              <a:rPr lang="en-US" b="0" i="0" dirty="0">
                <a:solidFill>
                  <a:srgbClr val="212529"/>
                </a:solidFill>
                <a:effectLst/>
                <a:latin typeface="open sans" panose="020B0606030504020204" pitchFamily="34" charset="0"/>
              </a:rPr>
              <a:t>) and operating systems. Thus, a better way is to choose an automated way.</a:t>
            </a:r>
          </a:p>
          <a:p>
            <a:pPr algn="l"/>
            <a:r>
              <a:rPr lang="en-US" b="0" i="0" dirty="0">
                <a:solidFill>
                  <a:srgbClr val="212529"/>
                </a:solidFill>
                <a:effectLst/>
                <a:latin typeface="open sans" panose="020B0606030504020204" pitchFamily="34" charset="0"/>
              </a:rPr>
              <a:t>We perform the automated cross-browser testing with the help of Selenium and TestNG, but before learning the code, it's better to understand why we perform cross-browser testing.</a:t>
            </a:r>
          </a:p>
          <a:p>
            <a:endParaRPr lang="en-IN" dirty="0"/>
          </a:p>
        </p:txBody>
      </p:sp>
    </p:spTree>
    <p:extLst>
      <p:ext uri="{BB962C8B-B14F-4D97-AF65-F5344CB8AC3E}">
        <p14:creationId xmlns:p14="http://schemas.microsoft.com/office/powerpoint/2010/main" val="137184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240C-0431-D03F-1580-B9DFC4FAB5BD}"/>
              </a:ext>
            </a:extLst>
          </p:cNvPr>
          <p:cNvSpPr>
            <a:spLocks noGrp="1"/>
          </p:cNvSpPr>
          <p:nvPr>
            <p:ph type="title"/>
          </p:nvPr>
        </p:nvSpPr>
        <p:spPr/>
        <p:txBody>
          <a:bodyPr/>
          <a:lstStyle/>
          <a:p>
            <a:r>
              <a:rPr lang="en-IN" b="1" i="1" dirty="0">
                <a:solidFill>
                  <a:srgbClr val="4A4A4A"/>
                </a:solidFill>
                <a:effectLst/>
                <a:latin typeface="open sans" panose="020B0606030504020204" pitchFamily="34" charset="0"/>
              </a:rPr>
              <a:t>Need for Cross-Browser Testing</a:t>
            </a:r>
            <a:endParaRPr lang="en-IN" dirty="0"/>
          </a:p>
        </p:txBody>
      </p:sp>
      <p:sp>
        <p:nvSpPr>
          <p:cNvPr id="3" name="Content Placeholder 2">
            <a:extLst>
              <a:ext uri="{FF2B5EF4-FFF2-40B4-BE49-F238E27FC236}">
                <a16:creationId xmlns:a16="http://schemas.microsoft.com/office/drawing/2014/main" id="{2D8C305A-0DF4-340D-5E48-5EE21CA24503}"/>
              </a:ext>
            </a:extLst>
          </p:cNvPr>
          <p:cNvSpPr>
            <a:spLocks noGrp="1"/>
          </p:cNvSpPr>
          <p:nvPr>
            <p:ph idx="1"/>
          </p:nvPr>
        </p:nvSpPr>
        <p:spPr/>
        <p:txBody>
          <a:bodyPr>
            <a:normAutofit lnSpcReduction="10000"/>
          </a:bodyPr>
          <a:lstStyle/>
          <a:p>
            <a:r>
              <a:rPr lang="en-US" b="0" i="0" dirty="0">
                <a:solidFill>
                  <a:srgbClr val="1F1F1F"/>
                </a:solidFill>
                <a:effectLst/>
                <a:highlight>
                  <a:srgbClr val="FFFFFF"/>
                </a:highlight>
                <a:latin typeface="Google Sans"/>
              </a:rPr>
              <a:t>Cross browser testing helps with that by </a:t>
            </a:r>
            <a:r>
              <a:rPr lang="en-US" b="0" i="0" dirty="0">
                <a:solidFill>
                  <a:srgbClr val="040C28"/>
                </a:solidFill>
                <a:effectLst/>
                <a:latin typeface="Google Sans"/>
              </a:rPr>
              <a:t>pinpointing browser-specific compatibility errors so you can debug them quickly</a:t>
            </a:r>
            <a:r>
              <a:rPr lang="en-US" b="0" i="0" dirty="0">
                <a:solidFill>
                  <a:srgbClr val="1F1F1F"/>
                </a:solidFill>
                <a:effectLst/>
                <a:highlight>
                  <a:srgbClr val="FFFFFF"/>
                </a:highlight>
                <a:latin typeface="Google Sans"/>
              </a:rPr>
              <a:t>. It helps ensure that you're not alienating a significant part of your target audience–simply because your website does not work on their browser-OS.</a:t>
            </a:r>
          </a:p>
          <a:p>
            <a:r>
              <a:rPr lang="en-US" b="0" i="0" dirty="0">
                <a:solidFill>
                  <a:srgbClr val="474747"/>
                </a:solidFill>
                <a:effectLst/>
                <a:highlight>
                  <a:srgbClr val="FFFFFF"/>
                </a:highlight>
                <a:latin typeface="Google Sans"/>
              </a:rPr>
              <a:t>Through cross browser testing, you can understand how your site performs on different channels and proactively notify customers of features that are only supported on certain browsers. Once you run your cross-browser tests and understand differences across web clients, you can update your code.</a:t>
            </a:r>
            <a:endParaRPr lang="en-IN" dirty="0"/>
          </a:p>
        </p:txBody>
      </p:sp>
    </p:spTree>
    <p:extLst>
      <p:ext uri="{BB962C8B-B14F-4D97-AF65-F5344CB8AC3E}">
        <p14:creationId xmlns:p14="http://schemas.microsoft.com/office/powerpoint/2010/main" val="185197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2886C-AD2F-9F3F-4C34-6B749F8D71E6}"/>
              </a:ext>
            </a:extLst>
          </p:cNvPr>
          <p:cNvSpPr>
            <a:spLocks noGrp="1"/>
          </p:cNvSpPr>
          <p:nvPr>
            <p:ph idx="1"/>
          </p:nvPr>
        </p:nvSpPr>
        <p:spPr/>
        <p:txBody>
          <a:bodyPr>
            <a:normAutofit fontScale="92500" lnSpcReduction="10000"/>
          </a:bodyPr>
          <a:lstStyle/>
          <a:p>
            <a:r>
              <a:rPr lang="en-US" b="0" i="1" dirty="0">
                <a:solidFill>
                  <a:srgbClr val="212529"/>
                </a:solidFill>
                <a:effectLst/>
                <a:latin typeface="open sans" panose="020B0606030504020204" pitchFamily="34" charset="0"/>
              </a:rPr>
              <a:t>Cross-browser testing using TestNG ensure a better performance on different browsers and OS</a:t>
            </a:r>
            <a:r>
              <a:rPr lang="en-US" b="0" i="0" dirty="0">
                <a:solidFill>
                  <a:srgbClr val="212529"/>
                </a:solidFill>
                <a:effectLst/>
                <a:latin typeface="open sans" panose="020B0606030504020204" pitchFamily="34" charset="0"/>
              </a:rPr>
              <a:t>.</a:t>
            </a:r>
          </a:p>
          <a:p>
            <a:pPr algn="l">
              <a:buFont typeface="Arial" panose="020B0604020202020204" pitchFamily="34" charset="0"/>
              <a:buChar char="•"/>
            </a:pPr>
            <a:r>
              <a:rPr lang="en-US" b="0" i="1" dirty="0">
                <a:solidFill>
                  <a:srgbClr val="212529"/>
                </a:solidFill>
                <a:effectLst/>
                <a:latin typeface="open sans" panose="020B0606030504020204" pitchFamily="34" charset="0"/>
              </a:rPr>
              <a:t>Image orientations mess up a lot of the time. We can take care of it</a:t>
            </a:r>
            <a:r>
              <a:rPr lang="en-US" b="0" i="0" dirty="0">
                <a:solidFill>
                  <a:srgbClr val="212529"/>
                </a:solidFill>
                <a:effectLst/>
                <a:latin typeface="open sans" panose="020B0606030504020204" pitchFamily="34" charset="0"/>
              </a:rPr>
              <a:t>.</a:t>
            </a:r>
          </a:p>
          <a:p>
            <a:pPr algn="l">
              <a:buFont typeface="Arial" panose="020B0604020202020204" pitchFamily="34" charset="0"/>
              <a:buChar char="•"/>
            </a:pPr>
            <a:r>
              <a:rPr lang="en-US" b="0" i="1" dirty="0">
                <a:solidFill>
                  <a:srgbClr val="212529"/>
                </a:solidFill>
                <a:effectLst/>
                <a:latin typeface="open sans" panose="020B0606030504020204" pitchFamily="34" charset="0"/>
              </a:rPr>
              <a:t>The tester and the developer can assure how JavaScript renders on different browsers</a:t>
            </a:r>
            <a:r>
              <a:rPr lang="en-US" b="0" i="0" dirty="0">
                <a:solidFill>
                  <a:srgbClr val="212529"/>
                </a:solidFill>
                <a:effectLst/>
                <a:latin typeface="open sans" panose="020B0606030504020204" pitchFamily="34" charset="0"/>
              </a:rPr>
              <a:t>.</a:t>
            </a:r>
          </a:p>
          <a:p>
            <a:pPr algn="l">
              <a:buFont typeface="Arial" panose="020B0604020202020204" pitchFamily="34" charset="0"/>
              <a:buChar char="•"/>
            </a:pPr>
            <a:r>
              <a:rPr lang="en-US" b="0" i="1" dirty="0">
                <a:solidFill>
                  <a:srgbClr val="212529"/>
                </a:solidFill>
                <a:effectLst/>
                <a:latin typeface="open sans" panose="020B0606030504020204" pitchFamily="34" charset="0"/>
              </a:rPr>
              <a:t>One can track Font-size issues</a:t>
            </a:r>
            <a:r>
              <a:rPr lang="en-US" b="0" i="0" dirty="0">
                <a:solidFill>
                  <a:srgbClr val="212529"/>
                </a:solidFill>
                <a:effectLst/>
                <a:latin typeface="open sans" panose="020B0606030504020204" pitchFamily="34" charset="0"/>
              </a:rPr>
              <a:t>.</a:t>
            </a:r>
          </a:p>
          <a:p>
            <a:pPr algn="l">
              <a:buFont typeface="Arial" panose="020B0604020202020204" pitchFamily="34" charset="0"/>
              <a:buChar char="•"/>
            </a:pPr>
            <a:r>
              <a:rPr lang="en-US" b="0" i="1" dirty="0">
                <a:solidFill>
                  <a:srgbClr val="212529"/>
                </a:solidFill>
                <a:effectLst/>
                <a:latin typeface="open sans" panose="020B0606030504020204" pitchFamily="34" charset="0"/>
              </a:rPr>
              <a:t>The unsupported tags can be revealed, which can be taken care of by turnaround codes</a:t>
            </a:r>
            <a:r>
              <a:rPr lang="en-US" b="0" i="0" dirty="0">
                <a:solidFill>
                  <a:srgbClr val="212529"/>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30757147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483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Clear Sans</vt:lpstr>
      <vt:lpstr>Garamond</vt:lpstr>
      <vt:lpstr>Google Sans</vt:lpstr>
      <vt:lpstr>open sans</vt:lpstr>
      <vt:lpstr>Organic</vt:lpstr>
      <vt:lpstr>Project Cross Browser Testing</vt:lpstr>
      <vt:lpstr>Cross Browser Testing using TestNG</vt:lpstr>
      <vt:lpstr>What is Cross-Browser Testing?</vt:lpstr>
      <vt:lpstr>Need for Cross-Browser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E L L</dc:creator>
  <cp:lastModifiedBy>D E L L</cp:lastModifiedBy>
  <cp:revision>2</cp:revision>
  <dcterms:created xsi:type="dcterms:W3CDTF">2024-06-27T09:54:28Z</dcterms:created>
  <dcterms:modified xsi:type="dcterms:W3CDTF">2024-06-27T10:41:45Z</dcterms:modified>
</cp:coreProperties>
</file>