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22cb12b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22cb12b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722cb12be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68370E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68370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68370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68370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8370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8370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68370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43D"/>
            </a:gs>
            <a:gs pos="10000">
              <a:srgbClr val="FFC43D"/>
            </a:gs>
            <a:gs pos="100000">
              <a:srgbClr val="D13E00"/>
            </a:gs>
          </a:gsLst>
          <a:lin ang="61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Google Shape;11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MzNAcl3c__S0CUqe1bxriQ6iMzdQMZH_/view" TargetMode="External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93518" y="0"/>
            <a:ext cx="12004964" cy="7014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 on</a:t>
            </a:r>
            <a:endParaRPr/>
          </a:p>
          <a:p>
            <a:pPr indent="0" lvl="0" marL="0" rtl="0" algn="ctr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“Battery Monitoring System Using IoT”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n-US"/>
              <a:t>Group No. 52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148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C0C0C"/>
                </a:solidFill>
              </a:rPr>
              <a:t>BMHB03 : YASH GAJANAN MARKAD </a:t>
            </a:r>
            <a:endParaRPr b="1"/>
          </a:p>
          <a:p>
            <a:pPr indent="457200" lvl="0" marL="45720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C0C0C"/>
                </a:solidFill>
              </a:rPr>
              <a:t>BMHB04 : TIRTHRAJ HEMRAJ AVASTHI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C0C0C"/>
                </a:solidFill>
              </a:rPr>
              <a:t>                                                   		BMHB16 : TEJAS DILIP KINGE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0C0C0C"/>
                </a:solidFill>
              </a:rPr>
              <a:t>     		BMHB39 : DHEERAJ PRAMOD KHODKE</a:t>
            </a:r>
            <a:r>
              <a:rPr b="1" lang="en-US" sz="2000"/>
              <a:t> 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160"/>
              </a:spcBef>
              <a:spcAft>
                <a:spcPts val="0"/>
              </a:spcAft>
              <a:buSzPts val="224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-:</a:t>
            </a:r>
            <a:endParaRPr sz="1300"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r>
              <a:rPr lang="en-US">
                <a:solidFill>
                  <a:srgbClr val="0C0C0C"/>
                </a:solidFill>
              </a:rPr>
              <a:t>Prof. </a:t>
            </a:r>
            <a:r>
              <a:rPr lang="en-US" u="sng">
                <a:solidFill>
                  <a:schemeClr val="dk1"/>
                </a:solidFill>
              </a:rPr>
              <a:t>Jitendra.S.Narkhede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b="1" lang="en-US" sz="2200">
                <a:solidFill>
                  <a:srgbClr val="0C0C0C"/>
                </a:solidFill>
              </a:rPr>
              <a:t>Mechanical Engineering Department</a:t>
            </a:r>
            <a:endParaRPr b="1" sz="22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11177100" y="6101700"/>
            <a:ext cx="10149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0545" y="-337549"/>
            <a:ext cx="2161455" cy="1894298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638300" y="2240921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  <a:t>THANK YOU...!!!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11123700" y="6211350"/>
            <a:ext cx="1068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0" y="0"/>
            <a:ext cx="12022500" cy="13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A1A1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From Ola Electric to Okinawa scooters:  Why electric vehicles have been catching fire in India ?</a:t>
            </a:r>
            <a:endParaRPr b="1" sz="1800">
              <a:solidFill>
                <a:srgbClr val="1A1A1A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10967400" y="6115600"/>
            <a:ext cx="1142100" cy="669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21519" r="22685" t="0"/>
          <a:stretch/>
        </p:blipFill>
        <p:spPr>
          <a:xfrm>
            <a:off x="6396900" y="3124000"/>
            <a:ext cx="3363750" cy="31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30857" l="9844" r="0" t="20185"/>
          <a:stretch/>
        </p:blipFill>
        <p:spPr>
          <a:xfrm>
            <a:off x="4816500" y="703475"/>
            <a:ext cx="6524549" cy="22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 title="InShot_20240524_17021802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900" y="703475"/>
            <a:ext cx="4320676" cy="5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38200" y="-370390"/>
            <a:ext cx="10515600" cy="193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HARDWARE 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11049900" y="6188100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50" y="1204523"/>
            <a:ext cx="10515601" cy="488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1640156" y="451413"/>
            <a:ext cx="8911687" cy="798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640156" y="1345950"/>
            <a:ext cx="8051208" cy="4695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880"/>
              <a:buChar char="▶"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2880"/>
              <a:buChar char="▶"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list </a:t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2880"/>
              <a:buChar char="▶"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2880"/>
              <a:buChar char="▶"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2880"/>
              <a:buChar char="▶"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Results</a:t>
            </a:r>
            <a:endParaRPr/>
          </a:p>
          <a:p>
            <a:pPr indent="-285750" lvl="0" marL="285750" rtl="0" algn="l">
              <a:spcBef>
                <a:spcPts val="1320"/>
              </a:spcBef>
              <a:spcAft>
                <a:spcPts val="0"/>
              </a:spcAft>
              <a:buSzPts val="2880"/>
              <a:buChar char="▶"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11049900" y="6188100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643871" y="609600"/>
            <a:ext cx="8911687" cy="1056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041638" y="609600"/>
            <a:ext cx="9949421" cy="5746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Battery </a:t>
            </a: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S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(BMS) forms a crucial system component in various applications like electric vehicles (EV), hybrid electric vehicles (HEV), uninterrupted power supplies (UPS), telecommunications and so on. The accuracy of these systems has always been a point of discussion as they generally give an error of maximum 10% considering all the parameters together. Batteries are the heart of the automation system, and its applications are more in all the fields,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the electrical supply requires.The periodical monitoring/observations are required for battery source to provide continuous power to the load without any interruption.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just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uses IoT technology as a platform for monitoring and controlling automation. Battery voltage, load current, battery temperature level, charging relay status, discharging relay status, and Load ON/OFF status can be monitored wirelessly</a:t>
            </a: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11049600" y="6110400"/>
            <a:ext cx="1142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838200" y="104173"/>
            <a:ext cx="10515600" cy="133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b="1" lang="en-US" sz="4900">
                <a:latin typeface="Times New Roman"/>
                <a:ea typeface="Times New Roman"/>
                <a:cs typeface="Times New Roman"/>
                <a:sym typeface="Times New Roman"/>
              </a:rPr>
              <a:t>COMPONENT LIST </a:t>
            </a:r>
            <a:b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127567" y="1476958"/>
            <a:ext cx="10515600" cy="460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10957650" y="61880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893025" y="1287625"/>
            <a:ext cx="75048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Atmega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328 smd controller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DHT11 module(Tempera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ture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/Hum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idity sensor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ivider 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odule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10k pot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entiometer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thium-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 Battery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Battery Cell Holder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BMS Module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 16x2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Buzzer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</a:t>
            </a: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1-channel Relay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640156" y="-518384"/>
            <a:ext cx="8911687" cy="1981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2338742" y="1334073"/>
            <a:ext cx="1219201" cy="7030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DHT11 Sensor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2338742" y="2255880"/>
            <a:ext cx="1218086" cy="6463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10k POT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2090537" y="3107330"/>
            <a:ext cx="1467406" cy="6463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Voltage Divider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4233165" y="4993164"/>
            <a:ext cx="2174778" cy="572751"/>
          </a:xfrm>
          <a:prstGeom prst="ellipse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Power Supply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611563" y="1334073"/>
            <a:ext cx="1417983" cy="295006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8B4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AT328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controller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6952054" y="1452834"/>
            <a:ext cx="1468619" cy="44499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8B4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LCD 16 x 2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6945501" y="2034182"/>
            <a:ext cx="1046922" cy="4553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rgbClr val="8B4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Buzzer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6952054" y="2747742"/>
            <a:ext cx="1032087" cy="528104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rgbClr val="8B4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ESP-01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6979938" y="3560762"/>
            <a:ext cx="1012485" cy="5673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rgbClr val="8B4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Relay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624969" y="1557000"/>
            <a:ext cx="913016" cy="2572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3624969" y="3267148"/>
            <a:ext cx="949805" cy="2936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066335" y="1539077"/>
            <a:ext cx="848930" cy="28105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063981" y="2162844"/>
            <a:ext cx="851284" cy="2364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063981" y="2876388"/>
            <a:ext cx="851284" cy="28918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063982" y="3733921"/>
            <a:ext cx="881520" cy="3181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5"/>
          <p:cNvSpPr/>
          <p:nvPr/>
        </p:nvSpPr>
        <p:spPr>
          <a:xfrm rot="-5400000">
            <a:off x="5034792" y="4491652"/>
            <a:ext cx="571524" cy="2469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3624969" y="2489508"/>
            <a:ext cx="913016" cy="25720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1808587" y="5724879"/>
            <a:ext cx="1467406" cy="5023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Battery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3730843" y="5301000"/>
            <a:ext cx="530411" cy="9358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BMS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8942815" y="3545852"/>
            <a:ext cx="1012485" cy="5673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5875">
            <a:solidFill>
              <a:srgbClr val="8B48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Motor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8026859" y="3719011"/>
            <a:ext cx="881520" cy="31810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31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1" name="Google Shape;211;p25"/>
          <p:cNvCxnSpPr>
            <a:stCxn id="198" idx="2"/>
            <a:endCxn id="208" idx="3"/>
          </p:cNvCxnSpPr>
          <p:nvPr/>
        </p:nvCxnSpPr>
        <p:spPr>
          <a:xfrm rot="5400000">
            <a:off x="5053330" y="3335991"/>
            <a:ext cx="1640700" cy="3225000"/>
          </a:xfrm>
          <a:prstGeom prst="bentConnector2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5"/>
          <p:cNvCxnSpPr/>
          <p:nvPr/>
        </p:nvCxnSpPr>
        <p:spPr>
          <a:xfrm flipH="1" rot="-5400000">
            <a:off x="1655142" y="4733919"/>
            <a:ext cx="1941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5"/>
          <p:cNvCxnSpPr>
            <a:stCxn id="193" idx="4"/>
          </p:cNvCxnSpPr>
          <p:nvPr/>
        </p:nvCxnSpPr>
        <p:spPr>
          <a:xfrm>
            <a:off x="5320554" y="5565915"/>
            <a:ext cx="0" cy="482100"/>
          </a:xfrm>
          <a:prstGeom prst="straightConnector1">
            <a:avLst/>
          </a:prstGeom>
          <a:noFill/>
          <a:ln cap="flat" cmpd="sng" w="19050">
            <a:solidFill>
              <a:srgbClr val="85858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5"/>
          <p:cNvCxnSpPr>
            <a:stCxn id="208" idx="1"/>
            <a:endCxn id="207" idx="3"/>
          </p:cNvCxnSpPr>
          <p:nvPr/>
        </p:nvCxnSpPr>
        <p:spPr>
          <a:xfrm flipH="1">
            <a:off x="3276043" y="5768911"/>
            <a:ext cx="454800" cy="207000"/>
          </a:xfrm>
          <a:prstGeom prst="straightConnector1">
            <a:avLst/>
          </a:prstGeom>
          <a:noFill/>
          <a:ln cap="flat" cmpd="sng" w="19050">
            <a:solidFill>
              <a:srgbClr val="858585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5"/>
          <p:cNvSpPr txBox="1"/>
          <p:nvPr/>
        </p:nvSpPr>
        <p:spPr>
          <a:xfrm>
            <a:off x="11279100" y="6154800"/>
            <a:ext cx="912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68370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32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900975" y="-2283400"/>
            <a:ext cx="6397500" cy="11468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11076975" y="61880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018625" y="3964000"/>
            <a:ext cx="2001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Atmega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328 smd controller</a:t>
            </a:r>
            <a:endParaRPr sz="7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075825" y="729800"/>
            <a:ext cx="1261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DHT11 module</a:t>
            </a:r>
            <a:endParaRPr sz="12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2351725" y="1136725"/>
            <a:ext cx="579900" cy="652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/>
          <p:nvPr/>
        </p:nvCxnSpPr>
        <p:spPr>
          <a:xfrm flipH="1" rot="10800000">
            <a:off x="4396075" y="2746000"/>
            <a:ext cx="884400" cy="121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6643425" y="2325625"/>
            <a:ext cx="100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LCD 16x2</a:t>
            </a:r>
            <a:endParaRPr sz="7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7" name="Google Shape;227;p26"/>
          <p:cNvCxnSpPr>
            <a:stCxn id="226" idx="0"/>
          </p:cNvCxnSpPr>
          <p:nvPr/>
        </p:nvCxnSpPr>
        <p:spPr>
          <a:xfrm>
            <a:off x="7143675" y="2325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6"/>
          <p:cNvCxnSpPr>
            <a:stCxn id="226" idx="0"/>
          </p:cNvCxnSpPr>
          <p:nvPr/>
        </p:nvCxnSpPr>
        <p:spPr>
          <a:xfrm>
            <a:off x="7143675" y="2325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/>
          <p:nvPr/>
        </p:nvCxnSpPr>
        <p:spPr>
          <a:xfrm flipH="1" rot="10800000">
            <a:off x="6976900" y="1238325"/>
            <a:ext cx="1014900" cy="1116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 txBox="1"/>
          <p:nvPr/>
        </p:nvSpPr>
        <p:spPr>
          <a:xfrm>
            <a:off x="9456225" y="1238325"/>
            <a:ext cx="8844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</a:t>
            </a:r>
            <a:endParaRPr sz="12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 flipH="1">
            <a:off x="9760575" y="1629675"/>
            <a:ext cx="333600" cy="1797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 txBox="1"/>
          <p:nvPr/>
        </p:nvSpPr>
        <p:spPr>
          <a:xfrm>
            <a:off x="5077525" y="4011300"/>
            <a:ext cx="1261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1-channel Relay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33" name="Google Shape;233;p26"/>
          <p:cNvCxnSpPr/>
          <p:nvPr/>
        </p:nvCxnSpPr>
        <p:spPr>
          <a:xfrm flipH="1" rot="10800000">
            <a:off x="6396925" y="3297200"/>
            <a:ext cx="1653000" cy="768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6"/>
          <p:cNvCxnSpPr/>
          <p:nvPr/>
        </p:nvCxnSpPr>
        <p:spPr>
          <a:xfrm>
            <a:off x="6411425" y="4167000"/>
            <a:ext cx="1696500" cy="57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/>
          <p:nvPr/>
        </p:nvCxnSpPr>
        <p:spPr>
          <a:xfrm>
            <a:off x="6396925" y="4340975"/>
            <a:ext cx="1797900" cy="696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/>
        </p:nvSpPr>
        <p:spPr>
          <a:xfrm>
            <a:off x="4802050" y="3326050"/>
            <a:ext cx="74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9238725" y="1789225"/>
            <a:ext cx="681300" cy="3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Buzzer</a:t>
            </a:r>
            <a:endParaRPr sz="12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8" name="Google Shape;238;p26"/>
          <p:cNvCxnSpPr/>
          <p:nvPr/>
        </p:nvCxnSpPr>
        <p:spPr>
          <a:xfrm flipH="1">
            <a:off x="8542725" y="2180650"/>
            <a:ext cx="652500" cy="536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/>
        </p:nvSpPr>
        <p:spPr>
          <a:xfrm>
            <a:off x="3511650" y="5428400"/>
            <a:ext cx="1696500" cy="3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divider module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8370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 rot="10800000">
            <a:off x="2888125" y="4732600"/>
            <a:ext cx="870000" cy="681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 txBox="1"/>
          <p:nvPr/>
        </p:nvSpPr>
        <p:spPr>
          <a:xfrm>
            <a:off x="1322300" y="1586175"/>
            <a:ext cx="870000" cy="3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Resistors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1510800" y="2021150"/>
            <a:ext cx="565500" cy="638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5402" y="-520861"/>
            <a:ext cx="9601200" cy="24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imes New Roman"/>
              <a:buNone/>
            </a:pPr>
            <a:r>
              <a:rPr b="1" lang="en-US" sz="5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5000"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222927" y="1437222"/>
            <a:ext cx="9601200" cy="3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10000"/>
          </a:bodyPr>
          <a:lstStyle/>
          <a:p>
            <a:pPr indent="-278041" lvl="0" marL="285750" rtl="0" algn="l">
              <a:spcBef>
                <a:spcPts val="0"/>
              </a:spcBef>
              <a:spcAft>
                <a:spcPts val="0"/>
              </a:spcAft>
              <a:buSzPct val="81656"/>
              <a:buChar char="▶"/>
            </a:pPr>
            <a:r>
              <a:rPr b="1" lang="en-US" sz="5560">
                <a:latin typeface="Times New Roman"/>
                <a:ea typeface="Times New Roman"/>
                <a:cs typeface="Times New Roman"/>
                <a:sym typeface="Times New Roman"/>
              </a:rPr>
              <a:t>Guarantees the security, dependability, and longevity of the battery pack.</a:t>
            </a:r>
            <a:endParaRPr b="1" sz="2460"/>
          </a:p>
          <a:p>
            <a:pPr indent="-278041" lvl="0" marL="285750" rtl="0" algn="l">
              <a:spcBef>
                <a:spcPts val="1084"/>
              </a:spcBef>
              <a:spcAft>
                <a:spcPts val="0"/>
              </a:spcAft>
              <a:buSzPct val="81656"/>
              <a:buChar char="▶"/>
            </a:pPr>
            <a:r>
              <a:rPr b="1" lang="en-US" sz="5560">
                <a:latin typeface="Times New Roman"/>
                <a:ea typeface="Times New Roman"/>
                <a:cs typeface="Times New Roman"/>
                <a:sym typeface="Times New Roman"/>
              </a:rPr>
              <a:t>Charge monitor and fire prevention.</a:t>
            </a:r>
            <a:endParaRPr b="1" sz="2460"/>
          </a:p>
          <a:p>
            <a:pPr indent="-278041" lvl="0" marL="285750" rtl="0" algn="l">
              <a:spcBef>
                <a:spcPts val="1084"/>
              </a:spcBef>
              <a:spcAft>
                <a:spcPts val="0"/>
              </a:spcAft>
              <a:buSzPct val="81656"/>
              <a:buChar char="▶"/>
            </a:pPr>
            <a:r>
              <a:rPr b="1" lang="en-US" sz="5560">
                <a:latin typeface="Times New Roman"/>
                <a:ea typeface="Times New Roman"/>
                <a:cs typeface="Times New Roman"/>
                <a:sym typeface="Times New Roman"/>
              </a:rPr>
              <a:t>Enhances the overall efficiency battery.</a:t>
            </a:r>
            <a:endParaRPr b="1" sz="2460"/>
          </a:p>
          <a:p>
            <a:pPr indent="-278041" lvl="0" marL="285750" rtl="0" algn="l">
              <a:spcBef>
                <a:spcPts val="1084"/>
              </a:spcBef>
              <a:spcAft>
                <a:spcPts val="0"/>
              </a:spcAft>
              <a:buSzPct val="81656"/>
              <a:buChar char="▶"/>
            </a:pPr>
            <a:r>
              <a:rPr b="1" lang="en-US" sz="5560">
                <a:latin typeface="Times New Roman"/>
                <a:ea typeface="Times New Roman"/>
                <a:cs typeface="Times New Roman"/>
                <a:sym typeface="Times New Roman"/>
              </a:rPr>
              <a:t>Deliver more accurate and timely data regarding the charge, health, and function of the battery pack.</a:t>
            </a:r>
            <a:endParaRPr b="1" sz="2460"/>
          </a:p>
          <a:p>
            <a:pPr indent="-278041" lvl="0" marL="285750" rtl="0" algn="l">
              <a:spcBef>
                <a:spcPts val="1084"/>
              </a:spcBef>
              <a:spcAft>
                <a:spcPts val="0"/>
              </a:spcAft>
              <a:buSzPct val="81656"/>
              <a:buChar char="▶"/>
            </a:pPr>
            <a:r>
              <a:rPr b="1" lang="en-US" sz="5560">
                <a:latin typeface="Times New Roman"/>
                <a:ea typeface="Times New Roman"/>
                <a:cs typeface="Times New Roman"/>
                <a:sym typeface="Times New Roman"/>
              </a:rPr>
              <a:t>In order to improve the features and capabilities of EV BMS more  research and development is still possible.</a:t>
            </a:r>
            <a:endParaRPr b="1" sz="5560"/>
          </a:p>
          <a:p>
            <a:pPr indent="0" lvl="0" marL="0" rtl="0" algn="just">
              <a:spcBef>
                <a:spcPts val="809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200"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11012700" y="6212100"/>
            <a:ext cx="11793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