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Montserrat" panose="020B0604020202020204" charset="0"/>
      <p:regular r:id="rId8"/>
      <p:bold r:id="rId9"/>
    </p:embeddedFon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Ligh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5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8834" t="28865" r="28834" b="28865"/>
          <a:stretch>
            <a:fillRect/>
          </a:stretch>
        </p:blipFill>
        <p:spPr>
          <a:xfrm>
            <a:off x="12725400" y="2131026"/>
            <a:ext cx="6705600" cy="675076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612672"/>
            <a:ext cx="11487670" cy="6981394"/>
            <a:chOff x="0" y="0"/>
            <a:chExt cx="15316893" cy="9308526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14028572" cy="672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1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33800"/>
              <a:ext cx="15316893" cy="6250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000"/>
                </a:lnSpc>
              </a:pPr>
              <a:r>
                <a:rPr lang="en-US" sz="12000" b="1" spc="1200">
                  <a:solidFill>
                    <a:srgbClr val="FBFFFC"/>
                  </a:solidFill>
                  <a:latin typeface="Montserrat"/>
                </a:rPr>
                <a:t>ELECTRONIC HEALTH RECORD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819510"/>
              <a:ext cx="13147090" cy="489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58"/>
                </a:lnSpc>
              </a:pPr>
              <a:r>
                <a:rPr lang="en-US" sz="2598">
                  <a:solidFill>
                    <a:srgbClr val="FBFFFC"/>
                  </a:solidFill>
                  <a:latin typeface="Montserrat"/>
                </a:rPr>
                <a:t>The Science of Making Better Treatment Choices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75465" y="357553"/>
            <a:ext cx="17337071" cy="306746"/>
            <a:chOff x="0" y="0"/>
            <a:chExt cx="28711849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BFFFC">
                <a:alpha val="29803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75465" y="9631936"/>
            <a:ext cx="17337071" cy="306746"/>
            <a:chOff x="0" y="0"/>
            <a:chExt cx="28711849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BFFFC">
                <a:alpha val="29803"/>
              </a:srgbClr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5465" y="357553"/>
            <a:ext cx="17337071" cy="306746"/>
            <a:chOff x="0" y="0"/>
            <a:chExt cx="28711849" cy="508000"/>
          </a:xfrm>
        </p:grpSpPr>
        <p:sp>
          <p:nvSpPr>
            <p:cNvPr id="3" name="Freeform 3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6505C">
                <a:alpha val="29803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75465" y="9631936"/>
            <a:ext cx="17337071" cy="306746"/>
            <a:chOff x="0" y="0"/>
            <a:chExt cx="28711849" cy="508000"/>
          </a:xfrm>
        </p:grpSpPr>
        <p:sp>
          <p:nvSpPr>
            <p:cNvPr id="5" name="Freeform 5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6505C">
                <a:alpha val="29803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67611" t="93"/>
          <a:stretch>
            <a:fillRect/>
          </a:stretch>
        </p:blipFill>
        <p:spPr>
          <a:xfrm>
            <a:off x="-576303" y="-584974"/>
            <a:ext cx="5574857" cy="1145694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5857195" y="1408732"/>
            <a:ext cx="11402105" cy="7469535"/>
            <a:chOff x="0" y="0"/>
            <a:chExt cx="15202807" cy="9959380"/>
          </a:xfrm>
        </p:grpSpPr>
        <p:sp>
          <p:nvSpPr>
            <p:cNvPr id="8" name="TextBox 8"/>
            <p:cNvSpPr txBox="1"/>
            <p:nvPr/>
          </p:nvSpPr>
          <p:spPr>
            <a:xfrm>
              <a:off x="0" y="123825"/>
              <a:ext cx="15202807" cy="1339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7200" b="1">
                  <a:solidFill>
                    <a:srgbClr val="F6505C"/>
                  </a:solidFill>
                  <a:latin typeface="Montserrat"/>
                </a:rPr>
                <a:t>FEATURES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49039"/>
              <a:ext cx="15202807" cy="674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44890"/>
              <a:ext cx="15202807" cy="6714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 Light"/>
                </a:rPr>
                <a:t>HARDWARE IMPLEMENTATION OF PULSE SENSOR</a:t>
              </a:r>
            </a:p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 Light"/>
                </a:rPr>
                <a:t>PLOTTING OF REAL-TIME GRAPHS</a:t>
              </a:r>
            </a:p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 Light"/>
                </a:rPr>
                <a:t>REMINDER TO TAKE MEDICATION</a:t>
              </a:r>
            </a:p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 Light"/>
                </a:rPr>
                <a:t>PATIENT REPORT GENERATION</a:t>
              </a:r>
            </a:p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 Light"/>
                </a:rPr>
                <a:t>BMI,FFMI CALCULATOR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5465" y="357553"/>
            <a:ext cx="17337071" cy="306746"/>
            <a:chOff x="0" y="0"/>
            <a:chExt cx="28711849" cy="508000"/>
          </a:xfrm>
        </p:grpSpPr>
        <p:sp>
          <p:nvSpPr>
            <p:cNvPr id="3" name="Freeform 3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6505C">
                <a:alpha val="29803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75465" y="9631936"/>
            <a:ext cx="17337071" cy="306746"/>
            <a:chOff x="0" y="0"/>
            <a:chExt cx="28711849" cy="508000"/>
          </a:xfrm>
        </p:grpSpPr>
        <p:sp>
          <p:nvSpPr>
            <p:cNvPr id="5" name="Freeform 5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6505C">
                <a:alpha val="29803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127774" y="1152525"/>
            <a:ext cx="10353075" cy="96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1">
                <a:solidFill>
                  <a:srgbClr val="F6505C"/>
                </a:solidFill>
                <a:latin typeface="Montserrat"/>
              </a:rPr>
              <a:t>FEATURES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150158" y="2797498"/>
            <a:ext cx="10852889" cy="9403219"/>
            <a:chOff x="0" y="0"/>
            <a:chExt cx="14470518" cy="12537626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0"/>
              <a:ext cx="14437632" cy="7864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"/>
                </a:rPr>
                <a:t>WATER INTAKE CALCULATION ON BASIS OF HEIGHT AND WEIGHT OF USER</a:t>
              </a:r>
            </a:p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"/>
                </a:rPr>
                <a:t>REMINDER TO TAKE WATER</a:t>
              </a:r>
            </a:p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"/>
                </a:rPr>
                <a:t>GOAL TRACKING</a:t>
              </a:r>
            </a:p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"/>
                </a:rPr>
                <a:t>CUSTOMIZED SLEEP AND WAKE-UP TIME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2886" y="9195318"/>
              <a:ext cx="14437632" cy="570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61950" indent="-361950" algn="l">
                <a:lnSpc>
                  <a:spcPts val="3242"/>
                </a:lnSpc>
                <a:buFont typeface="Arial"/>
                <a:buChar char="•"/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2886" y="11191893"/>
              <a:ext cx="14437632" cy="570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2"/>
                </a:lnSpc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013034"/>
              <a:ext cx="11710164" cy="531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45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2886" y="10009608"/>
              <a:ext cx="11710164" cy="531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45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2886" y="12006183"/>
              <a:ext cx="11687990" cy="531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45"/>
                </a:lnSpc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 l="15859" r="24868"/>
          <a:stretch>
            <a:fillRect/>
          </a:stretch>
        </p:blipFill>
        <p:spPr>
          <a:xfrm>
            <a:off x="0" y="638806"/>
            <a:ext cx="6728098" cy="8919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11" r="48243"/>
          <a:stretch>
            <a:fillRect/>
          </a:stretch>
        </p:blipFill>
        <p:spPr>
          <a:xfrm>
            <a:off x="-609119" y="-584974"/>
            <a:ext cx="8313510" cy="1145694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695621" y="375094"/>
            <a:ext cx="7245478" cy="1815398"/>
            <a:chOff x="0" y="0"/>
            <a:chExt cx="9660637" cy="2420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123825"/>
              <a:ext cx="9660637" cy="1339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7200" b="1">
                  <a:solidFill>
                    <a:srgbClr val="F6505C"/>
                  </a:solidFill>
                  <a:latin typeface="Montserrat"/>
                </a:rPr>
                <a:t>FEATURES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84591"/>
              <a:ext cx="9660637" cy="535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695621" y="2190492"/>
            <a:ext cx="8243995" cy="8302826"/>
            <a:chOff x="0" y="0"/>
            <a:chExt cx="10991994" cy="11070435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0"/>
              <a:ext cx="10991994" cy="1007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0550" indent="-590550">
                <a:lnSpc>
                  <a:spcPts val="6740"/>
                </a:lnSpc>
                <a:buFont typeface="Arial"/>
                <a:buChar char="•"/>
              </a:pPr>
              <a:r>
                <a:rPr lang="en-US" sz="4814">
                  <a:solidFill>
                    <a:srgbClr val="F6505C"/>
                  </a:solidFill>
                  <a:latin typeface="Montserrat"/>
                </a:rPr>
                <a:t>SECURE AUTHENTICATION </a:t>
              </a:r>
            </a:p>
            <a:p>
              <a:pPr marL="590550" indent="-590550">
                <a:lnSpc>
                  <a:spcPts val="6740"/>
                </a:lnSpc>
                <a:buFont typeface="Arial"/>
                <a:buChar char="•"/>
              </a:pPr>
              <a:r>
                <a:rPr lang="en-US" sz="4814">
                  <a:solidFill>
                    <a:srgbClr val="F6505C"/>
                  </a:solidFill>
                  <a:latin typeface="Montserrat"/>
                </a:rPr>
                <a:t>COMPLETE MEDICAL RECORD</a:t>
              </a:r>
            </a:p>
            <a:p>
              <a:pPr marL="590550" indent="-590550">
                <a:lnSpc>
                  <a:spcPts val="6740"/>
                </a:lnSpc>
                <a:buFont typeface="Arial"/>
                <a:buChar char="•"/>
              </a:pPr>
              <a:r>
                <a:rPr lang="en-US" sz="4814">
                  <a:solidFill>
                    <a:srgbClr val="F6505C"/>
                  </a:solidFill>
                  <a:latin typeface="Montserrat"/>
                </a:rPr>
                <a:t>UPDATION OF RECORDS</a:t>
              </a:r>
            </a:p>
            <a:p>
              <a:pPr marL="590550" indent="-590550">
                <a:lnSpc>
                  <a:spcPts val="6740"/>
                </a:lnSpc>
                <a:buFont typeface="Arial"/>
                <a:buChar char="•"/>
              </a:pPr>
              <a:r>
                <a:rPr lang="en-US" sz="4814">
                  <a:solidFill>
                    <a:srgbClr val="F6505C"/>
                  </a:solidFill>
                  <a:latin typeface="Montserrat"/>
                </a:rPr>
                <a:t>PRESCRIPTION FOR MOST FREQUENT DISEASES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467535"/>
              <a:ext cx="10991994" cy="60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3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5465" y="357553"/>
            <a:ext cx="17337071" cy="306746"/>
            <a:chOff x="0" y="0"/>
            <a:chExt cx="28711849" cy="508000"/>
          </a:xfrm>
        </p:grpSpPr>
        <p:sp>
          <p:nvSpPr>
            <p:cNvPr id="3" name="Freeform 3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6505C">
                <a:alpha val="29803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75465" y="9631936"/>
            <a:ext cx="17337071" cy="306746"/>
            <a:chOff x="0" y="0"/>
            <a:chExt cx="28711849" cy="508000"/>
          </a:xfrm>
        </p:grpSpPr>
        <p:sp>
          <p:nvSpPr>
            <p:cNvPr id="5" name="Freeform 5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6505C">
                <a:alpha val="29803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934116" y="1152525"/>
            <a:ext cx="7245478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1">
                <a:solidFill>
                  <a:srgbClr val="F6505C"/>
                </a:solidFill>
                <a:latin typeface="Montserrat"/>
              </a:rPr>
              <a:t>FEATURES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934116" y="3222795"/>
            <a:ext cx="7978223" cy="4921116"/>
            <a:chOff x="0" y="0"/>
            <a:chExt cx="10637631" cy="6561488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0"/>
              <a:ext cx="10637631" cy="5553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0550" indent="-590550" algn="l">
                <a:lnSpc>
                  <a:spcPts val="6720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"/>
                </a:rPr>
                <a:t>SECURE QR CODE ACCESS</a:t>
              </a:r>
            </a:p>
            <a:p>
              <a:pPr marL="590550" indent="-590550" algn="l">
                <a:lnSpc>
                  <a:spcPts val="6720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"/>
                </a:rPr>
                <a:t>CHAT SERVER</a:t>
              </a:r>
            </a:p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>
                  <a:solidFill>
                    <a:srgbClr val="F6505C"/>
                  </a:solidFill>
                  <a:latin typeface="Montserrat"/>
                </a:rPr>
                <a:t>PREDICTION OF DISEASES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980739"/>
              <a:ext cx="10433252" cy="580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01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5627" y="1459209"/>
            <a:ext cx="6641862" cy="7383186"/>
            <a:chOff x="0" y="0"/>
            <a:chExt cx="8855815" cy="9844248"/>
          </a:xfrm>
        </p:grpSpPr>
        <p:sp>
          <p:nvSpPr>
            <p:cNvPr id="11" name="TextBox 11"/>
            <p:cNvSpPr txBox="1"/>
            <p:nvPr/>
          </p:nvSpPr>
          <p:spPr>
            <a:xfrm>
              <a:off x="329605" y="9513837"/>
              <a:ext cx="1705242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Item 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34847" y="9513837"/>
              <a:ext cx="1705242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Item 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740089" y="9513837"/>
              <a:ext cx="1705242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Item 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445331" y="9513837"/>
              <a:ext cx="1705242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Item 4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150573" y="9513837"/>
              <a:ext cx="1705242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Item 5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329605" y="141393"/>
              <a:ext cx="8526211" cy="9420068"/>
              <a:chOff x="0" y="0"/>
              <a:chExt cx="8526211" cy="942006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-6350"/>
                <a:ext cx="8526211" cy="9432768"/>
              </a:xfrm>
              <a:custGeom>
                <a:avLst/>
                <a:gdLst/>
                <a:ahLst/>
                <a:cxnLst/>
                <a:rect l="l" t="t" r="r" b="b"/>
                <a:pathLst>
                  <a:path w="8526211" h="9432768">
                    <a:moveTo>
                      <a:pt x="0" y="0"/>
                    </a:moveTo>
                    <a:lnTo>
                      <a:pt x="8526211" y="0"/>
                    </a:lnTo>
                    <a:lnTo>
                      <a:pt x="8526211" y="12700"/>
                    </a:lnTo>
                    <a:lnTo>
                      <a:pt x="0" y="12700"/>
                    </a:lnTo>
                    <a:close/>
                    <a:moveTo>
                      <a:pt x="0" y="2355017"/>
                    </a:moveTo>
                    <a:lnTo>
                      <a:pt x="8526211" y="2355017"/>
                    </a:lnTo>
                    <a:lnTo>
                      <a:pt x="8526211" y="2367717"/>
                    </a:lnTo>
                    <a:lnTo>
                      <a:pt x="0" y="2367717"/>
                    </a:lnTo>
                    <a:close/>
                    <a:moveTo>
                      <a:pt x="0" y="4710034"/>
                    </a:moveTo>
                    <a:lnTo>
                      <a:pt x="8526211" y="4710034"/>
                    </a:lnTo>
                    <a:lnTo>
                      <a:pt x="8526211" y="4722734"/>
                    </a:lnTo>
                    <a:lnTo>
                      <a:pt x="0" y="4722734"/>
                    </a:lnTo>
                    <a:close/>
                    <a:moveTo>
                      <a:pt x="0" y="7065051"/>
                    </a:moveTo>
                    <a:lnTo>
                      <a:pt x="8526211" y="7065051"/>
                    </a:lnTo>
                    <a:lnTo>
                      <a:pt x="8526211" y="7077751"/>
                    </a:lnTo>
                    <a:lnTo>
                      <a:pt x="0" y="7077751"/>
                    </a:lnTo>
                    <a:close/>
                    <a:moveTo>
                      <a:pt x="0" y="9420068"/>
                    </a:moveTo>
                    <a:lnTo>
                      <a:pt x="8526211" y="9420068"/>
                    </a:lnTo>
                    <a:lnTo>
                      <a:pt x="8526211" y="9432768"/>
                    </a:lnTo>
                    <a:lnTo>
                      <a:pt x="0" y="9432768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47625"/>
              <a:ext cx="329605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307392"/>
              <a:ext cx="329605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662409"/>
              <a:ext cx="329605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7017426"/>
              <a:ext cx="329605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1961" y="9372443"/>
              <a:ext cx="197644" cy="330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6505C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329605" y="141393"/>
              <a:ext cx="8526211" cy="9420068"/>
              <a:chOff x="0" y="0"/>
              <a:chExt cx="8526211" cy="942006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89121" y="3277770"/>
                <a:ext cx="1789857" cy="1966484"/>
              </a:xfrm>
              <a:custGeom>
                <a:avLst/>
                <a:gdLst/>
                <a:ahLst/>
                <a:cxnLst/>
                <a:rect l="l" t="t" r="r" b="b"/>
                <a:pathLst>
                  <a:path w="1789857" h="1966484">
                    <a:moveTo>
                      <a:pt x="127000" y="1903268"/>
                    </a:moveTo>
                    <a:cubicBezTo>
                      <a:pt x="126844" y="1868309"/>
                      <a:pt x="98460" y="1840051"/>
                      <a:pt x="63500" y="1840051"/>
                    </a:cubicBezTo>
                    <a:cubicBezTo>
                      <a:pt x="28541" y="1840051"/>
                      <a:pt x="156" y="1868309"/>
                      <a:pt x="0" y="1903268"/>
                    </a:cubicBezTo>
                    <a:cubicBezTo>
                      <a:pt x="156" y="1938227"/>
                      <a:pt x="28541" y="1966484"/>
                      <a:pt x="63500" y="1966484"/>
                    </a:cubicBezTo>
                    <a:cubicBezTo>
                      <a:pt x="98460" y="1966484"/>
                      <a:pt x="126844" y="1938227"/>
                      <a:pt x="127000" y="1903268"/>
                    </a:cubicBezTo>
                    <a:close/>
                    <a:moveTo>
                      <a:pt x="42385" y="1884014"/>
                    </a:moveTo>
                    <a:lnTo>
                      <a:pt x="84615" y="1922521"/>
                    </a:lnTo>
                    <a:lnTo>
                      <a:pt x="1789857" y="38507"/>
                    </a:lnTo>
                    <a:lnTo>
                      <a:pt x="1747627" y="0"/>
                    </a:lnTo>
                    <a:close/>
                  </a:path>
                </a:pathLst>
              </a:custGeom>
              <a:solidFill>
                <a:srgbClr val="25476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494363" y="3233807"/>
                <a:ext cx="1779610" cy="796149"/>
              </a:xfrm>
              <a:custGeom>
                <a:avLst/>
                <a:gdLst/>
                <a:ahLst/>
                <a:cxnLst/>
                <a:rect l="l" t="t" r="r" b="b"/>
                <a:pathLst>
                  <a:path w="1779610" h="79614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4369" y="36789"/>
                    </a:moveTo>
                    <a:lnTo>
                      <a:pt x="52632" y="89644"/>
                    </a:lnTo>
                    <a:lnTo>
                      <a:pt x="1757874" y="796149"/>
                    </a:lnTo>
                    <a:lnTo>
                      <a:pt x="1779611" y="743294"/>
                    </a:lnTo>
                    <a:close/>
                  </a:path>
                </a:pathLst>
              </a:custGeom>
              <a:solidFill>
                <a:srgbClr val="254769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4199605" y="1162665"/>
                <a:ext cx="1793160" cy="2904080"/>
              </a:xfrm>
              <a:custGeom>
                <a:avLst/>
                <a:gdLst/>
                <a:ahLst/>
                <a:cxnLst/>
                <a:rect l="l" t="t" r="r" b="b"/>
                <a:pathLst>
                  <a:path w="1793160" h="2904080">
                    <a:moveTo>
                      <a:pt x="127000" y="2840864"/>
                    </a:moveTo>
                    <a:cubicBezTo>
                      <a:pt x="126844" y="2805905"/>
                      <a:pt x="98460" y="2777647"/>
                      <a:pt x="63500" y="2777647"/>
                    </a:cubicBezTo>
                    <a:cubicBezTo>
                      <a:pt x="28541" y="2777647"/>
                      <a:pt x="156" y="2805905"/>
                      <a:pt x="0" y="2840864"/>
                    </a:cubicBezTo>
                    <a:cubicBezTo>
                      <a:pt x="156" y="2875823"/>
                      <a:pt x="28541" y="2904081"/>
                      <a:pt x="63500" y="2904081"/>
                    </a:cubicBezTo>
                    <a:cubicBezTo>
                      <a:pt x="98460" y="2904081"/>
                      <a:pt x="126844" y="2875823"/>
                      <a:pt x="127000" y="2840864"/>
                    </a:cubicBezTo>
                    <a:close/>
                    <a:moveTo>
                      <a:pt x="39083" y="2826021"/>
                    </a:moveTo>
                    <a:lnTo>
                      <a:pt x="87918" y="2855708"/>
                    </a:lnTo>
                    <a:lnTo>
                      <a:pt x="1793160" y="29687"/>
                    </a:lnTo>
                    <a:lnTo>
                      <a:pt x="1744325" y="0"/>
                    </a:lnTo>
                    <a:close/>
                  </a:path>
                </a:pathLst>
              </a:custGeom>
              <a:solidFill>
                <a:srgbClr val="254769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5904847" y="878790"/>
                <a:ext cx="1832242" cy="361935"/>
              </a:xfrm>
              <a:custGeom>
                <a:avLst/>
                <a:gdLst/>
                <a:ahLst/>
                <a:cxnLst/>
                <a:rect l="l" t="t" r="r" b="b"/>
                <a:pathLst>
                  <a:path w="1832242" h="361935">
                    <a:moveTo>
                      <a:pt x="127000" y="298719"/>
                    </a:moveTo>
                    <a:cubicBezTo>
                      <a:pt x="126844" y="263759"/>
                      <a:pt x="98460" y="235502"/>
                      <a:pt x="63500" y="235502"/>
                    </a:cubicBezTo>
                    <a:cubicBezTo>
                      <a:pt x="28541" y="235502"/>
                      <a:pt x="157" y="263759"/>
                      <a:pt x="0" y="298719"/>
                    </a:cubicBezTo>
                    <a:cubicBezTo>
                      <a:pt x="157" y="333678"/>
                      <a:pt x="28541" y="361935"/>
                      <a:pt x="63500" y="361935"/>
                    </a:cubicBezTo>
                    <a:cubicBezTo>
                      <a:pt x="98460" y="361935"/>
                      <a:pt x="126844" y="333678"/>
                      <a:pt x="127000" y="298719"/>
                    </a:cubicBezTo>
                    <a:close/>
                    <a:moveTo>
                      <a:pt x="59620" y="270408"/>
                    </a:moveTo>
                    <a:lnTo>
                      <a:pt x="67381" y="327029"/>
                    </a:lnTo>
                    <a:lnTo>
                      <a:pt x="1772623" y="91527"/>
                    </a:lnTo>
                    <a:lnTo>
                      <a:pt x="1764862" y="34907"/>
                    </a:lnTo>
                    <a:close/>
                    <a:moveTo>
                      <a:pt x="1832243" y="63217"/>
                    </a:moveTo>
                    <a:cubicBezTo>
                      <a:pt x="1832086" y="28258"/>
                      <a:pt x="1803703" y="0"/>
                      <a:pt x="1768743" y="0"/>
                    </a:cubicBezTo>
                    <a:cubicBezTo>
                      <a:pt x="1733783" y="0"/>
                      <a:pt x="1705399" y="28258"/>
                      <a:pt x="1705243" y="63217"/>
                    </a:cubicBezTo>
                    <a:cubicBezTo>
                      <a:pt x="1705399" y="98176"/>
                      <a:pt x="1733783" y="126434"/>
                      <a:pt x="1768743" y="126434"/>
                    </a:cubicBezTo>
                    <a:cubicBezTo>
                      <a:pt x="1803703" y="126434"/>
                      <a:pt x="1832086" y="98176"/>
                      <a:pt x="1832243" y="63217"/>
                    </a:cubicBezTo>
                    <a:close/>
                  </a:path>
                </a:pathLst>
              </a:custGeom>
              <a:solidFill>
                <a:srgbClr val="254769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789121" y="6530832"/>
                <a:ext cx="1772623" cy="327028"/>
              </a:xfrm>
              <a:custGeom>
                <a:avLst/>
                <a:gdLst/>
                <a:ahLst/>
                <a:cxnLst/>
                <a:rect l="l" t="t" r="r" b="b"/>
                <a:pathLst>
                  <a:path w="1772623" h="32702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67381" y="34906"/>
                    </a:moveTo>
                    <a:lnTo>
                      <a:pt x="59619" y="91526"/>
                    </a:lnTo>
                    <a:lnTo>
                      <a:pt x="1764861" y="327028"/>
                    </a:lnTo>
                    <a:lnTo>
                      <a:pt x="1772623" y="270407"/>
                    </a:lnTo>
                    <a:close/>
                  </a:path>
                </a:pathLst>
              </a:custGeom>
              <a:solidFill>
                <a:srgbClr val="F6505C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2494363" y="3519321"/>
                <a:ext cx="1794084" cy="3373445"/>
              </a:xfrm>
              <a:custGeom>
                <a:avLst/>
                <a:gdLst/>
                <a:ahLst/>
                <a:cxnLst/>
                <a:rect l="l" t="t" r="r" b="b"/>
                <a:pathLst>
                  <a:path w="1794084" h="3373445">
                    <a:moveTo>
                      <a:pt x="127000" y="3310229"/>
                    </a:moveTo>
                    <a:cubicBezTo>
                      <a:pt x="126844" y="3275270"/>
                      <a:pt x="98460" y="3247013"/>
                      <a:pt x="63500" y="3247013"/>
                    </a:cubicBezTo>
                    <a:cubicBezTo>
                      <a:pt x="28541" y="3247013"/>
                      <a:pt x="157" y="3275270"/>
                      <a:pt x="0" y="3310229"/>
                    </a:cubicBezTo>
                    <a:cubicBezTo>
                      <a:pt x="157" y="3345188"/>
                      <a:pt x="28541" y="3373445"/>
                      <a:pt x="63500" y="3373445"/>
                    </a:cubicBezTo>
                    <a:cubicBezTo>
                      <a:pt x="98460" y="3373445"/>
                      <a:pt x="126844" y="3345188"/>
                      <a:pt x="127000" y="3310229"/>
                    </a:cubicBezTo>
                    <a:close/>
                    <a:moveTo>
                      <a:pt x="38159" y="3297024"/>
                    </a:moveTo>
                    <a:lnTo>
                      <a:pt x="88842" y="3323433"/>
                    </a:lnTo>
                    <a:lnTo>
                      <a:pt x="1794084" y="26409"/>
                    </a:lnTo>
                    <a:lnTo>
                      <a:pt x="1743401" y="0"/>
                    </a:lnTo>
                    <a:close/>
                  </a:path>
                </a:pathLst>
              </a:custGeom>
              <a:solidFill>
                <a:srgbClr val="F6505C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4199605" y="2565463"/>
                <a:ext cx="1782481" cy="1030279"/>
              </a:xfrm>
              <a:custGeom>
                <a:avLst/>
                <a:gdLst/>
                <a:ahLst/>
                <a:cxnLst/>
                <a:rect l="l" t="t" r="r" b="b"/>
                <a:pathLst>
                  <a:path w="1782481" h="1030279">
                    <a:moveTo>
                      <a:pt x="127000" y="967062"/>
                    </a:moveTo>
                    <a:cubicBezTo>
                      <a:pt x="126844" y="932103"/>
                      <a:pt x="98460" y="903846"/>
                      <a:pt x="63500" y="903846"/>
                    </a:cubicBezTo>
                    <a:cubicBezTo>
                      <a:pt x="28541" y="903846"/>
                      <a:pt x="156" y="932103"/>
                      <a:pt x="0" y="967062"/>
                    </a:cubicBezTo>
                    <a:cubicBezTo>
                      <a:pt x="156" y="1002022"/>
                      <a:pt x="28541" y="1030279"/>
                      <a:pt x="63500" y="1030279"/>
                    </a:cubicBezTo>
                    <a:cubicBezTo>
                      <a:pt x="98460" y="1030279"/>
                      <a:pt x="126844" y="1002022"/>
                      <a:pt x="127000" y="967062"/>
                    </a:cubicBezTo>
                    <a:close/>
                    <a:moveTo>
                      <a:pt x="49762" y="942007"/>
                    </a:moveTo>
                    <a:lnTo>
                      <a:pt x="77239" y="992118"/>
                    </a:lnTo>
                    <a:lnTo>
                      <a:pt x="1782481" y="50111"/>
                    </a:lnTo>
                    <a:lnTo>
                      <a:pt x="1755004" y="0"/>
                    </a:lnTo>
                    <a:close/>
                  </a:path>
                </a:pathLst>
              </a:custGeom>
              <a:solidFill>
                <a:srgbClr val="F6505C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5904847" y="2056299"/>
                <a:ext cx="1832242" cy="597437"/>
              </a:xfrm>
              <a:custGeom>
                <a:avLst/>
                <a:gdLst/>
                <a:ahLst/>
                <a:cxnLst/>
                <a:rect l="l" t="t" r="r" b="b"/>
                <a:pathLst>
                  <a:path w="1832242" h="597437">
                    <a:moveTo>
                      <a:pt x="127000" y="534220"/>
                    </a:moveTo>
                    <a:cubicBezTo>
                      <a:pt x="126844" y="499261"/>
                      <a:pt x="98460" y="471003"/>
                      <a:pt x="63500" y="471003"/>
                    </a:cubicBezTo>
                    <a:cubicBezTo>
                      <a:pt x="28541" y="471003"/>
                      <a:pt x="157" y="499261"/>
                      <a:pt x="0" y="534220"/>
                    </a:cubicBezTo>
                    <a:cubicBezTo>
                      <a:pt x="157" y="569179"/>
                      <a:pt x="28541" y="597436"/>
                      <a:pt x="63500" y="597436"/>
                    </a:cubicBezTo>
                    <a:cubicBezTo>
                      <a:pt x="98460" y="597436"/>
                      <a:pt x="126844" y="569179"/>
                      <a:pt x="127000" y="534220"/>
                    </a:cubicBezTo>
                    <a:close/>
                    <a:moveTo>
                      <a:pt x="55945" y="506662"/>
                    </a:moveTo>
                    <a:lnTo>
                      <a:pt x="71056" y="561778"/>
                    </a:lnTo>
                    <a:lnTo>
                      <a:pt x="1776298" y="90774"/>
                    </a:lnTo>
                    <a:lnTo>
                      <a:pt x="1761187" y="35658"/>
                    </a:lnTo>
                    <a:close/>
                    <a:moveTo>
                      <a:pt x="1832243" y="63216"/>
                    </a:moveTo>
                    <a:cubicBezTo>
                      <a:pt x="1832086" y="28257"/>
                      <a:pt x="1803703" y="0"/>
                      <a:pt x="1768743" y="0"/>
                    </a:cubicBezTo>
                    <a:cubicBezTo>
                      <a:pt x="1733783" y="0"/>
                      <a:pt x="1705399" y="28257"/>
                      <a:pt x="1705243" y="63216"/>
                    </a:cubicBezTo>
                    <a:cubicBezTo>
                      <a:pt x="1705399" y="98176"/>
                      <a:pt x="1733783" y="126433"/>
                      <a:pt x="1768743" y="126433"/>
                    </a:cubicBezTo>
                    <a:cubicBezTo>
                      <a:pt x="1803703" y="126433"/>
                      <a:pt x="1832086" y="98176"/>
                      <a:pt x="1832243" y="63216"/>
                    </a:cubicBezTo>
                    <a:close/>
                  </a:path>
                </a:pathLst>
              </a:custGeom>
              <a:solidFill>
                <a:srgbClr val="F6505C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789121" y="5638057"/>
                <a:ext cx="1793662" cy="3138722"/>
              </a:xfrm>
              <a:custGeom>
                <a:avLst/>
                <a:gdLst/>
                <a:ahLst/>
                <a:cxnLst/>
                <a:rect l="l" t="t" r="r" b="b"/>
                <a:pathLst>
                  <a:path w="1793662" h="3138722">
                    <a:moveTo>
                      <a:pt x="127000" y="3075506"/>
                    </a:moveTo>
                    <a:cubicBezTo>
                      <a:pt x="126844" y="3040547"/>
                      <a:pt x="98460" y="3012290"/>
                      <a:pt x="63500" y="3012290"/>
                    </a:cubicBezTo>
                    <a:cubicBezTo>
                      <a:pt x="28541" y="3012290"/>
                      <a:pt x="156" y="3040547"/>
                      <a:pt x="0" y="3075506"/>
                    </a:cubicBezTo>
                    <a:cubicBezTo>
                      <a:pt x="156" y="3110466"/>
                      <a:pt x="28541" y="3138723"/>
                      <a:pt x="63500" y="3138723"/>
                    </a:cubicBezTo>
                    <a:cubicBezTo>
                      <a:pt x="98460" y="3138723"/>
                      <a:pt x="126844" y="3110466"/>
                      <a:pt x="127000" y="3075506"/>
                    </a:cubicBezTo>
                    <a:close/>
                    <a:moveTo>
                      <a:pt x="38580" y="3061523"/>
                    </a:moveTo>
                    <a:lnTo>
                      <a:pt x="88420" y="3089489"/>
                    </a:lnTo>
                    <a:lnTo>
                      <a:pt x="1793662" y="27967"/>
                    </a:lnTo>
                    <a:lnTo>
                      <a:pt x="1743822" y="0"/>
                    </a:lnTo>
                    <a:close/>
                  </a:path>
                </a:pathLst>
              </a:custGeom>
              <a:solidFill>
                <a:srgbClr val="254769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2494363" y="4450962"/>
                <a:ext cx="1784897" cy="1264295"/>
              </a:xfrm>
              <a:custGeom>
                <a:avLst/>
                <a:gdLst/>
                <a:ahLst/>
                <a:cxnLst/>
                <a:rect l="l" t="t" r="r" b="b"/>
                <a:pathLst>
                  <a:path w="1784897" h="1264295">
                    <a:moveTo>
                      <a:pt x="127000" y="1201079"/>
                    </a:moveTo>
                    <a:cubicBezTo>
                      <a:pt x="126844" y="1166120"/>
                      <a:pt x="98460" y="1137862"/>
                      <a:pt x="63500" y="1137862"/>
                    </a:cubicBezTo>
                    <a:cubicBezTo>
                      <a:pt x="28541" y="1137862"/>
                      <a:pt x="157" y="1166120"/>
                      <a:pt x="0" y="1201079"/>
                    </a:cubicBezTo>
                    <a:cubicBezTo>
                      <a:pt x="157" y="1236038"/>
                      <a:pt x="28541" y="1264296"/>
                      <a:pt x="63500" y="1264296"/>
                    </a:cubicBezTo>
                    <a:cubicBezTo>
                      <a:pt x="98460" y="1264296"/>
                      <a:pt x="126844" y="1236038"/>
                      <a:pt x="127000" y="1201079"/>
                    </a:cubicBezTo>
                    <a:close/>
                    <a:moveTo>
                      <a:pt x="47345" y="1177509"/>
                    </a:moveTo>
                    <a:lnTo>
                      <a:pt x="79655" y="1224649"/>
                    </a:lnTo>
                    <a:lnTo>
                      <a:pt x="1784898" y="47140"/>
                    </a:lnTo>
                    <a:lnTo>
                      <a:pt x="1752587" y="0"/>
                    </a:lnTo>
                    <a:close/>
                  </a:path>
                </a:pathLst>
              </a:custGeom>
              <a:solidFill>
                <a:srgbClr val="254769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4199605" y="4411316"/>
                <a:ext cx="1776298" cy="561778"/>
              </a:xfrm>
              <a:custGeom>
                <a:avLst/>
                <a:gdLst/>
                <a:ahLst/>
                <a:cxnLst/>
                <a:rect l="l" t="t" r="r" b="b"/>
                <a:pathLst>
                  <a:path w="1776298" h="56177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71056" y="35658"/>
                    </a:moveTo>
                    <a:lnTo>
                      <a:pt x="55945" y="90775"/>
                    </a:lnTo>
                    <a:lnTo>
                      <a:pt x="1761187" y="561778"/>
                    </a:lnTo>
                    <a:lnTo>
                      <a:pt x="1776298" y="506662"/>
                    </a:lnTo>
                    <a:close/>
                  </a:path>
                </a:pathLst>
              </a:custGeom>
              <a:solidFill>
                <a:srgbClr val="254769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5904847" y="172285"/>
                <a:ext cx="1832242" cy="4836467"/>
              </a:xfrm>
              <a:custGeom>
                <a:avLst/>
                <a:gdLst/>
                <a:ahLst/>
                <a:cxnLst/>
                <a:rect l="l" t="t" r="r" b="b"/>
                <a:pathLst>
                  <a:path w="1832242" h="4836467">
                    <a:moveTo>
                      <a:pt x="127000" y="4773251"/>
                    </a:moveTo>
                    <a:cubicBezTo>
                      <a:pt x="126844" y="4738292"/>
                      <a:pt x="98460" y="4710034"/>
                      <a:pt x="63500" y="4710034"/>
                    </a:cubicBezTo>
                    <a:cubicBezTo>
                      <a:pt x="28541" y="4710034"/>
                      <a:pt x="157" y="4738292"/>
                      <a:pt x="0" y="4773251"/>
                    </a:cubicBezTo>
                    <a:cubicBezTo>
                      <a:pt x="157" y="4808210"/>
                      <a:pt x="28541" y="4836467"/>
                      <a:pt x="63500" y="4836467"/>
                    </a:cubicBezTo>
                    <a:cubicBezTo>
                      <a:pt x="98460" y="4836467"/>
                      <a:pt x="126844" y="4808210"/>
                      <a:pt x="127000" y="4773251"/>
                    </a:cubicBezTo>
                    <a:close/>
                    <a:moveTo>
                      <a:pt x="36655" y="4763459"/>
                    </a:moveTo>
                    <a:lnTo>
                      <a:pt x="90346" y="4783042"/>
                    </a:lnTo>
                    <a:lnTo>
                      <a:pt x="1795588" y="73008"/>
                    </a:lnTo>
                    <a:lnTo>
                      <a:pt x="1741898" y="53425"/>
                    </a:lnTo>
                    <a:close/>
                    <a:moveTo>
                      <a:pt x="1832243" y="63217"/>
                    </a:moveTo>
                    <a:cubicBezTo>
                      <a:pt x="1832086" y="28257"/>
                      <a:pt x="1803703" y="0"/>
                      <a:pt x="1768743" y="0"/>
                    </a:cubicBezTo>
                    <a:cubicBezTo>
                      <a:pt x="1733783" y="0"/>
                      <a:pt x="1705399" y="28257"/>
                      <a:pt x="1705243" y="63217"/>
                    </a:cubicBezTo>
                    <a:cubicBezTo>
                      <a:pt x="1705399" y="98176"/>
                      <a:pt x="1733783" y="126433"/>
                      <a:pt x="1768743" y="126433"/>
                    </a:cubicBezTo>
                    <a:cubicBezTo>
                      <a:pt x="1803703" y="126433"/>
                      <a:pt x="1832086" y="98176"/>
                      <a:pt x="1832243" y="63217"/>
                    </a:cubicBezTo>
                    <a:close/>
                  </a:path>
                </a:pathLst>
              </a:custGeom>
              <a:solidFill>
                <a:srgbClr val="254769"/>
              </a:solidFill>
            </p:spPr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5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5465" y="9631936"/>
            <a:ext cx="17337071" cy="306746"/>
            <a:chOff x="0" y="0"/>
            <a:chExt cx="28711849" cy="508000"/>
          </a:xfrm>
        </p:grpSpPr>
        <p:sp>
          <p:nvSpPr>
            <p:cNvPr id="3" name="Freeform 3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BFFFC">
                <a:alpha val="29803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75465" y="357553"/>
            <a:ext cx="17337071" cy="306746"/>
            <a:chOff x="0" y="0"/>
            <a:chExt cx="28711849" cy="508000"/>
          </a:xfrm>
        </p:grpSpPr>
        <p:sp>
          <p:nvSpPr>
            <p:cNvPr id="5" name="Freeform 5"/>
            <p:cNvSpPr/>
            <p:nvPr/>
          </p:nvSpPr>
          <p:spPr>
            <a:xfrm>
              <a:off x="0" y="49530"/>
              <a:ext cx="28711851" cy="408940"/>
            </a:xfrm>
            <a:custGeom>
              <a:avLst/>
              <a:gdLst/>
              <a:ahLst/>
              <a:cxnLst/>
              <a:rect l="l" t="t" r="r" b="b"/>
              <a:pathLst>
                <a:path w="28711851" h="408940">
                  <a:moveTo>
                    <a:pt x="28506111" y="0"/>
                  </a:moveTo>
                  <a:cubicBezTo>
                    <a:pt x="28405779" y="0"/>
                    <a:pt x="28323229" y="72390"/>
                    <a:pt x="28304179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28305451" y="242570"/>
                  </a:lnTo>
                  <a:cubicBezTo>
                    <a:pt x="28323229" y="337820"/>
                    <a:pt x="28407051" y="408940"/>
                    <a:pt x="28507379" y="408940"/>
                  </a:cubicBezTo>
                  <a:cubicBezTo>
                    <a:pt x="28620408" y="408940"/>
                    <a:pt x="28711851" y="317500"/>
                    <a:pt x="28711851" y="204470"/>
                  </a:cubicBezTo>
                  <a:cubicBezTo>
                    <a:pt x="28711851" y="91440"/>
                    <a:pt x="28619140" y="0"/>
                    <a:pt x="28506108" y="0"/>
                  </a:cubicBezTo>
                  <a:close/>
                </a:path>
              </a:pathLst>
            </a:custGeom>
            <a:solidFill>
              <a:srgbClr val="FBFFFC">
                <a:alpha val="29803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50930" y="4261485"/>
            <a:ext cx="5225217" cy="188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1">
                <a:solidFill>
                  <a:srgbClr val="FBFFFC"/>
                </a:solidFill>
                <a:latin typeface="Montserrat"/>
              </a:rPr>
              <a:t>FUTURE ASPECTS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546941" y="1028700"/>
            <a:ext cx="9318294" cy="10669431"/>
            <a:chOff x="0" y="0"/>
            <a:chExt cx="12424391" cy="14225908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0"/>
              <a:ext cx="12424391" cy="11235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 spc="470">
                  <a:solidFill>
                    <a:srgbClr val="254769"/>
                  </a:solidFill>
                  <a:latin typeface="Montserrat"/>
                </a:rPr>
                <a:t>FALL DETECTION SYSTEM FOR OLD-AGED PEOPLE USING GPS TRACKER.</a:t>
              </a:r>
            </a:p>
            <a:p>
              <a:pPr marL="590550" indent="-590550" algn="l">
                <a:lnSpc>
                  <a:spcPts val="6719"/>
                </a:lnSpc>
                <a:buFont typeface="Arial"/>
                <a:buChar char="•"/>
              </a:pPr>
              <a:r>
                <a:rPr lang="en-US" sz="4800" spc="470">
                  <a:solidFill>
                    <a:srgbClr val="254769"/>
                  </a:solidFill>
                  <a:latin typeface="Montserrat"/>
                </a:rPr>
                <a:t>ADDITIONAL HARDWARE IMPLEMENTATION TO MEASURE GLUCOSE LEVELS,BLOOD PRESSURE.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374623"/>
              <a:ext cx="11382991" cy="50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9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0962" y="13722777"/>
              <a:ext cx="11357591" cy="50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sz="2300">
                  <a:solidFill>
                    <a:srgbClr val="FBFFFC"/>
                  </a:solidFill>
                  <a:latin typeface="Montserrat Light"/>
                </a:rPr>
                <a:t>Presen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113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Arimo</vt:lpstr>
      <vt:lpstr>Arial</vt:lpstr>
      <vt:lpstr>Calibri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101</dc:title>
  <cp:lastModifiedBy>Akash Magdum</cp:lastModifiedBy>
  <cp:revision>2</cp:revision>
  <dcterms:created xsi:type="dcterms:W3CDTF">2006-08-16T00:00:00Z</dcterms:created>
  <dcterms:modified xsi:type="dcterms:W3CDTF">2019-03-15T07:04:45Z</dcterms:modified>
  <dc:identifier>DADURDDJvHk</dc:identifier>
</cp:coreProperties>
</file>