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22"/>
  </p:notesMasterIdLst>
  <p:sldIdLst>
    <p:sldId id="257" r:id="rId3"/>
    <p:sldId id="262" r:id="rId4"/>
    <p:sldId id="259" r:id="rId5"/>
    <p:sldId id="263" r:id="rId6"/>
    <p:sldId id="264" r:id="rId7"/>
    <p:sldId id="265" r:id="rId8"/>
    <p:sldId id="272" r:id="rId9"/>
    <p:sldId id="266" r:id="rId10"/>
    <p:sldId id="267" r:id="rId11"/>
    <p:sldId id="268" r:id="rId12"/>
    <p:sldId id="269" r:id="rId13"/>
    <p:sldId id="270" r:id="rId14"/>
    <p:sldId id="271" r:id="rId15"/>
    <p:sldId id="274" r:id="rId16"/>
    <p:sldId id="275" r:id="rId17"/>
    <p:sldId id="277" r:id="rId18"/>
    <p:sldId id="276"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6457" autoAdjust="0"/>
  </p:normalViewPr>
  <p:slideViewPr>
    <p:cSldViewPr>
      <p:cViewPr varScale="1">
        <p:scale>
          <a:sx n="76" d="100"/>
          <a:sy n="76" d="100"/>
        </p:scale>
        <p:origin x="-1642"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C99EC-D58D-4EB8-AEAB-093FB5B852DB}"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CFFD71A9-3B08-4A99-8E2E-811043285F89}">
      <dgm:prSet/>
      <dgm:spPr>
        <a:solidFill>
          <a:schemeClr val="accent2">
            <a:lumMod val="50000"/>
          </a:schemeClr>
        </a:solidFill>
      </dgm:spPr>
      <dgm:t>
        <a:bodyPr/>
        <a:lstStyle/>
        <a:p>
          <a:pPr rtl="0"/>
          <a:r>
            <a:rPr lang="en-US" dirty="0" smtClean="0"/>
            <a:t>1). The bar graph shows how diamond prices are spread out. </a:t>
          </a:r>
          <a:endParaRPr lang="en-US" dirty="0"/>
        </a:p>
      </dgm:t>
    </dgm:pt>
    <dgm:pt modelId="{D3E20CFC-9521-4753-931E-9F9B09A0CB4F}" type="parTrans" cxnId="{40146D17-4E76-4A6D-B69A-3093DF143FC2}">
      <dgm:prSet/>
      <dgm:spPr/>
      <dgm:t>
        <a:bodyPr/>
        <a:lstStyle/>
        <a:p>
          <a:endParaRPr lang="en-US"/>
        </a:p>
      </dgm:t>
    </dgm:pt>
    <dgm:pt modelId="{588E6AF6-E6DE-4827-B6B1-B39A2DAAA4C8}" type="sibTrans" cxnId="{40146D17-4E76-4A6D-B69A-3093DF143FC2}">
      <dgm:prSet/>
      <dgm:spPr/>
      <dgm:t>
        <a:bodyPr/>
        <a:lstStyle/>
        <a:p>
          <a:endParaRPr lang="en-US"/>
        </a:p>
      </dgm:t>
    </dgm:pt>
    <dgm:pt modelId="{D1CEB8B1-56AF-4C6C-B995-944D9220B729}">
      <dgm:prSet/>
      <dgm:spPr>
        <a:solidFill>
          <a:schemeClr val="accent2">
            <a:lumMod val="50000"/>
          </a:schemeClr>
        </a:solidFill>
      </dgm:spPr>
      <dgm:t>
        <a:bodyPr/>
        <a:lstStyle/>
        <a:p>
          <a:pPr rtl="0"/>
          <a:r>
            <a:rPr lang="en-US" dirty="0" smtClean="0"/>
            <a:t>3). There   aren't many diamonds that cost   over 400,000 units.</a:t>
          </a:r>
          <a:endParaRPr lang="en-US" dirty="0"/>
        </a:p>
      </dgm:t>
    </dgm:pt>
    <dgm:pt modelId="{0FCC105C-15F4-4E6A-81EF-B206941BBB05}" type="parTrans" cxnId="{C3047C79-004C-4FAA-994E-E3AC9263A0AD}">
      <dgm:prSet/>
      <dgm:spPr/>
      <dgm:t>
        <a:bodyPr/>
        <a:lstStyle/>
        <a:p>
          <a:endParaRPr lang="en-US"/>
        </a:p>
      </dgm:t>
    </dgm:pt>
    <dgm:pt modelId="{EB8486E3-4DC9-466D-850E-C508D0FF7F66}" type="sibTrans" cxnId="{C3047C79-004C-4FAA-994E-E3AC9263A0AD}">
      <dgm:prSet/>
      <dgm:spPr/>
      <dgm:t>
        <a:bodyPr/>
        <a:lstStyle/>
        <a:p>
          <a:endParaRPr lang="en-US"/>
        </a:p>
      </dgm:t>
    </dgm:pt>
    <dgm:pt modelId="{9001BB9E-866F-4F42-A16C-23FF7BA15C27}">
      <dgm:prSet/>
      <dgm:spPr>
        <a:solidFill>
          <a:schemeClr val="accent2">
            <a:lumMod val="75000"/>
          </a:schemeClr>
        </a:solidFill>
      </dgm:spPr>
      <dgm:t>
        <a:bodyPr/>
        <a:lstStyle/>
        <a:p>
          <a:pPr rtl="0"/>
          <a:r>
            <a:rPr lang="en-US" dirty="0" smtClean="0"/>
            <a:t>4). This means there are a lot of mid-priced diamonds available. </a:t>
          </a:r>
          <a:endParaRPr lang="en-US" dirty="0"/>
        </a:p>
      </dgm:t>
    </dgm:pt>
    <dgm:pt modelId="{C1631CC1-353E-4A4C-BDC1-F23C90071720}" type="parTrans" cxnId="{3B818698-9C5D-4E2F-902E-66E76E1353D0}">
      <dgm:prSet/>
      <dgm:spPr/>
      <dgm:t>
        <a:bodyPr/>
        <a:lstStyle/>
        <a:p>
          <a:endParaRPr lang="en-US"/>
        </a:p>
      </dgm:t>
    </dgm:pt>
    <dgm:pt modelId="{481CD17F-E21D-4AAE-A8DA-F96C53335AC3}" type="sibTrans" cxnId="{3B818698-9C5D-4E2F-902E-66E76E1353D0}">
      <dgm:prSet/>
      <dgm:spPr/>
      <dgm:t>
        <a:bodyPr/>
        <a:lstStyle/>
        <a:p>
          <a:endParaRPr lang="en-US"/>
        </a:p>
      </dgm:t>
    </dgm:pt>
    <dgm:pt modelId="{2C0F763E-A441-4BB1-8D61-23ED60646CCB}">
      <dgm:prSet/>
      <dgm:spPr>
        <a:solidFill>
          <a:schemeClr val="accent2">
            <a:lumMod val="50000"/>
          </a:schemeClr>
        </a:solidFill>
      </dgm:spPr>
      <dgm:t>
        <a:bodyPr/>
        <a:lstStyle/>
        <a:p>
          <a:pPr rtl="0"/>
          <a:r>
            <a:rPr lang="en-US" dirty="0" smtClean="0"/>
            <a:t>5). This could affect what customers like and what's popular in the market.</a:t>
          </a:r>
          <a:endParaRPr lang="en-US" dirty="0"/>
        </a:p>
      </dgm:t>
    </dgm:pt>
    <dgm:pt modelId="{D911E127-3B94-4489-A51C-143DC36EE350}" type="parTrans" cxnId="{CD4834C5-257F-473A-AD79-57CDFF2A7189}">
      <dgm:prSet/>
      <dgm:spPr/>
      <dgm:t>
        <a:bodyPr/>
        <a:lstStyle/>
        <a:p>
          <a:endParaRPr lang="en-US"/>
        </a:p>
      </dgm:t>
    </dgm:pt>
    <dgm:pt modelId="{B8BD7D40-E287-4251-83FE-5AD6B420B3AB}" type="sibTrans" cxnId="{CD4834C5-257F-473A-AD79-57CDFF2A7189}">
      <dgm:prSet/>
      <dgm:spPr/>
      <dgm:t>
        <a:bodyPr/>
        <a:lstStyle/>
        <a:p>
          <a:endParaRPr lang="en-US"/>
        </a:p>
      </dgm:t>
    </dgm:pt>
    <dgm:pt modelId="{0F77ED00-32A1-4722-8BF3-411B4922E44C}">
      <dgm:prSet/>
      <dgm:spPr>
        <a:solidFill>
          <a:schemeClr val="accent2">
            <a:lumMod val="75000"/>
          </a:schemeClr>
        </a:solidFill>
      </dgm:spPr>
      <dgm:t>
        <a:bodyPr/>
        <a:lstStyle/>
        <a:p>
          <a:pPr rtl="0"/>
          <a:r>
            <a:rPr lang="en-US" dirty="0" smtClean="0"/>
            <a:t>2). Most of the prices are between 100,000 and 300,000 units. </a:t>
          </a:r>
          <a:endParaRPr lang="en-US" dirty="0"/>
        </a:p>
      </dgm:t>
    </dgm:pt>
    <dgm:pt modelId="{A55CF04C-6C20-4032-9D76-8DF815048607}" type="sibTrans" cxnId="{1B7F57F8-0ED4-4461-A8FB-85939B434905}">
      <dgm:prSet/>
      <dgm:spPr/>
      <dgm:t>
        <a:bodyPr/>
        <a:lstStyle/>
        <a:p>
          <a:endParaRPr lang="en-US"/>
        </a:p>
      </dgm:t>
    </dgm:pt>
    <dgm:pt modelId="{6974C1B4-35D5-4588-94C4-EEEEF0034B47}" type="parTrans" cxnId="{1B7F57F8-0ED4-4461-A8FB-85939B434905}">
      <dgm:prSet/>
      <dgm:spPr/>
      <dgm:t>
        <a:bodyPr/>
        <a:lstStyle/>
        <a:p>
          <a:endParaRPr lang="en-US"/>
        </a:p>
      </dgm:t>
    </dgm:pt>
    <dgm:pt modelId="{96650259-1341-4668-81F5-69B20E057CE7}" type="pres">
      <dgm:prSet presAssocID="{D3EC99EC-D58D-4EB8-AEAB-093FB5B852DB}" presName="diagram" presStyleCnt="0">
        <dgm:presLayoutVars>
          <dgm:dir/>
          <dgm:resizeHandles val="exact"/>
        </dgm:presLayoutVars>
      </dgm:prSet>
      <dgm:spPr/>
      <dgm:t>
        <a:bodyPr/>
        <a:lstStyle/>
        <a:p>
          <a:endParaRPr lang="en-US"/>
        </a:p>
      </dgm:t>
    </dgm:pt>
    <dgm:pt modelId="{AC4BF1F8-E3C1-4AC9-990B-994B49A6965C}" type="pres">
      <dgm:prSet presAssocID="{CFFD71A9-3B08-4A99-8E2E-811043285F89}" presName="node" presStyleLbl="node1" presStyleIdx="0" presStyleCnt="5">
        <dgm:presLayoutVars>
          <dgm:bulletEnabled val="1"/>
        </dgm:presLayoutVars>
      </dgm:prSet>
      <dgm:spPr/>
      <dgm:t>
        <a:bodyPr/>
        <a:lstStyle/>
        <a:p>
          <a:endParaRPr lang="en-US"/>
        </a:p>
      </dgm:t>
    </dgm:pt>
    <dgm:pt modelId="{74DE7A35-3D40-4E82-858F-37BD80F8AE39}" type="pres">
      <dgm:prSet presAssocID="{588E6AF6-E6DE-4827-B6B1-B39A2DAAA4C8}" presName="sibTrans" presStyleCnt="0"/>
      <dgm:spPr/>
    </dgm:pt>
    <dgm:pt modelId="{86EBD22A-AE5E-4127-9EAF-03D4FEFA4C1B}" type="pres">
      <dgm:prSet presAssocID="{0F77ED00-32A1-4722-8BF3-411B4922E44C}" presName="node" presStyleLbl="node1" presStyleIdx="1" presStyleCnt="5">
        <dgm:presLayoutVars>
          <dgm:bulletEnabled val="1"/>
        </dgm:presLayoutVars>
      </dgm:prSet>
      <dgm:spPr/>
      <dgm:t>
        <a:bodyPr/>
        <a:lstStyle/>
        <a:p>
          <a:endParaRPr lang="en-US"/>
        </a:p>
      </dgm:t>
    </dgm:pt>
    <dgm:pt modelId="{D1813CF8-DE1F-49A3-9530-BF338D91F4F9}" type="pres">
      <dgm:prSet presAssocID="{A55CF04C-6C20-4032-9D76-8DF815048607}" presName="sibTrans" presStyleCnt="0"/>
      <dgm:spPr/>
    </dgm:pt>
    <dgm:pt modelId="{EA50D172-9AC7-4A16-8FFF-2CC78211268A}" type="pres">
      <dgm:prSet presAssocID="{D1CEB8B1-56AF-4C6C-B995-944D9220B729}" presName="node" presStyleLbl="node1" presStyleIdx="2" presStyleCnt="5">
        <dgm:presLayoutVars>
          <dgm:bulletEnabled val="1"/>
        </dgm:presLayoutVars>
      </dgm:prSet>
      <dgm:spPr/>
      <dgm:t>
        <a:bodyPr/>
        <a:lstStyle/>
        <a:p>
          <a:endParaRPr lang="en-US"/>
        </a:p>
      </dgm:t>
    </dgm:pt>
    <dgm:pt modelId="{5073864D-B97C-462E-BC9C-AEA1099CC7D4}" type="pres">
      <dgm:prSet presAssocID="{EB8486E3-4DC9-466D-850E-C508D0FF7F66}" presName="sibTrans" presStyleCnt="0"/>
      <dgm:spPr/>
    </dgm:pt>
    <dgm:pt modelId="{19FAA111-54DF-41DB-A22D-D06AD2DBB547}" type="pres">
      <dgm:prSet presAssocID="{9001BB9E-866F-4F42-A16C-23FF7BA15C27}" presName="node" presStyleLbl="node1" presStyleIdx="3" presStyleCnt="5">
        <dgm:presLayoutVars>
          <dgm:bulletEnabled val="1"/>
        </dgm:presLayoutVars>
      </dgm:prSet>
      <dgm:spPr/>
      <dgm:t>
        <a:bodyPr/>
        <a:lstStyle/>
        <a:p>
          <a:endParaRPr lang="en-US"/>
        </a:p>
      </dgm:t>
    </dgm:pt>
    <dgm:pt modelId="{09DE9D9E-B779-4740-8551-02800DB0076D}" type="pres">
      <dgm:prSet presAssocID="{481CD17F-E21D-4AAE-A8DA-F96C53335AC3}" presName="sibTrans" presStyleCnt="0"/>
      <dgm:spPr/>
    </dgm:pt>
    <dgm:pt modelId="{CF37D778-71D9-487A-9E6A-DEF6B1E9D9F1}" type="pres">
      <dgm:prSet presAssocID="{2C0F763E-A441-4BB1-8D61-23ED60646CCB}" presName="node" presStyleLbl="node1" presStyleIdx="4" presStyleCnt="5">
        <dgm:presLayoutVars>
          <dgm:bulletEnabled val="1"/>
        </dgm:presLayoutVars>
      </dgm:prSet>
      <dgm:spPr/>
      <dgm:t>
        <a:bodyPr/>
        <a:lstStyle/>
        <a:p>
          <a:endParaRPr lang="en-US"/>
        </a:p>
      </dgm:t>
    </dgm:pt>
  </dgm:ptLst>
  <dgm:cxnLst>
    <dgm:cxn modelId="{29AD30CD-CDCA-42D7-B7FC-D0B1F58C6946}" type="presOf" srcId="{D1CEB8B1-56AF-4C6C-B995-944D9220B729}" destId="{EA50D172-9AC7-4A16-8FFF-2CC78211268A}" srcOrd="0" destOrd="0" presId="urn:microsoft.com/office/officeart/2005/8/layout/default"/>
    <dgm:cxn modelId="{C3047C79-004C-4FAA-994E-E3AC9263A0AD}" srcId="{D3EC99EC-D58D-4EB8-AEAB-093FB5B852DB}" destId="{D1CEB8B1-56AF-4C6C-B995-944D9220B729}" srcOrd="2" destOrd="0" parTransId="{0FCC105C-15F4-4E6A-81EF-B206941BBB05}" sibTransId="{EB8486E3-4DC9-466D-850E-C508D0FF7F66}"/>
    <dgm:cxn modelId="{2C6AF47E-64C9-4D1A-9EA2-B4CE94A030B2}" type="presOf" srcId="{9001BB9E-866F-4F42-A16C-23FF7BA15C27}" destId="{19FAA111-54DF-41DB-A22D-D06AD2DBB547}" srcOrd="0" destOrd="0" presId="urn:microsoft.com/office/officeart/2005/8/layout/default"/>
    <dgm:cxn modelId="{6E3FE164-6975-4D28-9969-E662CECEDFAE}" type="presOf" srcId="{CFFD71A9-3B08-4A99-8E2E-811043285F89}" destId="{AC4BF1F8-E3C1-4AC9-990B-994B49A6965C}" srcOrd="0" destOrd="0" presId="urn:microsoft.com/office/officeart/2005/8/layout/default"/>
    <dgm:cxn modelId="{3B818698-9C5D-4E2F-902E-66E76E1353D0}" srcId="{D3EC99EC-D58D-4EB8-AEAB-093FB5B852DB}" destId="{9001BB9E-866F-4F42-A16C-23FF7BA15C27}" srcOrd="3" destOrd="0" parTransId="{C1631CC1-353E-4A4C-BDC1-F23C90071720}" sibTransId="{481CD17F-E21D-4AAE-A8DA-F96C53335AC3}"/>
    <dgm:cxn modelId="{40146D17-4E76-4A6D-B69A-3093DF143FC2}" srcId="{D3EC99EC-D58D-4EB8-AEAB-093FB5B852DB}" destId="{CFFD71A9-3B08-4A99-8E2E-811043285F89}" srcOrd="0" destOrd="0" parTransId="{D3E20CFC-9521-4753-931E-9F9B09A0CB4F}" sibTransId="{588E6AF6-E6DE-4827-B6B1-B39A2DAAA4C8}"/>
    <dgm:cxn modelId="{7D1A4061-D843-4372-9D7C-A63C0EA09D3A}" type="presOf" srcId="{0F77ED00-32A1-4722-8BF3-411B4922E44C}" destId="{86EBD22A-AE5E-4127-9EAF-03D4FEFA4C1B}" srcOrd="0" destOrd="0" presId="urn:microsoft.com/office/officeart/2005/8/layout/default"/>
    <dgm:cxn modelId="{950DD424-1574-48D5-8D6F-8FCD68C9DBED}" type="presOf" srcId="{2C0F763E-A441-4BB1-8D61-23ED60646CCB}" destId="{CF37D778-71D9-487A-9E6A-DEF6B1E9D9F1}" srcOrd="0" destOrd="0" presId="urn:microsoft.com/office/officeart/2005/8/layout/default"/>
    <dgm:cxn modelId="{1B7F57F8-0ED4-4461-A8FB-85939B434905}" srcId="{D3EC99EC-D58D-4EB8-AEAB-093FB5B852DB}" destId="{0F77ED00-32A1-4722-8BF3-411B4922E44C}" srcOrd="1" destOrd="0" parTransId="{6974C1B4-35D5-4588-94C4-EEEEF0034B47}" sibTransId="{A55CF04C-6C20-4032-9D76-8DF815048607}"/>
    <dgm:cxn modelId="{CD4834C5-257F-473A-AD79-57CDFF2A7189}" srcId="{D3EC99EC-D58D-4EB8-AEAB-093FB5B852DB}" destId="{2C0F763E-A441-4BB1-8D61-23ED60646CCB}" srcOrd="4" destOrd="0" parTransId="{D911E127-3B94-4489-A51C-143DC36EE350}" sibTransId="{B8BD7D40-E287-4251-83FE-5AD6B420B3AB}"/>
    <dgm:cxn modelId="{C3DCEE24-6F3C-4BDA-A7D8-88484024ED24}" type="presOf" srcId="{D3EC99EC-D58D-4EB8-AEAB-093FB5B852DB}" destId="{96650259-1341-4668-81F5-69B20E057CE7}" srcOrd="0" destOrd="0" presId="urn:microsoft.com/office/officeart/2005/8/layout/default"/>
    <dgm:cxn modelId="{00278827-A1C7-4FE0-BEF6-F09B49C87605}" type="presParOf" srcId="{96650259-1341-4668-81F5-69B20E057CE7}" destId="{AC4BF1F8-E3C1-4AC9-990B-994B49A6965C}" srcOrd="0" destOrd="0" presId="urn:microsoft.com/office/officeart/2005/8/layout/default"/>
    <dgm:cxn modelId="{A13D5DB9-C742-4A82-8011-8F0D119D496C}" type="presParOf" srcId="{96650259-1341-4668-81F5-69B20E057CE7}" destId="{74DE7A35-3D40-4E82-858F-37BD80F8AE39}" srcOrd="1" destOrd="0" presId="urn:microsoft.com/office/officeart/2005/8/layout/default"/>
    <dgm:cxn modelId="{7282F23C-404F-48A7-85E6-077973BAFFC8}" type="presParOf" srcId="{96650259-1341-4668-81F5-69B20E057CE7}" destId="{86EBD22A-AE5E-4127-9EAF-03D4FEFA4C1B}" srcOrd="2" destOrd="0" presId="urn:microsoft.com/office/officeart/2005/8/layout/default"/>
    <dgm:cxn modelId="{44ACE036-73A6-48AC-9364-24A10393765E}" type="presParOf" srcId="{96650259-1341-4668-81F5-69B20E057CE7}" destId="{D1813CF8-DE1F-49A3-9530-BF338D91F4F9}" srcOrd="3" destOrd="0" presId="urn:microsoft.com/office/officeart/2005/8/layout/default"/>
    <dgm:cxn modelId="{F5A28D6E-1654-4B9C-A1AC-DBC37F1F3F10}" type="presParOf" srcId="{96650259-1341-4668-81F5-69B20E057CE7}" destId="{EA50D172-9AC7-4A16-8FFF-2CC78211268A}" srcOrd="4" destOrd="0" presId="urn:microsoft.com/office/officeart/2005/8/layout/default"/>
    <dgm:cxn modelId="{5D6ABCFD-745F-4D7A-ABBD-74EA6CD2080A}" type="presParOf" srcId="{96650259-1341-4668-81F5-69B20E057CE7}" destId="{5073864D-B97C-462E-BC9C-AEA1099CC7D4}" srcOrd="5" destOrd="0" presId="urn:microsoft.com/office/officeart/2005/8/layout/default"/>
    <dgm:cxn modelId="{368AEABD-CE9C-49EE-AAC7-46FA8FC171A1}" type="presParOf" srcId="{96650259-1341-4668-81F5-69B20E057CE7}" destId="{19FAA111-54DF-41DB-A22D-D06AD2DBB547}" srcOrd="6" destOrd="0" presId="urn:microsoft.com/office/officeart/2005/8/layout/default"/>
    <dgm:cxn modelId="{84FE2DC1-7B60-4D4B-B964-2B8B266E2C71}" type="presParOf" srcId="{96650259-1341-4668-81F5-69B20E057CE7}" destId="{09DE9D9E-B779-4740-8551-02800DB0076D}" srcOrd="7" destOrd="0" presId="urn:microsoft.com/office/officeart/2005/8/layout/default"/>
    <dgm:cxn modelId="{8CFA834E-F84E-4A37-AEB6-0A3218B54B2D}" type="presParOf" srcId="{96650259-1341-4668-81F5-69B20E057CE7}" destId="{CF37D778-71D9-487A-9E6A-DEF6B1E9D9F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CC0DA-BE98-46FE-8DDD-596E4DA8DA7C}"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US"/>
        </a:p>
      </dgm:t>
    </dgm:pt>
    <dgm:pt modelId="{D1A1C85C-65C9-4498-BEFD-E9DAE147E1F2}">
      <dgm:prSet/>
      <dgm:spPr>
        <a:solidFill>
          <a:schemeClr val="accent6">
            <a:lumMod val="50000"/>
          </a:schemeClr>
        </a:solidFill>
      </dgm:spPr>
      <dgm:t>
        <a:bodyPr/>
        <a:lstStyle/>
        <a:p>
          <a:pPr rtl="0"/>
          <a:r>
            <a:rPr lang="en-US" dirty="0" smtClean="0"/>
            <a:t>The bar graph titled “Total Sales by Product Category for Each State” compares sales across five states:Delhi, Gujarat, Karnataka, Maharashtra, Tamil Nadu, West Bengal. Each state has bars representing different product categories: Bracelets, Earrings, Necklaces,and Ring. Maharashtra leads in total sales for most categories, while West Bengal excels in Pendants and Rings. This visual helps identify which product categories perform best in each state, providing valuable insights for strategic sales planning.</a:t>
          </a:r>
          <a:endParaRPr lang="en-US" dirty="0"/>
        </a:p>
      </dgm:t>
    </dgm:pt>
    <dgm:pt modelId="{266FDBA8-58A3-4093-A90E-F2054473B7C5}" type="parTrans" cxnId="{C919936B-01EB-4CC4-9642-4194F154835B}">
      <dgm:prSet/>
      <dgm:spPr/>
      <dgm:t>
        <a:bodyPr/>
        <a:lstStyle/>
        <a:p>
          <a:endParaRPr lang="en-US"/>
        </a:p>
      </dgm:t>
    </dgm:pt>
    <dgm:pt modelId="{0958B6B2-6602-4A83-983A-8B771CE77817}" type="sibTrans" cxnId="{C919936B-01EB-4CC4-9642-4194F154835B}">
      <dgm:prSet/>
      <dgm:spPr/>
      <dgm:t>
        <a:bodyPr/>
        <a:lstStyle/>
        <a:p>
          <a:endParaRPr lang="en-US"/>
        </a:p>
      </dgm:t>
    </dgm:pt>
    <dgm:pt modelId="{918B495E-4F4A-4CCB-874A-4B0D28F0460E}" type="pres">
      <dgm:prSet presAssocID="{BD0CC0DA-BE98-46FE-8DDD-596E4DA8DA7C}" presName="diagram" presStyleCnt="0">
        <dgm:presLayoutVars>
          <dgm:dir/>
          <dgm:resizeHandles val="exact"/>
        </dgm:presLayoutVars>
      </dgm:prSet>
      <dgm:spPr/>
      <dgm:t>
        <a:bodyPr/>
        <a:lstStyle/>
        <a:p>
          <a:endParaRPr lang="en-US"/>
        </a:p>
      </dgm:t>
    </dgm:pt>
    <dgm:pt modelId="{71C96560-1130-4E27-95F7-AC8EF9967D08}" type="pres">
      <dgm:prSet presAssocID="{D1A1C85C-65C9-4498-BEFD-E9DAE147E1F2}" presName="node" presStyleLbl="node1" presStyleIdx="0" presStyleCnt="1" custScaleY="96060" custLinFactX="1717" custLinFactNeighborX="100000" custLinFactNeighborY="-5605">
        <dgm:presLayoutVars>
          <dgm:bulletEnabled val="1"/>
        </dgm:presLayoutVars>
      </dgm:prSet>
      <dgm:spPr/>
      <dgm:t>
        <a:bodyPr/>
        <a:lstStyle/>
        <a:p>
          <a:endParaRPr lang="en-US"/>
        </a:p>
      </dgm:t>
    </dgm:pt>
  </dgm:ptLst>
  <dgm:cxnLst>
    <dgm:cxn modelId="{C919936B-01EB-4CC4-9642-4194F154835B}" srcId="{BD0CC0DA-BE98-46FE-8DDD-596E4DA8DA7C}" destId="{D1A1C85C-65C9-4498-BEFD-E9DAE147E1F2}" srcOrd="0" destOrd="0" parTransId="{266FDBA8-58A3-4093-A90E-F2054473B7C5}" sibTransId="{0958B6B2-6602-4A83-983A-8B771CE77817}"/>
    <dgm:cxn modelId="{5ADD83DF-D5FF-4799-B8CC-21EB8A68A708}" type="presOf" srcId="{BD0CC0DA-BE98-46FE-8DDD-596E4DA8DA7C}" destId="{918B495E-4F4A-4CCB-874A-4B0D28F0460E}" srcOrd="0" destOrd="0" presId="urn:microsoft.com/office/officeart/2005/8/layout/default"/>
    <dgm:cxn modelId="{72E4807F-FBB3-4CDB-84D4-F9D7CD27C0FE}" type="presOf" srcId="{D1A1C85C-65C9-4498-BEFD-E9DAE147E1F2}" destId="{71C96560-1130-4E27-95F7-AC8EF9967D08}" srcOrd="0" destOrd="0" presId="urn:microsoft.com/office/officeart/2005/8/layout/default"/>
    <dgm:cxn modelId="{EC944561-8B4D-4FB5-A69C-9DFEAD4403FE}" type="presParOf" srcId="{918B495E-4F4A-4CCB-874A-4B0D28F0460E}" destId="{71C96560-1130-4E27-95F7-AC8EF9967D08}"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AC8228-E6A1-4544-9153-4E2C5D35CE4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233A009-9702-4173-862B-63F82C874D76}">
      <dgm:prSet phldrT="[Text]" custT="1"/>
      <dgm:spPr>
        <a:solidFill>
          <a:srgbClr val="0070C0"/>
        </a:solidFill>
      </dgm:spPr>
      <dgm:t>
        <a:bodyPr/>
        <a:lstStyle/>
        <a:p>
          <a:r>
            <a:rPr lang="en-US" sz="1800" dirty="0" smtClean="0"/>
            <a:t>Bracelet</a:t>
          </a:r>
          <a:endParaRPr lang="en-US" sz="1800" dirty="0"/>
        </a:p>
      </dgm:t>
    </dgm:pt>
    <dgm:pt modelId="{5D070970-B993-4CDF-AC60-84119B4A9291}" type="parTrans" cxnId="{1727E015-A943-401E-BA0E-2DADF98D887D}">
      <dgm:prSet/>
      <dgm:spPr/>
      <dgm:t>
        <a:bodyPr/>
        <a:lstStyle/>
        <a:p>
          <a:endParaRPr lang="en-US"/>
        </a:p>
      </dgm:t>
    </dgm:pt>
    <dgm:pt modelId="{BF711C63-4ABE-46A1-A2BE-790CCE14DC04}" type="sibTrans" cxnId="{1727E015-A943-401E-BA0E-2DADF98D887D}">
      <dgm:prSet/>
      <dgm:spPr/>
      <dgm:t>
        <a:bodyPr/>
        <a:lstStyle/>
        <a:p>
          <a:endParaRPr lang="en-US"/>
        </a:p>
      </dgm:t>
    </dgm:pt>
    <dgm:pt modelId="{8E15EFB8-BD69-42C8-B2A0-E229FB16798E}">
      <dgm:prSet phldrT="[Text]" custT="1"/>
      <dgm:spPr>
        <a:solidFill>
          <a:schemeClr val="accent6">
            <a:lumMod val="75000"/>
          </a:schemeClr>
        </a:solidFill>
      </dgm:spPr>
      <dgm:t>
        <a:bodyPr/>
        <a:lstStyle/>
        <a:p>
          <a:r>
            <a:rPr lang="en-US" sz="1800" dirty="0" smtClean="0"/>
            <a:t>Earring</a:t>
          </a:r>
          <a:endParaRPr lang="en-US" sz="1800" dirty="0"/>
        </a:p>
      </dgm:t>
    </dgm:pt>
    <dgm:pt modelId="{57F80E46-84E5-41D3-9F48-57801CAD52ED}" type="parTrans" cxnId="{4B7789BE-43B9-4F52-883C-3AF2AA933039}">
      <dgm:prSet/>
      <dgm:spPr/>
      <dgm:t>
        <a:bodyPr/>
        <a:lstStyle/>
        <a:p>
          <a:endParaRPr lang="en-US"/>
        </a:p>
      </dgm:t>
    </dgm:pt>
    <dgm:pt modelId="{3D2AC53D-C576-4B82-9330-30AE53E244B0}" type="sibTrans" cxnId="{4B7789BE-43B9-4F52-883C-3AF2AA933039}">
      <dgm:prSet/>
      <dgm:spPr/>
      <dgm:t>
        <a:bodyPr/>
        <a:lstStyle/>
        <a:p>
          <a:endParaRPr lang="en-US"/>
        </a:p>
      </dgm:t>
    </dgm:pt>
    <dgm:pt modelId="{921B9D13-499A-46F6-A558-B5821BBCB048}">
      <dgm:prSet phldrT="[Text]" custT="1"/>
      <dgm:spPr>
        <a:solidFill>
          <a:srgbClr val="00B050"/>
        </a:solidFill>
      </dgm:spPr>
      <dgm:t>
        <a:bodyPr/>
        <a:lstStyle/>
        <a:p>
          <a:r>
            <a:rPr lang="en-US" sz="1800" dirty="0" smtClean="0"/>
            <a:t>Nacklace</a:t>
          </a:r>
          <a:endParaRPr lang="en-US" sz="1800" dirty="0"/>
        </a:p>
      </dgm:t>
    </dgm:pt>
    <dgm:pt modelId="{37C323BD-6BFB-4653-B6B0-00FB59C9C0FD}" type="parTrans" cxnId="{B595DF55-7161-45E3-80E8-963E0FE24C06}">
      <dgm:prSet/>
      <dgm:spPr/>
      <dgm:t>
        <a:bodyPr/>
        <a:lstStyle/>
        <a:p>
          <a:endParaRPr lang="en-US"/>
        </a:p>
      </dgm:t>
    </dgm:pt>
    <dgm:pt modelId="{1469C0EF-461D-4A5A-A09B-0C568A1CC0BF}" type="sibTrans" cxnId="{B595DF55-7161-45E3-80E8-963E0FE24C06}">
      <dgm:prSet/>
      <dgm:spPr/>
      <dgm:t>
        <a:bodyPr/>
        <a:lstStyle/>
        <a:p>
          <a:endParaRPr lang="en-US"/>
        </a:p>
      </dgm:t>
    </dgm:pt>
    <dgm:pt modelId="{4F2D0623-4D9C-441D-B1A3-131F569651A1}">
      <dgm:prSet phldrT="[Text]" custT="1"/>
      <dgm:spPr>
        <a:solidFill>
          <a:srgbClr val="FF0000"/>
        </a:solidFill>
      </dgm:spPr>
      <dgm:t>
        <a:bodyPr/>
        <a:lstStyle/>
        <a:p>
          <a:r>
            <a:rPr lang="en-US" sz="1800" dirty="0" smtClean="0"/>
            <a:t>Ring</a:t>
          </a:r>
          <a:endParaRPr lang="en-US" sz="1800" dirty="0"/>
        </a:p>
      </dgm:t>
    </dgm:pt>
    <dgm:pt modelId="{15A30D40-9B78-420B-82B7-3395429A84F5}" type="parTrans" cxnId="{76DD93CF-9DE2-4B46-A237-AD58168A0318}">
      <dgm:prSet/>
      <dgm:spPr/>
      <dgm:t>
        <a:bodyPr/>
        <a:lstStyle/>
        <a:p>
          <a:endParaRPr lang="en-US"/>
        </a:p>
      </dgm:t>
    </dgm:pt>
    <dgm:pt modelId="{5B40BC1D-DB21-4889-8148-C87CAD52F621}" type="sibTrans" cxnId="{76DD93CF-9DE2-4B46-A237-AD58168A0318}">
      <dgm:prSet/>
      <dgm:spPr/>
      <dgm:t>
        <a:bodyPr/>
        <a:lstStyle/>
        <a:p>
          <a:endParaRPr lang="en-US"/>
        </a:p>
      </dgm:t>
    </dgm:pt>
    <dgm:pt modelId="{F713CE69-BF11-4D75-99FC-3BD10826430A}">
      <dgm:prSet phldrT="[Text]" custT="1"/>
      <dgm:spPr>
        <a:solidFill>
          <a:schemeClr val="bg1">
            <a:lumMod val="65000"/>
          </a:schemeClr>
        </a:solidFill>
      </dgm:spPr>
      <dgm:t>
        <a:bodyPr/>
        <a:lstStyle/>
        <a:p>
          <a:r>
            <a:rPr lang="en-US" sz="1800" u="sng" dirty="0" smtClean="0"/>
            <a:t>Product category</a:t>
          </a:r>
          <a:endParaRPr lang="en-US" sz="1800" u="sng" dirty="0"/>
        </a:p>
      </dgm:t>
    </dgm:pt>
    <dgm:pt modelId="{B71DCDEA-FB39-4647-8A94-10D27333679F}" type="parTrans" cxnId="{BA159B3B-2840-4910-808B-7E93A0EEEA27}">
      <dgm:prSet/>
      <dgm:spPr/>
      <dgm:t>
        <a:bodyPr/>
        <a:lstStyle/>
        <a:p>
          <a:endParaRPr lang="en-US"/>
        </a:p>
      </dgm:t>
    </dgm:pt>
    <dgm:pt modelId="{FC6ED95E-3BA1-4224-B0DB-22EDFBCACCE5}" type="sibTrans" cxnId="{BA159B3B-2840-4910-808B-7E93A0EEEA27}">
      <dgm:prSet/>
      <dgm:spPr/>
      <dgm:t>
        <a:bodyPr/>
        <a:lstStyle/>
        <a:p>
          <a:endParaRPr lang="en-US"/>
        </a:p>
      </dgm:t>
    </dgm:pt>
    <dgm:pt modelId="{DCB3F7E5-A5CC-4D7F-BF84-146A93D5F354}" type="pres">
      <dgm:prSet presAssocID="{8BAC8228-E6A1-4544-9153-4E2C5D35CE44}" presName="diagram" presStyleCnt="0">
        <dgm:presLayoutVars>
          <dgm:dir/>
          <dgm:resizeHandles val="exact"/>
        </dgm:presLayoutVars>
      </dgm:prSet>
      <dgm:spPr/>
      <dgm:t>
        <a:bodyPr/>
        <a:lstStyle/>
        <a:p>
          <a:endParaRPr lang="en-US"/>
        </a:p>
      </dgm:t>
    </dgm:pt>
    <dgm:pt modelId="{32AF212C-8C85-436D-B23B-93309659FCBC}" type="pres">
      <dgm:prSet presAssocID="{C233A009-9702-4173-862B-63F82C874D76}" presName="node" presStyleLbl="node1" presStyleIdx="0" presStyleCnt="5">
        <dgm:presLayoutVars>
          <dgm:bulletEnabled val="1"/>
        </dgm:presLayoutVars>
      </dgm:prSet>
      <dgm:spPr/>
      <dgm:t>
        <a:bodyPr/>
        <a:lstStyle/>
        <a:p>
          <a:endParaRPr lang="en-US"/>
        </a:p>
      </dgm:t>
    </dgm:pt>
    <dgm:pt modelId="{CB34ACFB-31AB-43DC-AB7D-10A193DAD73F}" type="pres">
      <dgm:prSet presAssocID="{BF711C63-4ABE-46A1-A2BE-790CCE14DC04}" presName="sibTrans" presStyleCnt="0"/>
      <dgm:spPr/>
    </dgm:pt>
    <dgm:pt modelId="{E8A905F0-5D6D-4298-B9F5-ED6E565331CE}" type="pres">
      <dgm:prSet presAssocID="{8E15EFB8-BD69-42C8-B2A0-E229FB16798E}" presName="node" presStyleLbl="node1" presStyleIdx="1" presStyleCnt="5">
        <dgm:presLayoutVars>
          <dgm:bulletEnabled val="1"/>
        </dgm:presLayoutVars>
      </dgm:prSet>
      <dgm:spPr/>
      <dgm:t>
        <a:bodyPr/>
        <a:lstStyle/>
        <a:p>
          <a:endParaRPr lang="en-US"/>
        </a:p>
      </dgm:t>
    </dgm:pt>
    <dgm:pt modelId="{648F2046-3FCF-4310-8560-8508AF0638A7}" type="pres">
      <dgm:prSet presAssocID="{3D2AC53D-C576-4B82-9330-30AE53E244B0}" presName="sibTrans" presStyleCnt="0"/>
      <dgm:spPr/>
    </dgm:pt>
    <dgm:pt modelId="{C2A162BB-627B-499D-B0D0-43DF091DEF8F}" type="pres">
      <dgm:prSet presAssocID="{921B9D13-499A-46F6-A558-B5821BBCB048}" presName="node" presStyleLbl="node1" presStyleIdx="2" presStyleCnt="5">
        <dgm:presLayoutVars>
          <dgm:bulletEnabled val="1"/>
        </dgm:presLayoutVars>
      </dgm:prSet>
      <dgm:spPr/>
      <dgm:t>
        <a:bodyPr/>
        <a:lstStyle/>
        <a:p>
          <a:endParaRPr lang="en-US"/>
        </a:p>
      </dgm:t>
    </dgm:pt>
    <dgm:pt modelId="{096C2DCD-3736-4B0A-BD7D-4728E6D51735}" type="pres">
      <dgm:prSet presAssocID="{1469C0EF-461D-4A5A-A09B-0C568A1CC0BF}" presName="sibTrans" presStyleCnt="0"/>
      <dgm:spPr/>
    </dgm:pt>
    <dgm:pt modelId="{F2164696-6D21-4E54-A6B7-FB8DB19B2012}" type="pres">
      <dgm:prSet presAssocID="{4F2D0623-4D9C-441D-B1A3-131F569651A1}" presName="node" presStyleLbl="node1" presStyleIdx="3" presStyleCnt="5">
        <dgm:presLayoutVars>
          <dgm:bulletEnabled val="1"/>
        </dgm:presLayoutVars>
      </dgm:prSet>
      <dgm:spPr/>
      <dgm:t>
        <a:bodyPr/>
        <a:lstStyle/>
        <a:p>
          <a:endParaRPr lang="en-US"/>
        </a:p>
      </dgm:t>
    </dgm:pt>
    <dgm:pt modelId="{F7C5468E-9EB5-4270-9032-6D98FC93A65C}" type="pres">
      <dgm:prSet presAssocID="{5B40BC1D-DB21-4889-8148-C87CAD52F621}" presName="sibTrans" presStyleCnt="0"/>
      <dgm:spPr/>
    </dgm:pt>
    <dgm:pt modelId="{7C1C4EC6-0234-46B1-86A1-7CCAA68FD330}" type="pres">
      <dgm:prSet presAssocID="{F713CE69-BF11-4D75-99FC-3BD10826430A}" presName="node" presStyleLbl="node1" presStyleIdx="4" presStyleCnt="5">
        <dgm:presLayoutVars>
          <dgm:bulletEnabled val="1"/>
        </dgm:presLayoutVars>
      </dgm:prSet>
      <dgm:spPr/>
      <dgm:t>
        <a:bodyPr/>
        <a:lstStyle/>
        <a:p>
          <a:endParaRPr lang="en-US"/>
        </a:p>
      </dgm:t>
    </dgm:pt>
  </dgm:ptLst>
  <dgm:cxnLst>
    <dgm:cxn modelId="{B353D440-01AD-45C9-9E92-9E1D62F21776}" type="presOf" srcId="{4F2D0623-4D9C-441D-B1A3-131F569651A1}" destId="{F2164696-6D21-4E54-A6B7-FB8DB19B2012}" srcOrd="0" destOrd="0" presId="urn:microsoft.com/office/officeart/2005/8/layout/default"/>
    <dgm:cxn modelId="{A4179592-8EB3-4CF3-9124-AEC644B1E58E}" type="presOf" srcId="{8E15EFB8-BD69-42C8-B2A0-E229FB16798E}" destId="{E8A905F0-5D6D-4298-B9F5-ED6E565331CE}" srcOrd="0" destOrd="0" presId="urn:microsoft.com/office/officeart/2005/8/layout/default"/>
    <dgm:cxn modelId="{2CB0DC5E-348D-4586-BD8E-5603EAE409A8}" type="presOf" srcId="{921B9D13-499A-46F6-A558-B5821BBCB048}" destId="{C2A162BB-627B-499D-B0D0-43DF091DEF8F}" srcOrd="0" destOrd="0" presId="urn:microsoft.com/office/officeart/2005/8/layout/default"/>
    <dgm:cxn modelId="{4B7789BE-43B9-4F52-883C-3AF2AA933039}" srcId="{8BAC8228-E6A1-4544-9153-4E2C5D35CE44}" destId="{8E15EFB8-BD69-42C8-B2A0-E229FB16798E}" srcOrd="1" destOrd="0" parTransId="{57F80E46-84E5-41D3-9F48-57801CAD52ED}" sibTransId="{3D2AC53D-C576-4B82-9330-30AE53E244B0}"/>
    <dgm:cxn modelId="{1727E015-A943-401E-BA0E-2DADF98D887D}" srcId="{8BAC8228-E6A1-4544-9153-4E2C5D35CE44}" destId="{C233A009-9702-4173-862B-63F82C874D76}" srcOrd="0" destOrd="0" parTransId="{5D070970-B993-4CDF-AC60-84119B4A9291}" sibTransId="{BF711C63-4ABE-46A1-A2BE-790CCE14DC04}"/>
    <dgm:cxn modelId="{BA159B3B-2840-4910-808B-7E93A0EEEA27}" srcId="{8BAC8228-E6A1-4544-9153-4E2C5D35CE44}" destId="{F713CE69-BF11-4D75-99FC-3BD10826430A}" srcOrd="4" destOrd="0" parTransId="{B71DCDEA-FB39-4647-8A94-10D27333679F}" sibTransId="{FC6ED95E-3BA1-4224-B0DB-22EDFBCACCE5}"/>
    <dgm:cxn modelId="{F081E24A-04AD-49EB-B624-23DC0AE5915D}" type="presOf" srcId="{F713CE69-BF11-4D75-99FC-3BD10826430A}" destId="{7C1C4EC6-0234-46B1-86A1-7CCAA68FD330}" srcOrd="0" destOrd="0" presId="urn:microsoft.com/office/officeart/2005/8/layout/default"/>
    <dgm:cxn modelId="{76DD93CF-9DE2-4B46-A237-AD58168A0318}" srcId="{8BAC8228-E6A1-4544-9153-4E2C5D35CE44}" destId="{4F2D0623-4D9C-441D-B1A3-131F569651A1}" srcOrd="3" destOrd="0" parTransId="{15A30D40-9B78-420B-82B7-3395429A84F5}" sibTransId="{5B40BC1D-DB21-4889-8148-C87CAD52F621}"/>
    <dgm:cxn modelId="{1A580012-2A05-49F8-A814-919EED5E11BF}" type="presOf" srcId="{C233A009-9702-4173-862B-63F82C874D76}" destId="{32AF212C-8C85-436D-B23B-93309659FCBC}" srcOrd="0" destOrd="0" presId="urn:microsoft.com/office/officeart/2005/8/layout/default"/>
    <dgm:cxn modelId="{B595DF55-7161-45E3-80E8-963E0FE24C06}" srcId="{8BAC8228-E6A1-4544-9153-4E2C5D35CE44}" destId="{921B9D13-499A-46F6-A558-B5821BBCB048}" srcOrd="2" destOrd="0" parTransId="{37C323BD-6BFB-4653-B6B0-00FB59C9C0FD}" sibTransId="{1469C0EF-461D-4A5A-A09B-0C568A1CC0BF}"/>
    <dgm:cxn modelId="{C4FE780A-BA94-4733-9026-0259D19F10F6}" type="presOf" srcId="{8BAC8228-E6A1-4544-9153-4E2C5D35CE44}" destId="{DCB3F7E5-A5CC-4D7F-BF84-146A93D5F354}" srcOrd="0" destOrd="0" presId="urn:microsoft.com/office/officeart/2005/8/layout/default"/>
    <dgm:cxn modelId="{2C7E1E77-7DFC-474F-97C5-4CAFDD7478C8}" type="presParOf" srcId="{DCB3F7E5-A5CC-4D7F-BF84-146A93D5F354}" destId="{32AF212C-8C85-436D-B23B-93309659FCBC}" srcOrd="0" destOrd="0" presId="urn:microsoft.com/office/officeart/2005/8/layout/default"/>
    <dgm:cxn modelId="{D8210B78-759A-4F4B-B919-E7835CF89DDE}" type="presParOf" srcId="{DCB3F7E5-A5CC-4D7F-BF84-146A93D5F354}" destId="{CB34ACFB-31AB-43DC-AB7D-10A193DAD73F}" srcOrd="1" destOrd="0" presId="urn:microsoft.com/office/officeart/2005/8/layout/default"/>
    <dgm:cxn modelId="{ABD70020-CFDF-4C37-A223-C947EEC487F4}" type="presParOf" srcId="{DCB3F7E5-A5CC-4D7F-BF84-146A93D5F354}" destId="{E8A905F0-5D6D-4298-B9F5-ED6E565331CE}" srcOrd="2" destOrd="0" presId="urn:microsoft.com/office/officeart/2005/8/layout/default"/>
    <dgm:cxn modelId="{CC42FEDF-E53E-4AB6-A108-B22E355979B0}" type="presParOf" srcId="{DCB3F7E5-A5CC-4D7F-BF84-146A93D5F354}" destId="{648F2046-3FCF-4310-8560-8508AF0638A7}" srcOrd="3" destOrd="0" presId="urn:microsoft.com/office/officeart/2005/8/layout/default"/>
    <dgm:cxn modelId="{EA4FCA53-10CE-415F-A137-5D71147D1A04}" type="presParOf" srcId="{DCB3F7E5-A5CC-4D7F-BF84-146A93D5F354}" destId="{C2A162BB-627B-499D-B0D0-43DF091DEF8F}" srcOrd="4" destOrd="0" presId="urn:microsoft.com/office/officeart/2005/8/layout/default"/>
    <dgm:cxn modelId="{A6850359-E6A4-4055-BCA0-60458881406E}" type="presParOf" srcId="{DCB3F7E5-A5CC-4D7F-BF84-146A93D5F354}" destId="{096C2DCD-3736-4B0A-BD7D-4728E6D51735}" srcOrd="5" destOrd="0" presId="urn:microsoft.com/office/officeart/2005/8/layout/default"/>
    <dgm:cxn modelId="{3259E6DD-8393-4F2E-AB15-187C6E2AF7D2}" type="presParOf" srcId="{DCB3F7E5-A5CC-4D7F-BF84-146A93D5F354}" destId="{F2164696-6D21-4E54-A6B7-FB8DB19B2012}" srcOrd="6" destOrd="0" presId="urn:microsoft.com/office/officeart/2005/8/layout/default"/>
    <dgm:cxn modelId="{5B1643ED-388F-4DE6-81AB-C43868B46F8E}" type="presParOf" srcId="{DCB3F7E5-A5CC-4D7F-BF84-146A93D5F354}" destId="{F7C5468E-9EB5-4270-9032-6D98FC93A65C}" srcOrd="7" destOrd="0" presId="urn:microsoft.com/office/officeart/2005/8/layout/default"/>
    <dgm:cxn modelId="{029130F4-3A77-43EB-A81D-282F369B832A}" type="presParOf" srcId="{DCB3F7E5-A5CC-4D7F-BF84-146A93D5F354}" destId="{7C1C4EC6-0234-46B1-86A1-7CCAA68FD330}"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BF1F8-E3C1-4AC9-990B-994B49A6965C}">
      <dsp:nvSpPr>
        <dsp:cNvPr id="0" name=""/>
        <dsp:cNvSpPr/>
      </dsp:nvSpPr>
      <dsp:spPr>
        <a:xfrm>
          <a:off x="867742" y="1384"/>
          <a:ext cx="1769715" cy="1061829"/>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1). The bar graph shows how diamond prices are spread out. </a:t>
          </a:r>
          <a:endParaRPr lang="en-US" sz="1600" kern="1200" dirty="0"/>
        </a:p>
      </dsp:txBody>
      <dsp:txXfrm>
        <a:off x="867742" y="1384"/>
        <a:ext cx="1769715" cy="1061829"/>
      </dsp:txXfrm>
    </dsp:sp>
    <dsp:sp modelId="{86EBD22A-AE5E-4127-9EAF-03D4FEFA4C1B}">
      <dsp:nvSpPr>
        <dsp:cNvPr id="0" name=""/>
        <dsp:cNvSpPr/>
      </dsp:nvSpPr>
      <dsp:spPr>
        <a:xfrm>
          <a:off x="867742" y="1240184"/>
          <a:ext cx="1769715" cy="1061829"/>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2). Most of the prices are between 100,000 and 300,000 units. </a:t>
          </a:r>
          <a:endParaRPr lang="en-US" sz="1600" kern="1200" dirty="0"/>
        </a:p>
      </dsp:txBody>
      <dsp:txXfrm>
        <a:off x="867742" y="1240184"/>
        <a:ext cx="1769715" cy="1061829"/>
      </dsp:txXfrm>
    </dsp:sp>
    <dsp:sp modelId="{EA50D172-9AC7-4A16-8FFF-2CC78211268A}">
      <dsp:nvSpPr>
        <dsp:cNvPr id="0" name=""/>
        <dsp:cNvSpPr/>
      </dsp:nvSpPr>
      <dsp:spPr>
        <a:xfrm>
          <a:off x="867742" y="2478985"/>
          <a:ext cx="1769715" cy="1061829"/>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3). There   aren't many diamonds that cost   over 400,000 units.</a:t>
          </a:r>
          <a:endParaRPr lang="en-US" sz="1600" kern="1200" dirty="0"/>
        </a:p>
      </dsp:txBody>
      <dsp:txXfrm>
        <a:off x="867742" y="2478985"/>
        <a:ext cx="1769715" cy="1061829"/>
      </dsp:txXfrm>
    </dsp:sp>
    <dsp:sp modelId="{19FAA111-54DF-41DB-A22D-D06AD2DBB547}">
      <dsp:nvSpPr>
        <dsp:cNvPr id="0" name=""/>
        <dsp:cNvSpPr/>
      </dsp:nvSpPr>
      <dsp:spPr>
        <a:xfrm>
          <a:off x="867742" y="3717786"/>
          <a:ext cx="1769715" cy="1061829"/>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4). This means there are a lot of mid-priced diamonds available. </a:t>
          </a:r>
          <a:endParaRPr lang="en-US" sz="1600" kern="1200" dirty="0"/>
        </a:p>
      </dsp:txBody>
      <dsp:txXfrm>
        <a:off x="867742" y="3717786"/>
        <a:ext cx="1769715" cy="1061829"/>
      </dsp:txXfrm>
    </dsp:sp>
    <dsp:sp modelId="{CF37D778-71D9-487A-9E6A-DEF6B1E9D9F1}">
      <dsp:nvSpPr>
        <dsp:cNvPr id="0" name=""/>
        <dsp:cNvSpPr/>
      </dsp:nvSpPr>
      <dsp:spPr>
        <a:xfrm>
          <a:off x="867742" y="4956586"/>
          <a:ext cx="1769715" cy="1061829"/>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5). This could affect what customers like and what's popular in the market.</a:t>
          </a:r>
          <a:endParaRPr lang="en-US" sz="1600" kern="1200" dirty="0"/>
        </a:p>
      </dsp:txBody>
      <dsp:txXfrm>
        <a:off x="867742" y="4956586"/>
        <a:ext cx="1769715" cy="1061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96560-1130-4E27-95F7-AC8EF9967D08}">
      <dsp:nvSpPr>
        <dsp:cNvPr id="0" name=""/>
        <dsp:cNvSpPr/>
      </dsp:nvSpPr>
      <dsp:spPr>
        <a:xfrm>
          <a:off x="0" y="0"/>
          <a:ext cx="4438022" cy="2557898"/>
        </a:xfrm>
        <a:prstGeom prst="rect">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The bar graph titled “Total Sales by Product Category for Each State” compares sales across five states:Delhi, Gujarat, Karnataka, Maharashtra, Tamil Nadu, West Bengal. Each state has bars representing different product categories: Bracelets, Earrings, Necklaces,and Ring. Maharashtra leads in total sales for most categories, while West Bengal excels in Pendants and Rings. This visual helps identify which product categories perform best in each state, providing valuable insights for strategic sales planning.</a:t>
          </a:r>
          <a:endParaRPr lang="en-US" sz="1500" kern="1200" dirty="0"/>
        </a:p>
      </dsp:txBody>
      <dsp:txXfrm>
        <a:off x="0" y="0"/>
        <a:ext cx="4438022" cy="2557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F212C-8C85-436D-B23B-93309659FCBC}">
      <dsp:nvSpPr>
        <dsp:cNvPr id="0" name=""/>
        <dsp:cNvSpPr/>
      </dsp:nvSpPr>
      <dsp:spPr>
        <a:xfrm>
          <a:off x="379" y="298692"/>
          <a:ext cx="1479378" cy="88762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Bracelet</a:t>
          </a:r>
          <a:endParaRPr lang="en-US" sz="1800" kern="1200" dirty="0"/>
        </a:p>
      </dsp:txBody>
      <dsp:txXfrm>
        <a:off x="379" y="298692"/>
        <a:ext cx="1479378" cy="887626"/>
      </dsp:txXfrm>
    </dsp:sp>
    <dsp:sp modelId="{E8A905F0-5D6D-4298-B9F5-ED6E565331CE}">
      <dsp:nvSpPr>
        <dsp:cNvPr id="0" name=""/>
        <dsp:cNvSpPr/>
      </dsp:nvSpPr>
      <dsp:spPr>
        <a:xfrm>
          <a:off x="1627695" y="298692"/>
          <a:ext cx="1479378" cy="887626"/>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Earring</a:t>
          </a:r>
          <a:endParaRPr lang="en-US" sz="1800" kern="1200" dirty="0"/>
        </a:p>
      </dsp:txBody>
      <dsp:txXfrm>
        <a:off x="1627695" y="298692"/>
        <a:ext cx="1479378" cy="887626"/>
      </dsp:txXfrm>
    </dsp:sp>
    <dsp:sp modelId="{C2A162BB-627B-499D-B0D0-43DF091DEF8F}">
      <dsp:nvSpPr>
        <dsp:cNvPr id="0" name=""/>
        <dsp:cNvSpPr/>
      </dsp:nvSpPr>
      <dsp:spPr>
        <a:xfrm>
          <a:off x="379" y="1334257"/>
          <a:ext cx="1479378" cy="88762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Nacklace</a:t>
          </a:r>
          <a:endParaRPr lang="en-US" sz="1800" kern="1200" dirty="0"/>
        </a:p>
      </dsp:txBody>
      <dsp:txXfrm>
        <a:off x="379" y="1334257"/>
        <a:ext cx="1479378" cy="887626"/>
      </dsp:txXfrm>
    </dsp:sp>
    <dsp:sp modelId="{F2164696-6D21-4E54-A6B7-FB8DB19B2012}">
      <dsp:nvSpPr>
        <dsp:cNvPr id="0" name=""/>
        <dsp:cNvSpPr/>
      </dsp:nvSpPr>
      <dsp:spPr>
        <a:xfrm>
          <a:off x="1627695" y="1334257"/>
          <a:ext cx="1479378" cy="8876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Ring</a:t>
          </a:r>
          <a:endParaRPr lang="en-US" sz="1800" kern="1200" dirty="0"/>
        </a:p>
      </dsp:txBody>
      <dsp:txXfrm>
        <a:off x="1627695" y="1334257"/>
        <a:ext cx="1479378" cy="887626"/>
      </dsp:txXfrm>
    </dsp:sp>
    <dsp:sp modelId="{7C1C4EC6-0234-46B1-86A1-7CCAA68FD330}">
      <dsp:nvSpPr>
        <dsp:cNvPr id="0" name=""/>
        <dsp:cNvSpPr/>
      </dsp:nvSpPr>
      <dsp:spPr>
        <a:xfrm>
          <a:off x="814037" y="2369821"/>
          <a:ext cx="1479378" cy="88762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u="sng" kern="1200" dirty="0" smtClean="0"/>
            <a:t>Product category</a:t>
          </a:r>
          <a:endParaRPr lang="en-US" sz="1800" u="sng" kern="1200" dirty="0"/>
        </a:p>
      </dsp:txBody>
      <dsp:txXfrm>
        <a:off x="814037" y="2369821"/>
        <a:ext cx="1479378" cy="8876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F60E5-864B-409A-A75D-BA33158186A0}" type="datetimeFigureOut">
              <a:rPr lang="en-US" smtClean="0"/>
              <a:t>10/3/2024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EE539-8763-45F9-8792-D6796EC47B4F}" type="slidenum">
              <a:rPr lang="en-US" smtClean="0"/>
              <a:t>‹#›</a:t>
            </a:fld>
            <a:endParaRPr lang="en-US"/>
          </a:p>
        </p:txBody>
      </p:sp>
    </p:spTree>
    <p:extLst>
      <p:ext uri="{BB962C8B-B14F-4D97-AF65-F5344CB8AC3E}">
        <p14:creationId xmlns:p14="http://schemas.microsoft.com/office/powerpoint/2010/main" val="518253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AEE539-8763-45F9-8792-D6796EC47B4F}" type="slidenum">
              <a:rPr lang="en-US" smtClean="0"/>
              <a:t>1</a:t>
            </a:fld>
            <a:endParaRPr lang="en-US" dirty="0"/>
          </a:p>
        </p:txBody>
      </p:sp>
    </p:spTree>
    <p:extLst>
      <p:ext uri="{BB962C8B-B14F-4D97-AF65-F5344CB8AC3E}">
        <p14:creationId xmlns:p14="http://schemas.microsoft.com/office/powerpoint/2010/main" val="24162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AEE539-8763-45F9-8792-D6796EC47B4F}" type="slidenum">
              <a:rPr lang="en-US" smtClean="0"/>
              <a:t>8</a:t>
            </a:fld>
            <a:endParaRPr lang="en-US" dirty="0"/>
          </a:p>
        </p:txBody>
      </p:sp>
    </p:spTree>
    <p:extLst>
      <p:ext uri="{BB962C8B-B14F-4D97-AF65-F5344CB8AC3E}">
        <p14:creationId xmlns:p14="http://schemas.microsoft.com/office/powerpoint/2010/main" val="542904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0021658-5EFC-4200-AB1B-18C82FC95CE9}" type="datetimeFigureOut">
              <a:rPr lang="en-US" smtClean="0"/>
              <a:t>10/3/2024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CB5375C-171E-4371-AE7E-EEFC2DE909A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B5375C-171E-4371-AE7E-EEFC2DE909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B5375C-171E-4371-AE7E-EEFC2DE909A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1436645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116626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1703384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862977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21658-5EFC-4200-AB1B-18C82FC95CE9}"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231218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21658-5EFC-4200-AB1B-18C82FC95CE9}"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131684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21658-5EFC-4200-AB1B-18C82FC95CE9}"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2774273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351935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B5375C-171E-4371-AE7E-EEFC2DE909A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772072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4000969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375C-171E-4371-AE7E-EEFC2DE909A4}" type="slidenum">
              <a:rPr lang="en-US" smtClean="0"/>
              <a:t>‹#›</a:t>
            </a:fld>
            <a:endParaRPr lang="en-US"/>
          </a:p>
        </p:txBody>
      </p:sp>
    </p:spTree>
    <p:extLst>
      <p:ext uri="{BB962C8B-B14F-4D97-AF65-F5344CB8AC3E}">
        <p14:creationId xmlns:p14="http://schemas.microsoft.com/office/powerpoint/2010/main" val="233851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B5375C-171E-4371-AE7E-EEFC2DE909A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B5375C-171E-4371-AE7E-EEFC2DE909A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CB5375C-171E-4371-AE7E-EEFC2DE909A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CB5375C-171E-4371-AE7E-EEFC2DE909A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021658-5EFC-4200-AB1B-18C82FC95CE9}" type="datetimeFigureOut">
              <a:rPr lang="en-US" smtClean="0"/>
              <a:t>10/3/2024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CB5375C-171E-4371-AE7E-EEFC2DE909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B5375C-171E-4371-AE7E-EEFC2DE909A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0021658-5EFC-4200-AB1B-18C82FC95CE9}" type="datetimeFigureOut">
              <a:rPr lang="en-US" smtClean="0"/>
              <a:t>10/3/2024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CB5375C-171E-4371-AE7E-EEFC2DE909A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0021658-5EFC-4200-AB1B-18C82FC95CE9}" type="datetimeFigureOut">
              <a:rPr lang="en-US" smtClean="0"/>
              <a:t>10/3/2024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CB5375C-171E-4371-AE7E-EEFC2DE909A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21658-5EFC-4200-AB1B-18C82FC95CE9}" type="datetimeFigureOut">
              <a:rPr lang="en-US" smtClean="0"/>
              <a:t>10/3/2024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5375C-171E-4371-AE7E-EEFC2DE909A4}" type="slidenum">
              <a:rPr lang="en-US" smtClean="0"/>
              <a:t>‹#›</a:t>
            </a:fld>
            <a:endParaRPr lang="en-US"/>
          </a:p>
        </p:txBody>
      </p:sp>
    </p:spTree>
    <p:extLst>
      <p:ext uri="{BB962C8B-B14F-4D97-AF65-F5344CB8AC3E}">
        <p14:creationId xmlns:p14="http://schemas.microsoft.com/office/powerpoint/2010/main" val="116608242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s of Diamonds? | Grown Diamond Corpor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3819"/>
            <a:ext cx="1676400" cy="12191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ypes of Diamonds? | Grown Diamond Corpo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01916">
            <a:off x="2528026" y="963755"/>
            <a:ext cx="1290011" cy="9898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ypes of Diamonds? | Grown Diamond Corpor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136752">
            <a:off x="766417" y="4541179"/>
            <a:ext cx="1676400" cy="12191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ypes of Diamonds? | Grown Diamond Corpora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8921914">
            <a:off x="7367826" y="366944"/>
            <a:ext cx="1557794" cy="1076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ypes of Diamonds? | Grown Diamond Corpora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15207">
            <a:off x="7115937" y="3858654"/>
            <a:ext cx="1753743" cy="1385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ypes of Diamonds? | Grown Diamond Corporati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110597">
            <a:off x="5525363" y="2207161"/>
            <a:ext cx="2043497"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ypes of Diamonds? | Grown Diamond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66139">
            <a:off x="4359564" y="336694"/>
            <a:ext cx="1729887" cy="115119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658067">
            <a:off x="4450669" y="4314415"/>
            <a:ext cx="166455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81000" y="1926746"/>
            <a:ext cx="4343400" cy="2554545"/>
          </a:xfrm>
          <a:prstGeom prst="rect">
            <a:avLst/>
          </a:prstGeom>
          <a:noFill/>
        </p:spPr>
        <p:txBody>
          <a:bodyPr wrap="square" rtlCol="0">
            <a:spAutoFit/>
          </a:bodyPr>
          <a:lstStyle/>
          <a:p>
            <a:r>
              <a:rPr lang="en-US" sz="3600" dirty="0" smtClean="0">
                <a:solidFill>
                  <a:srgbClr val="0070C0"/>
                </a:solidFill>
                <a:latin typeface="Arial Rounded MT Bold" pitchFamily="34" charset="0"/>
              </a:rPr>
              <a:t>Diamond Jewels Sales &amp; Data Analysis</a:t>
            </a:r>
          </a:p>
          <a:p>
            <a:r>
              <a:rPr lang="en-US" sz="1600" dirty="0" smtClean="0">
                <a:latin typeface="Arial Rounded MT Bold" pitchFamily="34" charset="0"/>
              </a:rPr>
              <a:t>By Yash Maurya</a:t>
            </a:r>
          </a:p>
          <a:p>
            <a:pPr algn="ctr"/>
            <a:endParaRPr lang="en-US" sz="3600" dirty="0">
              <a:solidFill>
                <a:srgbClr val="0070C0"/>
              </a:solidFill>
            </a:endParaRPr>
          </a:p>
        </p:txBody>
      </p:sp>
      <p:pic>
        <p:nvPicPr>
          <p:cNvPr id="1037" name="Picture 13" descr="Types of Diamonds? | Grown Diamond Corporati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9627938">
            <a:off x="5861673" y="5208028"/>
            <a:ext cx="1818546" cy="107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479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tMAAAGtCAYAAADUNPgdAAAABHNCSVQICAgIfAhkiAAAAAlwSFlzAAALEgAACxIB0t1+/AAAADh0RVh0U29mdHdhcmUAbWF0cGxvdGxpYiB2ZXJzaW9uMy4xLjMsIGh0dHA6Ly9tYXRwbG90bGliLm9yZy+AADFEAAAgAElEQVR4nOzdebzt5dz/8dc7DUppllQUCpmKgwiRG5VbhaKkAXcRbpnuZMzULZHM3CEypEw3kbmf4TaEJJEMSWk8nWaUxs/vj+u7WY5z9t7ne1pnrXX26/l4nMde67u+e+3PbrXWfq9rfa7rSlUhSZIkacmtMOoCJEmSpEllmJYkSZJ6MkxLkiRJPRmmJUmSpJ4M05IkSVJPhmlJkiSpJ8O0JC1DSW6bpJJsPIT7PiXJM8b9PiVpeWKYljTnJfnLwL9bklw3cH2vGb53hyRn34q13D/JyUmu7P79NMm/3Vr3P0pJDkzyu+6/6yVJvpRk1e6245O8egnu67lJvjW8aiVpdlYcdQGSNGpVtfrU5STnAv9RVcs8qCVZATgJOALYgTbg8RDgxmVdy60tyeOBVwM7VNUvk6wL7DLisiRpqTkyLUkzSLJqkvcmuTjJBUnemmSlLhD+L3DXgZHsdZNsm+THSa5OclGSo5LMZvDiTsBGwAer6saqur6qvldVP+rqWD/JV5MsSHJFki8m2XCaup+T5LfduScl2ag7fpsk7+nu5+okv0hyj2nqukeSn3Xnfi7Jmt39nJxk/4V+5u+S7LCI+3gQ8H9V9UuAqrq8qo6pquuSvBB4CvCa7r/hZ7r7em2SPyb5c5JfJXlCd3xr4B3Ao6ZGubvjqyZ5R5Lzu5HvdydZZRb/3SWpN8O0JM3s9cD9gPsCDwQeBRxcVZcDTwLOqarVu3+X00aSXwCsAzwCeCLwH7P4OZcA5wHHJdklyR0Wun0F4APAnYHNumNHLeqOkuwBvKj72RsAPwc+0d38793vcTdgbeDpwJXT1LUPsBct6K8MHNkdPxb4ez91kocAtwe+uYj7OAXYuQvID02y8tQNVfUu4HPAG7v/hrt3N/0WeBiwJvAW4Pgk61XVz7vf7Tvd+Xcc+G+xMe1xugewBXDINL+XJC01w7QkzWwv4NCquqyq5gNvAvZe3MlV9ZOq+mlV3VxVfwA+BGw30w+pqpu68+bTRl4v7kZ/N+tun19VX6yq66rqauDN09zvc4A3VdXvqupG2huChyfZgBb2bw/cs91tnVlVl05T2keq6jdV9RfgUGDP7vjngK2T3Lm7vjdwXFXdvIjf7VvAHrS2la8DlyV5S9fasrj/HidU1cVVdUtVfRy4kPYm4F90I//PAg6qqqu6/z6Hdz9TkobGMC1J00gS4I60EeMp59FGaRf3PVt27Rjzk1wDvBZYbzY/r6rOq6rnVtVmwF27w8d097tGkmOS/Km7329Mc793AT6Q5KokVwELgJtoI7dfBT4M/A8wP8n7kqy+mPsBOH/g8nnAaknWrKq/Ap8H9kqyEvA04OPT/G4nVtUTgLWA3YEDmeZNSZJnJzlj4He4+zS/752AlYAzB87/ArDw6L4k3aoM05I0jaoqWvvFXQYO35k2SgpQi/i2DwKnAXerqtsDbwDS42efB7wfuE936BBaGH5Qd7+Pm+Z+zwf2q6q1Bv6tWlU/q+btVbU1rX3l/sBB05SyycDlOwPXdiO/8I9Wjx2A+V0Lxky/1y1V9XXgewO/2z/9d0yyBfBu4ABgnapaCzh74Pdd+L/7xbQ3C3cb+H3XrKp1Z6pHkpaGYVqSZvYp4NBucuEdgFfxj/7j+cAdFhrZXQO4uqr+kuTewP7MQpINup7iu6a5A7Afrd946n6vBa5Ksh5tdYzF+QDw6qmJhUnWTvKU7vI2SeZ1rRF/BW4A/qU1Y8B+SbbofsfXAScM3PYdYHXgMOBj0/xuuyXZPcla3e/2MGDbgd9tPv8Yiae7z1toI+orJHkubWSagfM36UbE6VpZjgHemWS97mdskuSx0/xekrTUDNOSNLPXAr8GzgROB35AW74O4BfAicB5XXvBOsCLgf9I8hfgvfxz+JzO34DNaQH1z919X8k/Ji++jdbmcDnwfeAri7ujqvoU8B7g811LyOnAVLBcC/gocBVwDq11413T1PVx2huKC2kB96UDP6e62+8NHDfNfVwJPA/4A3ANLfi+vqo+191+NPCg7r/h8VV1Gu0Nwam0UefNustTvgacC1ya5ILu2IuAi7rzru7OGQzgknSrS3sdlCSpnyQHAE+tquVicxlJWhKOTEuSektyO9pEwqNHXYskjYJhWpLUS5KdgUtpEwM/O+JyJGkkbPOQJEmSenJkWpIkSerJMC1JkiT1tOKoC1ga6623Xm266aajLkOSJEnLuZ/97GeXVdX6Cx+f6DC96aabcuqpp858oiRJkrQUkpy3qOO2eUiSJEk9GaYlSZKkngzTkiRJUk+GaUmSJKknw7QkSZLUk2FakiRJ6skwLUmSJPVkmJYkSZJ6MkxLkiRJPRmmJUmSpJ4M05IkSVJPQwvTSW6b5CdJfpHkzCSv745vluTHSX6f5IQkK3fHV+mun93dvumwapMkSZJuDcMcmb4e2L6q7g9sBeyQZBvgLcBRVbU5cCXw7O78ZwNXVtXdgaO68yRJmrWDDz6YffbZh4MPPnjUpUiaI4YWpqv5S3d1pe5fAdsDn+2OHwvs2l3epbtOd/tjkmRY9UmSlj+XXHIJF154IZdccsmoS5E0Rwy1ZzrJbZKcDlwKfBP4A3BVVd3UnXIBsFF3eSPgfIDu9quBdYdZnyRJkrQ0hhqmq+rmqtoK2Bh4MHCvRZ3WfV3UKHQtfCDJAUlOTXLqggULbr1iJUmSpCW0TFbzqKqrgO8A2wBrJVmxu2lj4KLu8gXAJgDd7WsCVyzivo6uqnlVNW/99dcfdumSJEnSYg1zNY/1k6zVXV4V+DfgLODbwG7dafsCX+wun9hdp7v9/1XVv4xMS5IkSeNixZlP6W1D4Ngkt6GF9k9X1ZeT/Bo4PsmbgJ8DH+7O/zDw8SRn00ak9xhibZIkSdJSG1qYrqozgK0XcfwcWv/0wsf/Buw+rHokaTYOPvhgLrnkEu54xztyxBFHjLocSZoIc/m1c5gj05I0caaWVpMkzd5cfu10O3FJkiSpJ8O0JEmS1JNhWpIkSerJMC1JkiT15ARESZI0cnN5NQhNNsO0JEkaubm8GoQmm20ekiRJUk+GaUmSJKknw7QkSZLUk2FakiRJ6skJiNIQOCtdy4vHveKYUZewRG6+7BoALrzsmomp/RtvftaoS5C0FAzT0hA4K12StDQe9oSnjbqEJbLK9VewAnD+RRdPVO0/POmEpb4P2zwkSZKknhyZljR0e77jq6MuYdYuv+paAC656tqJqvtTL9px1CVI0pxkmJYkaTn1qGe9atQlzNoK8y8nwAXzL5+our9zzGGjLkEjZpuHJEmS1JMj02PK1SAkSZLGn2F6TLkahCRJ0vizzUOSJEnqyTAtSZIk9WSYliRJknoyTEuSJEk9GaYlSZKknlzNQ5IkSUulchtu6b7ONYZpSZI0eiuuQnVfNXluWHnNUZcwMnMmTL/vG2eMuoQlcvW1N/z96yTV/rzH3W/UJUiSJtAtG9xr1CVIvcyZMK3J9vJPfn/UJSyRy/78t79/nZTa37LXw0ddgiRJE8cwLUkDVlj19v/0VZKk6RimJWnA2g/dfdQlaGmscrt//ipJQ2aYliQtN25zz8eMugRJc4zrTEuSJEk9GaYlSZKkngzTkiRJUk/2TI+p1dZc+5++SpIkafwYpsfUI5524KhLkCRJ0gxs85AkSZJ6MkxLkiRJPRmmJUmSpJ4M05IkSVJPhmlJkiSpJ8O0JEmS1JNhWpIkSeppaGE6ySZJvp3krCRnJjmoO/66JBcmOb37t9PA97wiydlJfpvk8cOqTZIkSbo1DHPTlpuAl1bVaUnWAH6W5JvdbUdV1dsGT06yJbAHcG/gTsC3kmxRVTcPsUZJkiSpt6GNTFfVxVV1Wnf5z8BZwEbTfMsuwPFVdX1V/RE4G3jwsOqTJEmSltYy6ZlOsimwNfDj7tALkpyR5Jgka3fHNgLOH/i2C1hE+E5yQJJTk5y6YMGCIVYtSZIkTW/oYTrJ6sDngBdV1TXA+4G7AVsBFwNHTp26iG+vfzlQdXRVzauqeeuvv/6QqpYkSZJmNsyeaZKsRAvSn6yqzwNU1fyB2z8IfLm7egGwycC3bwxcNMz6pGFZZfW1/umrJElaPg0tTCcJ8GHgrKp6+8DxDavq4u7qk4BfdZdPBI5L8nbaBMTNgZ8Mqz5pmLbYYZ9RlyBJkpaBYY5MbwvsDfwyyendsVcCeybZitbCcS7wHICqOjPJp4Ff01YCeb4reUiSJGmcDS1MV9X3WXQf9Fem+Z7DgMOGVZMkSZJ0a3IHREmSJKknw7QkSZLUk2FakiRJ6skwLUmSJPVkmJYkSZJ6MkxLkiRJPRmmJUmSpJ4M05IkSVJPhmlJkiSpJ8O0JEmS1JNhWpIkSerJMC1JkiT1ZJiWJEmSejJMS5IkST0ZpiVJkqSeDNOSJElST4ZpSZIkqSfDtCRJktSTYVqSJEnqyTAtSZIk9WSYliRJknoyTEuSJEk9GaYlSZKkngzTkiRJUk+GaUmSJKknw7QkSZLUk2FakiRJ6skwLUmSJPVkmJYkSZJ6MkxLkiRJPRmmJUmSpJ4M05IkSVJPhmlJkiSpJ8O0JEmS1JNhWpIkSerJMC1JkiT1ZJiWJEmSejJMS5IkST0ZpiVJkqSeDNOSJElST4ZpSZIkqSfDtCRJktTT0MJ0kk2SfDvJWUnOTHJQd3ydJN9M8vvu69rd8SR5V5Kzk5yR5AHDqk2SJEm6NQxzZPom4KVVdS9gG+D5SbYEDgFOrqrNgZO76wA7Apt3/w4A3j/E2iRJkqSlNrQwXVUXV9Vp3eU/A2cBGwG7AMd2px0L7Npd3gX4WDWnAGsl2XBY9UmSJElLa5n0TCfZFNga+DGwQVVdDC1wA3foTtsIOH/g2y7ojkmSJEljaehhOsnqwOeAF1XVNdOduohjtYj7OyDJqUlOXbBgwa1VpiRJkrTEhhqmk6xEC9KfrKrPd4fnT7VvdF8v7Y5fAGwy8O0bAxctfJ9VdXRVzauqeeuvv/7wipckSZJmMMzVPAJ8GDirqt4+cNOJwL7d5X2BLw4c36db1WMb4OqpdhBJkiRpHK04xPveFtgb+GWS07tjrwQOBz6d5NnAn4Ddu9u+AuwEnA1cCzxziLVJkiRJS23GMJ3kCOBNwHXA14D70/qfPzHd91XV91l0HzTAYxZxfgHPn6keSZIkaVzMps3jcd3EwX+n9TVvAfzXUKuSJEmSJsBswvRK3dedgE9V1RVDrEeSJEmaGLPpmf5Skt/Q2jyel2R94G/DLUuSJEkafzOOTFfVIcBDgXlVdSNtcuAuwy5MkiRJGnczhukkq9EmBr6/O3QnYN4wi5IkSZImwWx6pj8C3AA8rLt+AW11D0mSJGlOm02YvltVHQHcCFBV17H4Je8kSZKkOWM2YfqGJKsCBZDkbsD1Q61KkiRJmgCzWc3jUNpmLZsk+SRtZ8P9hlmUJEmSNAlmDNNV9c0kpwHb0No7Dqqqy4ZemSRJkjTmFhumkzxgoUMXd1/vnOTOVXXa8MqSJEmSxt90I9NHTnNbAdvfyrVIkiRJE2WxYbqqHr0sC5EkSZImzWwmIJLkPsCWwG2njlXVx4ZVlCRJkjQJZgzTSQ4FHkUL018BdgS+DximJUmSNKfNZp3p3YDHAJdU1TOB+wOrDLUqSZIkaQLMJkxfV1W3ADcluT1wKXDX4ZYlSZIkjb/Z9EyfmmQt4IPAz4C/AD8ZalWSJEnSBJjNpi3P6y5+IMnXgNtX1RnDLUuSJEkaf9Nt2nIX4Kqqurq7/mhgV+C8JL+pqhuWUY2SJEnSWJquZ/rTwO0AkmwFfAb4E20C4vuGX5okSZI03qZr81i1qi7qLj8DOKaqjkyyAnD68EuTJEmSxtt0I9MZuLw9cDJAt7KHJEmSNOdNNzL9/5J8GrgYWBv4fwBJNgTsl5YkSdKcN12YfhHwNGBD4OFVdWN3/I7Aq4ZdmCRJkjTuFhumq6qA4xdx/OdDrUiSJEmaELPZAVGSJEnSIhimJUmSpJ4WG6aTnNx9fcuyK0eSJEmaHNNNQNwwyXbAzkmO55+XyqOqThtqZZIkSdKYmy5MvxY4BNgYePtCtxVt7WlJkiRpzppuNY/PAp9N8pqqeuMyrEmSJEmaCNONTANQVW9MsjPwyO7Qd6rqy8MtS5IkSRp/M67mkeTNwEHAr7t/B3XHJEmSpDltxpFp4AnAVlV1C0CSY4GfA68YZmGSJEnSuJvtOtNrDVxecxiFSJIkSZNmNiPTbwZ+nuTbtOXxHomj0pIkSdKsJiB+Ksl3gAfRwvTLq+qSYRcmSZIkjbvZjExTVRcDJw65FkmSJGmizLZnWpIkSdJCDNOSJElST9OG6SQrJPnVsipGkiRJmiTThulubelfJLnzMqpHkiRJmhizafPYEDgzyclJTpz6N9M3JTkmyaWDI9tJXpfkwiSnd/92GrjtFUnOTvLbJI/v9+tIkiRJy85sVvN4fc/7/ijwHuBjCx0/qqreNnggyZbAHsC9gTsB30qyRVXd3PNnS5IkSUM348h0VX0XOBdYqbv8U+C0WXzf94ArZlnHLsDxVXV9Vf0ROBt48Cy/V5IkSRqJGcN0kv2BzwL/0x3aCPjCUvzMFyQ5o2sDWXvgPs8fOOeC7tii6jkgyalJTl2wYMFSlCFJkiQtndn0TD8f2Ba4BqCqfg/coefPez9wN2Ar4GLgyO54FnFuLeoOquroqppXVfPWX3/9nmVIkiRJS282Yfr6qrph6kqSFVlM0J1JVc2vqpu7VUI+yD9aOS4ANhk4dWPgoj4/Q5IkSVpWZhOmv5vklcCqSR4LfAb4Up8flmTDgatPAqZW+jgR2CPJKkk2AzYHftLnZ0iSJEnLymxW8zgEeDbwS+A5wFeAD830TUk+BTwKWC/JBcChwKOSbEUb2T63uz+q6swknwZ+DdwEPN+VPCRJkjTuZgzTVXVLkmOBH9NC8G+rasY2j6racxGHPzzN+YcBh810v5IkSdK4mDFMJ3kC8AHgD7SJgpsleU5VfXXYxUmSJEnjbDZtHkcCj66qswGS3A04CTBMS5IkaU6bzQTES6eCdOcc4NIh1SNJkiRNjMWOTCd5cnfxzCRfAT5N65nenbYLoiRJkjSnTdfm8cSBy/OB7brLC4C1//V0SZIkaW5ZbJiuqmcuy0IkSZKkSTOb1Tw2A/4T2HTw/KraeXhlSZIkSeNvNqt5fIG2PvSXgFuGW44kSZI0OWYTpv9WVe8aeiWSJEnShJlNmH5nkkOBbwDXTx2sqtOGVpUkSZI0AWYTpu8L7A1szz/aPKq7LkmSJM1ZswnTTwLuWlU3DLsYSZIkaZLMZgfEXwBrDbsQSZIkadLMZmR6A+A3SX7KP/dMuzSeJEmS5rTZhOlDh16FJEmSNIFmDNNV9d1lUYgkSZI0aWazA+Kfaat3AKwMrAT8tapuP8zCJEmSpHE3m5HpNQavJ9kVePDQKpIkSZImxGxW8/gnVfUFXGNakiRJmlWbx5MHrq4AzOMfbR+SJEnSnDWb1TyeOHD5JuBcYJehVCNJkiRNkNn0TD9zWRQiSZIkTZrFhukkr53m+6qq3jiEeiRJkqSJMd3I9F8Xcex2wLOBdQHDtCRJkua0xYbpqjpy6nKSNYCDgGcCxwNHLu77JEmSpLli2p7pJOsALwH2Ao4FHlBVVy6LwiRJkqRxN13P9FuBJwNHA/etqr8ss6okSZKkCTDdpi0vBe4EvBq4KMk13b8/J7lm2ZQnSZIkja/peqaXeHdESZIkaS4xMEuSJEk9GaYlSZKkngzTkiRJUk+GaUmSJKknw7QkSZLUk2FakiRJ6skwLUmSJPVkmJYkSZJ6MkxLkiRJPRmmJUmSpJ4M05IkSVJPhmlJkiSpJ8O0JEmS1NPQwnSSY5JcmuRXA8fWSfLNJL/vvq7dHU+SdyU5O8kZSR4wrLokSZKkW8swR6Y/Cuyw0LFDgJOranPg5O46wI7A5t2/A4D3D7EuSZIk6VYxtDBdVd8Drljo8C7Asd3lY4FdB45/rJpTgLWSbDis2iRJkqRbw7Lumd6gqi4G6L7eoTu+EXD+wHkXdMckSZKksTUuExCziGO1yBOTA5KcmuTUBQsWDLksSZIkafGWdZieP9W+0X29tDt+AbDJwHkbAxct6g6q6uiqmldV89Zff/2hFitJkiRNZ1mH6ROBfbvL+wJfHDi+T7eqxzbA1VPtIJIkSdK4WnFYd5zkU8CjgPWSXAAcChwOfDrJs4E/Abt3p38F2Ak4G7gWeOaw6pIkSZJuLUML01W152Jueswizi3g+cOqRZIkSRqGcZmAKEmSJE0cw7QkSZLUk2FakiRJ6skwLUmSJPVkmJYkSZJ6MkxLkiRJPRmmJUmSpJ4M05IkSVJPhmlJkiSpJ8O0JEmS1JNhWpIkSerJMC1JkiT1ZJiWJEmSejJMS5IkST0ZpiVJkqSeDNOSJElST4ZpSZIkqSfDtCRJktSTYVqSJEnqyTAtSZIk9WSYliRJknoyTEuSJEk9GaYlSZKkngzTkiRJUk+GaUmSJKknw7QkSZLUk2FakiRJ6skwLUmSJPVkmJYkSZJ6MkxLkiRJPRmmJUmSpJ4M05IkSVJPhmlJkiSpJ8O0JEmS1JNhWpIkSerJMC1JkiT1ZJiWJEmSejJMS5IkST0ZpiVJkqSeDNOSJElST4ZpSZIkqSfDtCRJktSTYVqSJEnqacVR/NAk5wJ/Bm4GbqqqeUnWAU4ANgXOBZ5aVVeOoj5JkiRpNkY5Mv3oqtqqquZ11w8BTq6qzYGTu+uSJEnS2BqnNo9dgGO7y8cCu46wFkmSJGlGowrTBXwjyc+SHNAd26CqLgbovt5hUd+Y5IAkpyY5dcGCBcuoXEmSJOlfjaRnGti2qi5Kcgfgm0l+M9tvrKqjgaMB5s2bV8MqUJIkSZrJSEamq+qi7uulwP8CDwbmJ9kQoPt66ShqkyRJkmZrmYfpJLdLssbUZeBxwK+AE4F9u9P2Bb64rGuTJEmSlsQo2jw2AP43ydTPP66qvpbkp8Cnkzwb+BOw+whqkyRJkmZtmYfpqjoHuP8ijl8OPGZZ1yNJkiT1NU5L40mSJEkTxTAtSZIk9WSYliRJknoyTEuSJEk9GaYlSZKkngzTkiRJUk+GaUmSJKknw7QkSZLUk2FakiRJ6skwLUmSJPVkmJYkSZJ6MkxLkiRJPRmmJUmSpJ4M05IkSVJPhmlJkiSpJ8O0JEmS1JNhWpIkSerJMC1JkiT1ZJiWJEmSejJMS5IkST0ZpiVJkqSeDNOSJElST4ZpSZIkqSfDtCRJktSTYVqSJEnqyTAtSZIk9WSYliRJknoyTEuSJEk9GaYlSZKkngzTkiRJUk+GaUmSJKknw7QkSZLUk2FakiRJ6skwLUmSJPVkmJYkSZJ6MkxLkiRJPRmmJUmSpJ4M05IkSVJPhmlJkiSpJ8O0JEmS1JNhWpIkSerJMC1JkiT1NHZhOskOSX6b5Owkh4y6HkmSJGlxxipMJ7kN8F5gR2BLYM8kW462KkmSJGnRxipMAw8Gzq6qc6rqBuB4YJcR1yRJkiQt0riF6Y2A8weuX9AdkyRJksZOqmrUNfxdkt2Bx1fVf3TX9wYeXFX/OXDOAcAB3dV7AL9d5oUuO+sBl426CPXm4ze5fOwmm4/f5PKxm2zL++N3l6paf+GDK46ikmlcAGwycH1j4KLBE6rqaODoZVnUqCQ5tarmjboO9ePjN7l87Cabj9/k8rGbbHP18Ru3No+fApsn2SzJysAewIkjrkmSJElapLEama6qm5K8APg6cBvgmKo6c8RlSZIkSYs0VmEaoKq+Anxl1HWMiTnRzrIc8/GbXD52k83Hb3L52E22Ofn4jdUEREmSJGmSjFvPtCRJkjQxDNOSJElST4bpCZJki1HXIEnSuEmSUdegpZfkrkmeMOo6lpRhegKkWQV4Y5J1Rl2Plk6SFXzhX74s/Hj6+ErLVnUTwJLsmGTtUdej3jYHjkuy66gLWRKG6QlQzfXAnsBWSY4adU3qJ8ltgUcDKyT59yTPGHVNWjpJMvCHfE34xx92TSbfDE2Oqcdq4DE7EPhEkrVGV5X66F5Lvw48HTgqyZNHXdNsGabHXJK/P0ZVdQvwB2CnJG8YXVVaCtcDjwS+BbwNuHC05WhpDQTplwDvTnJ8knskGbulRzWzhd4cPTHJfgMbiWnMDLxxXbe7vjNwJfBRA/Vkqarqnn8nAS8CjpyUQG2YHmNJVuwCNEnun+ReVXUe8Chg5ySHjbRALZGBP9IfBTagvTE6Jcltpm4fYXlaCkmeB/w7sD9wX+D9wLaDb4Y1GQaC9EHAIcA9geOAJxvOxkeSrZI8sLv8cOBlSeYBVNUzgJuAL9ryMf4GPl14IC3bbFxVXwSeTwvUTxppgbPgC/2YSnJP4DXd5QOAjwFfSvLCqroYeDzwuCTvHGGZmqWpIJ1k1ar6I/A44I/Ae4G7dKetN7ICtUQW8cZnPWA/4HnAOcD3gfcAj+7mO2jMDT6mSR4GPAZ4BHAxsCbwBGDHJLcfTYWa0rXLbQ/8d5J7A5cAq9E+tX1Ad9p+wH2Aw3xTO966v4070d60Pgj4bpJ/7zbxOxA4OsluIy1yBv4PNr7WAjZO8nZgp6q6P61n+tFJXlJV84GdaT3U64+yUE1vIEjvAHw4yX8CtwNeCNwAvDzJ/sBPk2w6uko1Wwu1AdwTeCOwMvCEqnpiVb2W9vr6FHydHXsLtXY8ATiP9sboicATq2pLWkvW64AdDGej0z1Wf6PttPcD4E3A32htc2vSRjYfAGwLfAJ429QnvBpP3WvoobRBwu8AqwIvTvKUqvoasA9w+egqnJkvCGMmydZJPlhVp9BeLG5LC9W3raqfAkcAj0zyqm6EevuqWjDKmjW9Lkg/Bng78AFgN+DNwGNp77rPAR4AHFRV546qTs0sySOSPLK7vCLtY8gVuyB2GXBLkh94s8IAABhQSURBVD26jyV/ARxeVdeNrmLNxkCQfixwMHBtVV1A+9To191pvwB+BnzHcDY6Az3STwc2A+4MvAtYBXhHd9vhwJHA+6rqnGVepGY0+ElQVf0GeCZwJ9pjtxnwNdrg065V9dWq+vY4t0I6QWb8XAhsluR9VfW8JNcD69NGL4+qqh8lORJ4XpJ1quqK0ZarxRkYkV6f9pHkU4CNaKMnJwMH0P42vCXJSlV14+AImcbSPWlLVO5RVd/pXtxv6G67gTYSthuwBbBHVf1pRHVqCSXZivb4Pb+qruwOnww8J8kJtMf0qVV16ahqVJNkW+AltNHnewAPAd4CvKSqXpfkDsBtugEnjaHub+MjgMdU1euq6tdJ9gV+WVXXJ/k/4DTaYNPfv2dU9c4kY1zbnNWFr2OAS6pq/yTbAHvRRr7eUVVXdyPVfxtpoVqsgSD9WOCuwBeBm4FPAk+rqiuT/BI4BXitL/qTI8mzgFcAuwLPAE4CfgwE2BC4AFi7qi4bWZGaUZINgTWq6ndda8eZtFaBLYAHVNVN3eTgzWkfP3+lqn4/uoo1Jcn2tDc9T+mu351/jE6/tKpOH2V9mln3hugAYG/g3VV1UJL70D7B/ROwNfCiqvq/EZY5a4bpMbBQv94q3buy9YAPAZdW1QFJHkxrCfgt7R34WL9LE3Qzy3cHvlRV30+yCfAN2qoPt9Be/F9eVb+e5m40Yov6tKCbFPxaWm/fSbQ5DisBVwPPqaqrl3mhWiJJ7gF8GfgusCmwB3AN8D7aJ0hPcsBi9Bb6+3jbqvpbkjVoy4t+oqre3d3237RP29/VtehoTCV5CG1RhT1pr6HH0P5OvizJg2iTfb9fVd8aYZlLxDA9RpI8B7g7cAXtf7SbgA8CF3QtH/OA87vJhxpT3eSklWhvfK4Gth5Y4vAVtHfitwCv6pb/0Zha6A/5rrSR529X1W+62ecfpI2ufBtYHcA2gMmR5M20doHnV9WHupHo29JGqLcGtqu2YZZGYKHn3/7A/Wg97J8BtqStRTyf1s++H+0NkJ/yjbnuk4U9q2r/7vp6wNm0HvdXDpw3MW2PTkAcE0n2o31k/EHg5bRWgPnAs4Etu37pUw3SE6G6P8Db0daTfsPADW8GngzsUlVfHOcJFfqniWkvBP4LuANwfJJ9u2WbXgYcC8yrqksN0uNvoefcZ2lvho7sVg64uar+SluW9Gu0569GZOD591xgX1qb3Gto639fTwvTN9AmrO1vkB5Pi/g7dyWwSZI7AnQtcW8BnpXkkKmTJiVIgxMQx0KS1WgbPTwP2Ab4CfBugKpakOQptDU0NaYGeqQfAdwryTlV9a3uI6tTktxcVYfC32cu012emBeLuapbZuuxtDdHB9JeN3foHvOPJrkJuGiUNWpmSTapqvO75+letE8Bv1BVxya5DPhUksuBNWi7lL6iqm4aZc1zVfe6Ob+q/pRkI9raw7vQWnH+AKwNPBd4U1UdNLpKNRvdc24n2vPqHOAjwA+BTyY5gvacux9wEG2t8BUn7blnmB6BJJvTtj5dDTi9qq5Ich7wTuCGqnpcd94raW0dH2fM11icywaC9I7AUbSlfU5I8t9VdWT3h+GsJCtX1StGW61m0q0EcGM3SXS7qvpu14K1A+0ThfskeS3wuiQ3VtUnR1uxZpJkA+A1SX4K/BV4MW1jnWO65+nnkjydNohxDfDcSftjvpx5BvCw7tOCPyV5CW30edeqekSSzWiTfn+b5B32to+ngb+NW9KWg/0crX3qEbSl8C6hzSG6D+05uQlt9bKJ65owTC9j3azxN9I2BVidNoq5A3AWbcWOtyZZmbYhy1Np78Q1hroJhZd2E0Y3orXn7EJbK/Ny4IlJbldVb+heTO4xwnI1e/emLUV5Cu0xfGxVXZRkF9quldCerz+kTYLS+LsW+B5thPMewG5VdW6SfYBndn/zP5/kx8BN9Y+l8TQC3coOR9FGLvfqAvUqwB27T3I3p23u8TGD9PjqgvTDae04b+jetN6J1h73EdpchaOTrEr75O9w2pKiNyz+XseTExCXoS40v462gsN3u2OH0nrBHgs8ENiRNslpZdomHr8cTbWaSZLDgU9V1S+663emffz4oap6UNrmHicDL6uqd3bnTMyEirksyfG0pe8eP/BcvTvwedrHlJsCu7tU2nhbaALbirTH9BXAN6Y+JUryDOA5wBFV9aWRFTvHJXk8bfT5V1X1/e7YG2jbuu/ZBeq3Aw+lrQCxZ1WdNbKCNStp67efCJxUVQd2/dMbAK+mbbjzFOA2wE7Ab6vqzJEVuxQM08tIknVo60TvXFVfzsA60d0LxlNpPUO37f7dVG7IMva60eljaB//X5u20+HLqmrHbjT6CODQqvrZSAvVtBZ+k9M9jo8D/g3Yu7rlC9O2e98O+KFBerwtFKSfT+tr/zItUG9P2xzifd3tewA/qKrzR1XvXNaNNn+UtuHRebTJn7+jjV6+ifbx//Or6oJuDsP8qrpwROVqGgOtHfejTQ69gNbW+g3asoXv7c67I7DW4ByiSWaYXoa6Fo/DgUdV1eXp1pTubvsubfcmQ9eEyD/WBD+RtmHH7rQ++HfRJlTcHXhBVX17hGVqBguFrp1oGz/8sKrmJ3kV8DTaph07AOtW1dtGV62WVJKX0ka/DqyqX3TB7Qm0N0V/rKojR1qgAEhyf+BJwO2BqVVxdgJ+QGuhOxPYsVxDeuwleSJt1ZWvA1N7ZKxJW43lw4PPueXl01p7ppehqjopyS3AT5LM6yY4rVRVNwJX0Zb60QRIcl/ggG7y0s5JjqMts/U02gv/drT1wb83yjo1s4Eg/SLayNjPgRcnOaKqDmufSvJx2h+D/xhZoVpiabvJPprWRrdq2spImwEn0D4BfGCStarqqhGWOacluU23JOEvkqwOPIo2Ce1VtPC1AXAX2iS1246sUM2oa+HYEDiYNgCxL3A74K9VdU43yffzST5bVefB8rOilSPTI9Ct+vAe2tq0V3aTYJ4PPLFcp3YiJFkbOJr2Edbh3SjmCbRevt3LjR4mSpJH0bYhfmI3krk/cCpwfNeWtTFwXVW5qs4YW0S7zrrAl2gTRtegrR7wGOCDVfWOJGtU1Z9HU+3cluROVXVRd/k2VXVzd/khtFacFYH3dyHstrS8ct3oKtaidH8L16mqP3TX70IL0z+kLfe7b1WdneTfqi0Xu3pV/WWEJQ+FYXpEukB9BG3r2r2BA6rqV6OtSouStnXtStWWMLxnd/mX3YvIUcCfaX3RVyT5FLBRVT1ylDVreosIXbenbQn+ENpz8bFJ3k9bwsmdKifAQu06jwYuBP5EG9V8NG3nyt8m2ZMWqF3+bkSSbEjbzOrHVfWh7tjCgXon2qj04VV17qhq1eIluRft04O/AFdU1a7d8c/Q1pR+SLdqzqNpLa5PnwrdyxvbPEakqr6atnXt52nbTU/kDNblXZJ7AG+lteZ8jbYm5sZJ3tkF6hcDXwU+muS5VbVnkp9OvQsfZe1atIVC1/2Bv1XVb4Fruolop3Sn/pjWv/mj0VSqJTHwmL6Y1q7zI2A94N1V9YHutufRRsueZpAejbR13C+hPb+2TrJPVX2sqm4eaPn4cbf6yqNoyxpqzHR/Gz8CvL2qPpHk1CQPqaofA++gPcZvSXISbaT6lctrkIYJXBh7eVJVX6bNZjVIj6FuNY5PAF8E3lNVpwLH0T4y3j/JA6qtR/tuWo/f2mlrhAO40sOYGghd/wl8DDgpyfO7fs1vA09N8jHghbRPHGy9GmNdn+bU5ccAT6iqbWmTgbcAXpLkkV2rwMNoQdrX3BHoRqSnNq46jvbG9eFdqyNTgbq7/APgSJ9/46d7rTwGOKWqPtEdXgM4qHvtXJU2CPVb2oDEi6vqxMHn6vLGNg9pEbrWji8Ax1XVhweOPw14APAb2gYt3wOeSNt6+JTunFXt7RtvaWu+P6+bPPog4JW0IP0pYCPayh2fr6rfjbBMLYFuybQNgF/R1ut/GnAA8N+0N7svBs50RHp0ktyOtvLRfYE7VdvEY29aO9X3q+pj3Xl/b/nQeEryAtrE3vcAL6C1Vb2I1s6xCa1Xes58qmCbh7Ro19EmF3526kCSZ9FeLFam7V75P7R+9yOq6pSBd93uyDVmFmrtuB9t/eg7p633/tMkR9A+irwt8I6qOn2E5WoJdUsa7g/sVW2997vRRsP+kOQc4FzgMoP0aEw9/6rqr93I8xbA05NcV1Uf7146H9o9H482SI+vgcfyPd3qZG8FfldVz+tOeUnaUr/zaINNc4JhWlpIF4pXp41Abwt8pTu2Kq2Hb0Var/vLgW9W1U0LT2jTeBkI0s+iTTL8LG3b95cnOaqqfpS2ffGBtMfeDZMmRNcisB1tQ4ipkbB1aPMYPkLbfGfXcpOPkVjojew6wLVVdWyS64EDk6zQBepVgPskWbOqrh5p0VqsqqqB3vb3JbkW2CPJI6vqe91gxbq0TermDMO0tJDuhf+qJO8BdktySVWdluQDXU/fNsDVwGpTS/wYpMdfkofSWnOeVlV/694g7UBbU/od3R+Cn1S3M6nG0yLeuAbYGTiD1qpDVe2f5I207Yr3K3c2HJmBIH0I7fl2Q5LDq+r47jn47LQNsD6U5PZVdc1IC9a/WLjtZqHJoh/t2nf+q2u12oc22fDXIyt4BJyAKC3e54GLaZuzbE/7O/5w4L20FQKcGDMh0rZ9fxZwN9pHzADfAk6i9Ugf2P1hd33wMbbQKOdduhB2LPBc4IXdBEQAquo1wMur6pcjKndOW2hi6FrAVrTn4DHAp5M8tqo+BZxIG7RY3SA9fpKsBOyV5I5JtkvyLvh7oF6hu/xe2m6HzwFevbxPNlwUR6alxaiqBd0Lx1Npkyx+Qds97Y1V9bWRFqdpLTx6WVXnT/0RAJ6Q5NpqGwl8B7gZOMtPF8bfQJB+KW3t6OuSfKKbyLYC8L4kL6qqr3bn3zLCcueshd70PAO4O7Cgqs4BzklyM/CJJM+qqo8k+Vwthxt5LA+q6saulePXwAJgr4Hbblmoh/pzVXXxXGx7dDUPaRaSbEALXatU1YVz8cViUiz0h/wA2kf9lwLHApvSRscuAr5QbX1pTZAk+9JWCti+ezO0MnBM1yawN/ASYNu5tJLAuEryeOD1tIGIu9FGpb/QTRJ9BvBG4N4+VuOp62e/JW1ZyeNokwq3q6o/JllxakJvkpWr6oaRFjtitnlIs1BV86vqsqlJTAbp8dS9+E8F6YOAPWjb2u5GW33lIuCDtFaPnbqPMDXGpj4uHvjYeDXgmWmbs1xLezwPSvLCqvo48EjD2egl2Y+25OTTquo5tLa5hwC7Jlmt2vrE9/OxGk/doMQtSbajLf+6F23Xyq8l2aabeH+Prnd6TgdpMExLWk6kbVn77jSb0EbCdgS2BP4KnA+8j9YHfyRtDfEbR1WvZmfgjevtuuvvp21fvB1tg5aP0HZbu0e3EsSfR1Pp3LaIHtk/0NaPnmoL+BBtw6vH0HaShfY4agx1q3bsQNvl8OKquq7a1u9vAT6etunVycDWo6xzXNgzLWmiDbR1rANc0/0RuAQ4DHggbQWP7WmjYh8C3gnsYz/teEvbrvjart/9QGD7JD+lTQC+hraE4X8nOQ24ATjcJdVGY6HWqjsCN1TV/3Wjml9KMr+qPpzkGOBG4LvgJ3zjqntjtB7wGtra7T/qHst7Ap+hDUw8HHhmtZ2B5zzDtKRJtyLtD/TatJ3u6Eac5ye5F/CrbhLNJrT1pd9rkB5vSW4P7AuskeSXtN0M3wocQgvR76NtsvNS4KHAC1z+bjSS3KWqzusuv4w2Gr1Okrd2qzrsBHwubWfY9wAfnu7+NHrdm5wFSb4BvKYbnLg9bTOzrarqwCTf8ZO9f7DNQ9LESrIe8PskawLzgTUWOuX3wLZJPk4LY5+oqouXcZlaQt0SaV+irR7wJNoboJNoa9jek7bb4aVVtRewc1X9amTFzmFJdgS+lWTN7tODHapqF1pb1duS7FNVP6TNXXhxd96cWjJtUgzMTXhAkl3TdhH9OvAN4Oiq2g34JLBWN/nQID3AMC1pYlXVZcALge/TgvRpSTZOslaS9boJo08D3gVsU1W/GWG5msFg0KqqH9HWAV9Am3B416r6I/BftJ1Jn9lNOHVt4hHoVuo4Eti7a6+5Edg/yUuAvwGvA96S5MCq+i5t1Y6rbe0YT1173M7AR2nPr48Cd6yqd1TVKd2clDfT5prcNLpKx5NL40maeEkeB3yNtunK52mTDlcELgeupPX9uWrAGFuo73Zr2icNlwIb0zZlWZm2WdIfu5adW8otwkeie759HPg/2iYdv+mOb0hr43h6VV2V5Cu0SYbPdmLo+ElyB2CLqvp+kvVp8xGeA2wDHA78G21b8M2AFwDfraovujTsvzJMS1ouJHkEbSTzrrQAvQUtTK9WVeeOsDQtgW6VgL2AHwAbAvvRAvX+wLrAYVM9ulr20naZfD9t/egNgDsAJ1XV/3W3f5K2kscfgJ2Ag328xk+SFYFXALerqkOSrEpb+m5l4MG0N0R/7B7v3wFXVtVfDNKLZpuHpOVC98d8D+A7wHpVdVZVXWqQHm9J1h64vButLedxQNEmF34duJD2sfNFtBYCjc41wH5V9Unam9cbaWu2P7y7/aO0icAHAm8wSI+fLhDfRPs0b+ckT62q62iDENsBh3RB+uG0N07rVbdDpUF60RyZlrRcSbILrV/zga7aMd66doH/Bl5ZVd9I8gDaOuA7A0/uvn4NWIm2vGE58Wk8DOyOtzmwN21E8zNV9bPu9jVdqnD8dC1STwc+VFWXJ9mVNiK9B61N7mDaijlX0No8/quqvjyqeieFI9OSlitV9UXgEQbpiXAP4D7Ay5I8sapOo/VKPwB4c1VdT+vL/TNtMpRBekxMPb+q6ve0/unrgP2SPKw7xYmh4+k5wKHA/3RvhL5D+zRhd+CPtEmGR9N2jt2nqr7sCiwzc51pScudqY8kNfY+RetxP5+2OsdqVXVC98d7uyTb0Dbe2aeqFoyyUC1eVf0+yQm0ZQx/3x3zY+8x0i1ndxMtSK8L3Jc2D+H33fU1gHtV1ZnAuYPf62M5M9s8JEnLTJL7AVTVGUlWoI2ErQucAPwncBRthOw/aJNID6uqX4yoXC2BJCv56cH46Xal3A34Wbeb4da03ujzaT3vewA7Aj+tqseNrtLJZZuHJGmZSLIucDrw5W6y4QOBV9F6NVcAjgNeQluT+NXAngbpyWGQHlurAZsDhyXZGzgLWAv4c1WdSNtZ9HvAVlNvdrVkHJmWJC0zSbYHvgW8iTYqdi/aah2/qKpPJHkmsANtZPovfsQsLb0kqwCPBj5I22xnJWBX4LlV9csk6wDrVNXZIyxzYhmmJUnLVLd27TG0iYa70VYXuAB4JrAKgJt8SLe+JPektVNdAuwJnAm8oKrmj7SwCWeYliQtc0l2At4CPLTbDGKzbrtwSUPUtVvdB3gR8HhgS9fjXzqGaUnSSHSB+khg26q6ojvmDmvSMpJkq6o6fdR1TDqXxpMkjURVfSXJSsC3ksxrhwzS0rBNbbozFaR9E7t0HJmWJI1UktVdG1zSpDJMS5IkST25zrQkSZLUk2FakiRJ6skwLUmSJPVkmJak5UCSVyU5M8kZSU5P8pAkL0qy2iy+d1bnSZL+lRMQJWnCJXko8HbgUVV1fZL1gJWBHwLzquqyGb7/3NmcJ0n6V45MS9Lk2xC4rKquB+hC8W7AnYBvJ/k2QJL3Jzm1G8F+fXfshYs473FJfpTktCSfSbL6KH4pSZoEjkxL0oTrwu73gdWAbwEnVNV3Fx5xTrJOVV2R5DbAycALq+qMwfO6Ue3PAztW1V+TvBxYpareMIJfTZLGnjsgStKEq6q/JHkg8Ajg0cAJSQ5ZxKlPTXIA7bV/Q2BL4IyFztmmO/6DJNDaRX40rNoladIZpiVpOVBVN8P/b99uVSoMoigMvyspomIzC/5Ui8lk9BJO0uQVGL0Lm8nmJRhOOUWwGcQiIpiMImITxvKFQUwbjvDJ+8SZPZuZthhmmAGzJPfAUT+fZAM4BfZaa29JLoHFX1oFmLbWJvPdsST9D76ZlqSRS7KTZKsb2gVegA9gZRhbBT6B9yTrwGFX39fdAvtJNofeS0m257l/SRozb6YlafyWgfMka8AX8AScABPgOslra+0gyR3wADwDN936ix91x8BVkoVh/gx4/KOzSNKo+AFRkiRJKvKZhyRJklRkmJYkSZKKDNOSJElSkWFakiRJKjJMS5IkSUWGaUmSJKnIMC1JkiQVGaYlSZKkom/4Gu6S786/z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 y="1143000"/>
            <a:ext cx="8991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2000" y="160338"/>
            <a:ext cx="7162800" cy="584775"/>
          </a:xfrm>
          <a:prstGeom prst="rect">
            <a:avLst/>
          </a:prstGeom>
          <a:noFill/>
        </p:spPr>
        <p:txBody>
          <a:bodyPr wrap="square" rtlCol="0">
            <a:spAutoFit/>
          </a:bodyPr>
          <a:lstStyle/>
          <a:p>
            <a:pPr algn="ctr"/>
            <a:r>
              <a:rPr lang="en-US" sz="3200" b="1" u="sng" dirty="0">
                <a:solidFill>
                  <a:srgbClr val="002060"/>
                </a:solidFill>
              </a:rPr>
              <a:t>Total Sales of city and sates </a:t>
            </a:r>
            <a:endParaRPr lang="en-US" sz="3200" dirty="0"/>
          </a:p>
        </p:txBody>
      </p:sp>
    </p:spTree>
    <p:extLst>
      <p:ext uri="{BB962C8B-B14F-4D97-AF65-F5344CB8AC3E}">
        <p14:creationId xmlns:p14="http://schemas.microsoft.com/office/powerpoint/2010/main" val="308776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002060"/>
                </a:solidFill>
              </a:rPr>
              <a:t>Total Sales of city and sates  </a:t>
            </a:r>
            <a:endParaRPr lang="en-US" sz="3200" b="1" u="sng" dirty="0">
              <a:solidFill>
                <a:srgbClr val="002060"/>
              </a:solidFill>
            </a:endParaRPr>
          </a:p>
        </p:txBody>
      </p:sp>
      <p:sp>
        <p:nvSpPr>
          <p:cNvPr id="3" name="TextBox 2"/>
          <p:cNvSpPr txBox="1"/>
          <p:nvPr/>
        </p:nvSpPr>
        <p:spPr>
          <a:xfrm>
            <a:off x="533400" y="1752600"/>
            <a:ext cx="8305800" cy="4370427"/>
          </a:xfrm>
          <a:prstGeom prst="rect">
            <a:avLst/>
          </a:prstGeom>
          <a:noFill/>
        </p:spPr>
        <p:txBody>
          <a:bodyPr wrap="square" rtlCol="0">
            <a:spAutoFit/>
          </a:bodyPr>
          <a:lstStyle/>
          <a:p>
            <a:pPr marL="342900" indent="-342900">
              <a:buFont typeface="Wingdings" pitchFamily="2" charset="2"/>
              <a:buChar char="Ø"/>
            </a:pPr>
            <a:r>
              <a:rPr lang="en-US" sz="2000" b="1" u="sng" dirty="0">
                <a:solidFill>
                  <a:srgbClr val="FF0000"/>
                </a:solidFill>
              </a:rPr>
              <a:t>Sales Distribution</a:t>
            </a:r>
            <a:r>
              <a:rPr lang="en-US" sz="2000" dirty="0" smtClean="0"/>
              <a:t>:-</a:t>
            </a:r>
            <a:endParaRPr lang="en-US" sz="2000" dirty="0"/>
          </a:p>
          <a:p>
            <a:r>
              <a:rPr lang="en-US" sz="2000" dirty="0"/>
              <a:t>Graph shows total diamond product sales across cities in various states</a:t>
            </a:r>
            <a:r>
              <a:rPr lang="en-US" sz="2000" dirty="0" smtClean="0"/>
              <a:t>.</a:t>
            </a:r>
          </a:p>
          <a:p>
            <a:pPr marL="342900" indent="-342900">
              <a:buFont typeface="Wingdings" pitchFamily="2" charset="2"/>
              <a:buChar char="Ø"/>
            </a:pPr>
            <a:r>
              <a:rPr lang="en-US" sz="2000" b="1" u="sng" dirty="0" smtClean="0">
                <a:solidFill>
                  <a:srgbClr val="FF0000"/>
                </a:solidFill>
              </a:rPr>
              <a:t>Cities </a:t>
            </a:r>
            <a:r>
              <a:rPr lang="en-US" sz="2000" b="1" u="sng" dirty="0">
                <a:solidFill>
                  <a:srgbClr val="FF0000"/>
                </a:solidFill>
              </a:rPr>
              <a:t>Represented</a:t>
            </a:r>
            <a:r>
              <a:rPr lang="en-US" sz="2000" dirty="0" smtClean="0"/>
              <a:t>:-</a:t>
            </a:r>
            <a:endParaRPr lang="en-US" sz="2000" dirty="0"/>
          </a:p>
          <a:p>
            <a:r>
              <a:rPr lang="en-US" sz="2000" dirty="0"/>
              <a:t>Includes Ahmedabad, Bengaluru, Chennai, Delhi, Kolkata, and Mumbai.</a:t>
            </a:r>
          </a:p>
          <a:p>
            <a:pPr marL="342900" indent="-342900">
              <a:buFont typeface="Wingdings" pitchFamily="2" charset="2"/>
              <a:buChar char="Ø"/>
            </a:pPr>
            <a:r>
              <a:rPr lang="en-US" sz="2000" b="1" u="sng" dirty="0">
                <a:solidFill>
                  <a:srgbClr val="FF0000"/>
                </a:solidFill>
              </a:rPr>
              <a:t>Key Insights</a:t>
            </a:r>
            <a:r>
              <a:rPr lang="en-US" sz="2000" dirty="0" smtClean="0"/>
              <a:t>:-</a:t>
            </a:r>
            <a:endParaRPr lang="en-US" sz="2000" dirty="0"/>
          </a:p>
          <a:p>
            <a:r>
              <a:rPr lang="en-US" sz="2000" dirty="0"/>
              <a:t>Fluctuations in sales highlight varying consumer preferences.</a:t>
            </a:r>
          </a:p>
          <a:p>
            <a:r>
              <a:rPr lang="en-US" sz="2000" dirty="0"/>
              <a:t>Heights of bars indicate sales performance across cities.</a:t>
            </a:r>
          </a:p>
          <a:p>
            <a:pPr marL="342900" indent="-342900">
              <a:buFont typeface="Wingdings" pitchFamily="2" charset="2"/>
              <a:buChar char="Ø"/>
            </a:pPr>
            <a:r>
              <a:rPr lang="en-US" sz="2000" b="1" u="sng" dirty="0">
                <a:solidFill>
                  <a:srgbClr val="FF0000"/>
                </a:solidFill>
              </a:rPr>
              <a:t>Strategic Implications</a:t>
            </a:r>
            <a:r>
              <a:rPr lang="en-US" sz="2000" dirty="0" smtClean="0"/>
              <a:t>:-</a:t>
            </a:r>
            <a:endParaRPr lang="en-US" sz="2000" dirty="0"/>
          </a:p>
          <a:p>
            <a:r>
              <a:rPr lang="en-US" sz="2000" dirty="0"/>
              <a:t>Identifies high-performing cities for targeted marketing.</a:t>
            </a:r>
          </a:p>
          <a:p>
            <a:r>
              <a:rPr lang="en-US" sz="2000" dirty="0"/>
              <a:t>Suggests need for further analysis into factors influencing sales.</a:t>
            </a:r>
          </a:p>
          <a:p>
            <a:pPr marL="342900" indent="-342900">
              <a:buFont typeface="Wingdings" pitchFamily="2" charset="2"/>
              <a:buChar char="Ø"/>
            </a:pPr>
            <a:r>
              <a:rPr lang="en-US" sz="2000" b="1" u="sng" dirty="0">
                <a:solidFill>
                  <a:srgbClr val="FF0000"/>
                </a:solidFill>
              </a:rPr>
              <a:t>Conclusion</a:t>
            </a:r>
            <a:r>
              <a:rPr lang="en-US" sz="2000" dirty="0" smtClean="0"/>
              <a:t>:-</a:t>
            </a:r>
            <a:endParaRPr lang="en-US" sz="2000" dirty="0"/>
          </a:p>
          <a:p>
            <a:r>
              <a:rPr lang="en-US" sz="2000" dirty="0"/>
              <a:t>Visualization aids in understanding market dynamics and planning sales strategies.</a:t>
            </a:r>
          </a:p>
          <a:p>
            <a:endParaRPr lang="en-US" b="1" dirty="0"/>
          </a:p>
        </p:txBody>
      </p:sp>
    </p:spTree>
    <p:extLst>
      <p:ext uri="{BB962C8B-B14F-4D97-AF65-F5344CB8AC3E}">
        <p14:creationId xmlns:p14="http://schemas.microsoft.com/office/powerpoint/2010/main" val="409656114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52" y="3240346"/>
            <a:ext cx="8441453" cy="361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609600"/>
            <a:ext cx="8294914" cy="255454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dirty="0"/>
              <a:t>The graph titled "Total Diamond Sales Over Time" shows a </a:t>
            </a:r>
            <a:r>
              <a:rPr lang="en-US" sz="2000" b="1" dirty="0"/>
              <a:t>significant decline</a:t>
            </a:r>
            <a:r>
              <a:rPr lang="en-US" sz="2000" dirty="0"/>
              <a:t> in diamond sales from January 2021 to April 2021. Here are the key points:</a:t>
            </a:r>
          </a:p>
          <a:p>
            <a:r>
              <a:rPr lang="en-US" sz="2000" b="1" u="sng" dirty="0">
                <a:solidFill>
                  <a:srgbClr val="FFFF00"/>
                </a:solidFill>
              </a:rPr>
              <a:t>Initial High Sales</a:t>
            </a:r>
            <a:r>
              <a:rPr lang="en-US" sz="2000" dirty="0"/>
              <a:t>: In January 2021, sales were near 3500.</a:t>
            </a:r>
          </a:p>
          <a:p>
            <a:r>
              <a:rPr lang="en-US" sz="2000" b="1" u="sng" dirty="0">
                <a:solidFill>
                  <a:srgbClr val="FFFF00"/>
                </a:solidFill>
              </a:rPr>
              <a:t>Gradual Decline</a:t>
            </a:r>
            <a:r>
              <a:rPr lang="en-US" sz="2000" dirty="0"/>
              <a:t>: Sales slightly decreased in February 2021.</a:t>
            </a:r>
          </a:p>
          <a:p>
            <a:r>
              <a:rPr lang="en-US" sz="2000" b="1" u="sng" dirty="0">
                <a:solidFill>
                  <a:srgbClr val="FFFF00"/>
                </a:solidFill>
              </a:rPr>
              <a:t>Sharp Drop</a:t>
            </a:r>
            <a:r>
              <a:rPr lang="en-US" sz="2000" dirty="0"/>
              <a:t>: By April 2021, sales had drastically fallen to just above 1000.</a:t>
            </a:r>
          </a:p>
          <a:p>
            <a:r>
              <a:rPr lang="en-US" sz="2000" dirty="0"/>
              <a:t>This trend indicates a notable decrease in diamond sales over the four-month period.</a:t>
            </a:r>
          </a:p>
        </p:txBody>
      </p:sp>
      <p:sp>
        <p:nvSpPr>
          <p:cNvPr id="3" name="TextBox 2"/>
          <p:cNvSpPr txBox="1"/>
          <p:nvPr/>
        </p:nvSpPr>
        <p:spPr>
          <a:xfrm>
            <a:off x="2184678" y="11723"/>
            <a:ext cx="4724400" cy="461665"/>
          </a:xfrm>
          <a:prstGeom prst="rect">
            <a:avLst/>
          </a:prstGeom>
          <a:noFill/>
        </p:spPr>
        <p:txBody>
          <a:bodyPr wrap="square" rtlCol="0">
            <a:spAutoFit/>
          </a:bodyPr>
          <a:lstStyle/>
          <a:p>
            <a:pPr algn="ctr"/>
            <a:r>
              <a:rPr lang="en-US" sz="2400" b="1" u="sng" dirty="0" smtClean="0">
                <a:solidFill>
                  <a:srgbClr val="002060"/>
                </a:solidFill>
                <a:latin typeface="+mj-lt"/>
              </a:rPr>
              <a:t>Total Sales Over Time </a:t>
            </a:r>
            <a:r>
              <a:rPr lang="en-US" sz="2400" b="1" u="sng" dirty="0">
                <a:solidFill>
                  <a:srgbClr val="002060"/>
                </a:solidFill>
                <a:latin typeface="+mj-lt"/>
              </a:rPr>
              <a:t>O</a:t>
            </a:r>
            <a:r>
              <a:rPr lang="en-US" sz="2400" b="1" u="sng" dirty="0" smtClean="0">
                <a:solidFill>
                  <a:srgbClr val="002060"/>
                </a:solidFill>
                <a:latin typeface="+mj-lt"/>
              </a:rPr>
              <a:t>f Diamond</a:t>
            </a:r>
            <a:endParaRPr lang="en-US" sz="2400" b="1" u="sng" dirty="0">
              <a:solidFill>
                <a:srgbClr val="002060"/>
              </a:solidFill>
              <a:latin typeface="+mj-lt"/>
            </a:endParaRPr>
          </a:p>
        </p:txBody>
      </p:sp>
    </p:spTree>
    <p:extLst>
      <p:ext uri="{BB962C8B-B14F-4D97-AF65-F5344CB8AC3E}">
        <p14:creationId xmlns:p14="http://schemas.microsoft.com/office/powerpoint/2010/main" val="3053108821"/>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32570"/>
            <a:ext cx="8686800" cy="3820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66316" y="685800"/>
            <a:ext cx="7620000" cy="224676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dirty="0"/>
              <a:t>The graph shows the changes in the average price of diamonds from January 2023 to April 2023.</a:t>
            </a:r>
          </a:p>
          <a:p>
            <a:endParaRPr lang="en-US" sz="2000" dirty="0"/>
          </a:p>
          <a:p>
            <a:r>
              <a:rPr lang="en-US" sz="2000" dirty="0"/>
              <a:t>There was a notable decrease in the average price of diamonds from January 2023 to February 2023. Subsequently, the price sharply increased from February 2023 to March 2023. Finally, there was a slight decline in price from March 2023 to April 2023.</a:t>
            </a:r>
          </a:p>
        </p:txBody>
      </p:sp>
      <p:sp>
        <p:nvSpPr>
          <p:cNvPr id="3" name="TextBox 2"/>
          <p:cNvSpPr txBox="1"/>
          <p:nvPr/>
        </p:nvSpPr>
        <p:spPr>
          <a:xfrm>
            <a:off x="2743200" y="152400"/>
            <a:ext cx="3962400" cy="381000"/>
          </a:xfrm>
          <a:prstGeom prst="rect">
            <a:avLst/>
          </a:prstGeom>
          <a:noFill/>
        </p:spPr>
        <p:txBody>
          <a:bodyPr wrap="square" rtlCol="0">
            <a:spAutoFit/>
          </a:bodyPr>
          <a:lstStyle/>
          <a:p>
            <a:endParaRPr lang="en-US" dirty="0"/>
          </a:p>
        </p:txBody>
      </p:sp>
      <p:sp>
        <p:nvSpPr>
          <p:cNvPr id="4" name="TextBox 3"/>
          <p:cNvSpPr txBox="1"/>
          <p:nvPr/>
        </p:nvSpPr>
        <p:spPr>
          <a:xfrm>
            <a:off x="2857500" y="-38100"/>
            <a:ext cx="3733800" cy="707886"/>
          </a:xfrm>
          <a:prstGeom prst="rect">
            <a:avLst/>
          </a:prstGeom>
          <a:noFill/>
        </p:spPr>
        <p:txBody>
          <a:bodyPr wrap="square" rtlCol="0">
            <a:spAutoFit/>
          </a:bodyPr>
          <a:lstStyle/>
          <a:p>
            <a:pPr algn="ctr"/>
            <a:r>
              <a:rPr lang="en-US" sz="2000" b="1" u="sng" dirty="0" smtClean="0">
                <a:solidFill>
                  <a:srgbClr val="002060"/>
                </a:solidFill>
                <a:latin typeface="+mj-lt"/>
              </a:rPr>
              <a:t>Monthly Diamond Price Over Time</a:t>
            </a:r>
            <a:endParaRPr lang="en-US" sz="2000" b="1" u="sng" dirty="0">
              <a:solidFill>
                <a:srgbClr val="002060"/>
              </a:solidFill>
              <a:latin typeface="+mj-lt"/>
            </a:endParaRPr>
          </a:p>
        </p:txBody>
      </p:sp>
    </p:spTree>
    <p:extLst>
      <p:ext uri="{BB962C8B-B14F-4D97-AF65-F5344CB8AC3E}">
        <p14:creationId xmlns:p14="http://schemas.microsoft.com/office/powerpoint/2010/main" val="249303370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83" y="76200"/>
            <a:ext cx="8229600" cy="792162"/>
          </a:xfrm>
        </p:spPr>
        <p:txBody>
          <a:bodyPr>
            <a:normAutofit/>
          </a:bodyPr>
          <a:lstStyle/>
          <a:p>
            <a:r>
              <a:rPr lang="en-US" sz="2800" b="1" u="sng" dirty="0" smtClean="0">
                <a:solidFill>
                  <a:srgbClr val="002060"/>
                </a:solidFill>
              </a:rPr>
              <a:t>Insights And Trends After (EDA) </a:t>
            </a:r>
            <a:endParaRPr lang="en-US" sz="2800" b="1" u="sng" dirty="0">
              <a:solidFill>
                <a:srgbClr val="002060"/>
              </a:solidFill>
            </a:endParaRPr>
          </a:p>
        </p:txBody>
      </p:sp>
      <p:sp>
        <p:nvSpPr>
          <p:cNvPr id="4" name="Rectangle 3"/>
          <p:cNvSpPr/>
          <p:nvPr/>
        </p:nvSpPr>
        <p:spPr>
          <a:xfrm>
            <a:off x="723480" y="838200"/>
            <a:ext cx="7661031" cy="5632311"/>
          </a:xfrm>
          <a:prstGeom prst="rect">
            <a:avLst/>
          </a:prstGeom>
        </p:spPr>
        <p:txBody>
          <a:bodyPr wrap="square">
            <a:spAutoFit/>
          </a:bodyPr>
          <a:lstStyle/>
          <a:p>
            <a:r>
              <a:rPr lang="en-US" b="1" dirty="0"/>
              <a:t>Customer </a:t>
            </a:r>
            <a:r>
              <a:rPr lang="en-US" b="1" dirty="0" smtClean="0"/>
              <a:t>Demographics</a:t>
            </a:r>
            <a:r>
              <a:rPr lang="en-US" dirty="0" smtClean="0"/>
              <a:t>:-   </a:t>
            </a:r>
          </a:p>
          <a:p>
            <a:r>
              <a:rPr lang="en-US" b="1" dirty="0" smtClean="0">
                <a:solidFill>
                  <a:srgbClr val="FF0000"/>
                </a:solidFill>
              </a:rPr>
              <a:t>Age </a:t>
            </a:r>
            <a:r>
              <a:rPr lang="en-US" b="1" dirty="0">
                <a:solidFill>
                  <a:srgbClr val="FF0000"/>
                </a:solidFill>
              </a:rPr>
              <a:t>Group Insights</a:t>
            </a:r>
            <a:r>
              <a:rPr lang="en-US" dirty="0"/>
              <a:t>:Customers aged between 30-40 years made the most purchases across all product categories.Females in the age range of 35-45 years showed a higher propensity for buying luxury items like necklaces and bracelets</a:t>
            </a:r>
            <a:r>
              <a:rPr lang="en-US" dirty="0" smtClean="0"/>
              <a:t>.</a:t>
            </a:r>
          </a:p>
          <a:p>
            <a:r>
              <a:rPr lang="en-US" b="1" dirty="0" smtClean="0">
                <a:solidFill>
                  <a:srgbClr val="FF0000"/>
                </a:solidFill>
              </a:rPr>
              <a:t>Gender </a:t>
            </a:r>
            <a:r>
              <a:rPr lang="en-US" b="1" dirty="0">
                <a:solidFill>
                  <a:srgbClr val="FF0000"/>
                </a:solidFill>
              </a:rPr>
              <a:t>Trends</a:t>
            </a:r>
            <a:r>
              <a:rPr lang="en-US" dirty="0" smtClean="0"/>
              <a:t>:-  Males </a:t>
            </a:r>
            <a:r>
              <a:rPr lang="en-US" dirty="0"/>
              <a:t>tended to buy more rings, while females preferred earrings and necklaces</a:t>
            </a:r>
            <a:r>
              <a:rPr lang="en-US" dirty="0" smtClean="0"/>
              <a:t>.</a:t>
            </a:r>
          </a:p>
          <a:p>
            <a:r>
              <a:rPr lang="en-US" b="1" dirty="0" smtClean="0">
                <a:solidFill>
                  <a:srgbClr val="FF0000"/>
                </a:solidFill>
              </a:rPr>
              <a:t>Regional </a:t>
            </a:r>
            <a:r>
              <a:rPr lang="en-US" b="1" dirty="0">
                <a:solidFill>
                  <a:srgbClr val="FF0000"/>
                </a:solidFill>
              </a:rPr>
              <a:t>Sales</a:t>
            </a:r>
            <a:r>
              <a:rPr lang="en-US" dirty="0" smtClean="0"/>
              <a:t>:-  State-wise </a:t>
            </a:r>
            <a:r>
              <a:rPr lang="en-US" dirty="0"/>
              <a:t>Trends:Maharashtra and Gujarat recorded the highest sales overall, contributing significantly to total revenue</a:t>
            </a:r>
            <a:r>
              <a:rPr lang="en-US" dirty="0" smtClean="0"/>
              <a:t>.</a:t>
            </a:r>
          </a:p>
          <a:p>
            <a:r>
              <a:rPr lang="en-US" b="1" dirty="0" smtClean="0">
                <a:solidFill>
                  <a:srgbClr val="FF0000"/>
                </a:solidFill>
              </a:rPr>
              <a:t>City-wise </a:t>
            </a:r>
            <a:r>
              <a:rPr lang="en-US" b="1" dirty="0">
                <a:solidFill>
                  <a:srgbClr val="FF0000"/>
                </a:solidFill>
              </a:rPr>
              <a:t>Insights</a:t>
            </a:r>
            <a:r>
              <a:rPr lang="en-US" dirty="0" smtClean="0"/>
              <a:t>:-  Mumbai </a:t>
            </a:r>
            <a:r>
              <a:rPr lang="en-US" dirty="0"/>
              <a:t>and Ahmedabad emerged as top cities for diamond purchases</a:t>
            </a:r>
            <a:r>
              <a:rPr lang="en-US" dirty="0" smtClean="0"/>
              <a:t>.</a:t>
            </a:r>
          </a:p>
          <a:p>
            <a:r>
              <a:rPr lang="en-US" b="1" dirty="0" smtClean="0">
                <a:solidFill>
                  <a:srgbClr val="FF0000"/>
                </a:solidFill>
              </a:rPr>
              <a:t>Product </a:t>
            </a:r>
            <a:r>
              <a:rPr lang="en-US" b="1" dirty="0">
                <a:solidFill>
                  <a:srgbClr val="FF0000"/>
                </a:solidFill>
              </a:rPr>
              <a:t>Popularity</a:t>
            </a:r>
            <a:r>
              <a:rPr lang="en-US" dirty="0" smtClean="0"/>
              <a:t>:-  Rings </a:t>
            </a:r>
            <a:r>
              <a:rPr lang="en-US" dirty="0"/>
              <a:t>were the most popular product category, making up a significant portion of the sales.Bracelets saw higher average prices compared to other products, often bought by customers aged 40</a:t>
            </a:r>
            <a:r>
              <a:rPr lang="en-US" dirty="0" smtClean="0"/>
              <a:t>+.</a:t>
            </a:r>
          </a:p>
          <a:p>
            <a:r>
              <a:rPr lang="en-US" b="1" dirty="0" smtClean="0">
                <a:solidFill>
                  <a:srgbClr val="FF0000"/>
                </a:solidFill>
              </a:rPr>
              <a:t>Pricing </a:t>
            </a:r>
            <a:r>
              <a:rPr lang="en-US" b="1" dirty="0">
                <a:solidFill>
                  <a:srgbClr val="FF0000"/>
                </a:solidFill>
              </a:rPr>
              <a:t>and Discounts</a:t>
            </a:r>
            <a:r>
              <a:rPr lang="en-US" dirty="0" smtClean="0"/>
              <a:t>:-  Higher </a:t>
            </a:r>
            <a:r>
              <a:rPr lang="en-US" dirty="0"/>
              <a:t>discounts correlated with increased sales, especially for earrings and necklaces.The average price of products in Gujarat was higher compared to other states, likely due to demand for premium products</a:t>
            </a:r>
            <a:r>
              <a:rPr lang="en-US" dirty="0" smtClean="0"/>
              <a:t>.</a:t>
            </a:r>
          </a:p>
          <a:p>
            <a:r>
              <a:rPr lang="en-US" b="1" dirty="0" smtClean="0">
                <a:solidFill>
                  <a:srgbClr val="FF0000"/>
                </a:solidFill>
              </a:rPr>
              <a:t>Payment </a:t>
            </a:r>
            <a:r>
              <a:rPr lang="en-US" b="1" dirty="0">
                <a:solidFill>
                  <a:srgbClr val="FF0000"/>
                </a:solidFill>
              </a:rPr>
              <a:t>Methods</a:t>
            </a:r>
            <a:r>
              <a:rPr lang="en-US" dirty="0" smtClean="0"/>
              <a:t>:-  Credit </a:t>
            </a:r>
            <a:r>
              <a:rPr lang="en-US" dirty="0"/>
              <a:t>Card and Online Payment methods were the most used by younger customers (aged 20-35).Cash payments were more frequent among older customers (aged 50+).</a:t>
            </a:r>
          </a:p>
        </p:txBody>
      </p:sp>
    </p:spTree>
    <p:extLst>
      <p:ext uri="{BB962C8B-B14F-4D97-AF65-F5344CB8AC3E}">
        <p14:creationId xmlns:p14="http://schemas.microsoft.com/office/powerpoint/2010/main" val="16640274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b="1" u="sng" dirty="0">
                <a:solidFill>
                  <a:srgbClr val="002060"/>
                </a:solidFill>
              </a:rPr>
              <a:t>Model Building</a:t>
            </a:r>
          </a:p>
        </p:txBody>
      </p:sp>
      <p:sp>
        <p:nvSpPr>
          <p:cNvPr id="3" name="Rectangle 2"/>
          <p:cNvSpPr/>
          <p:nvPr/>
        </p:nvSpPr>
        <p:spPr>
          <a:xfrm>
            <a:off x="838200" y="925578"/>
            <a:ext cx="7467600" cy="5324535"/>
          </a:xfrm>
          <a:prstGeom prst="rect">
            <a:avLst/>
          </a:prstGeom>
        </p:spPr>
        <p:txBody>
          <a:bodyPr wrap="square">
            <a:spAutoFit/>
          </a:bodyPr>
          <a:lstStyle/>
          <a:p>
            <a:r>
              <a:rPr lang="en-US" sz="2000" b="1" dirty="0">
                <a:solidFill>
                  <a:srgbClr val="FF0000"/>
                </a:solidFill>
              </a:rPr>
              <a:t>Feature Selection</a:t>
            </a:r>
            <a:r>
              <a:rPr lang="en-US" sz="2000" dirty="0"/>
              <a:t>: </a:t>
            </a:r>
            <a:r>
              <a:rPr lang="en-US" sz="2000" dirty="0" smtClean="0"/>
              <a:t> Identified </a:t>
            </a:r>
            <a:r>
              <a:rPr lang="en-US" sz="2000" dirty="0"/>
              <a:t>key features such as carat, customer age, diamond clarity, and product category that influence diamond prices</a:t>
            </a:r>
            <a:r>
              <a:rPr lang="en-US" sz="2000" dirty="0" smtClean="0"/>
              <a:t>.</a:t>
            </a:r>
          </a:p>
          <a:p>
            <a:r>
              <a:rPr lang="en-US" sz="2000" b="1" dirty="0" smtClean="0">
                <a:solidFill>
                  <a:srgbClr val="FF0000"/>
                </a:solidFill>
              </a:rPr>
              <a:t>Data </a:t>
            </a:r>
            <a:r>
              <a:rPr lang="en-US" sz="2000" b="1" dirty="0">
                <a:solidFill>
                  <a:srgbClr val="FF0000"/>
                </a:solidFill>
              </a:rPr>
              <a:t>Preprocessing</a:t>
            </a:r>
            <a:r>
              <a:rPr lang="en-US" sz="2000" dirty="0"/>
              <a:t>: </a:t>
            </a:r>
            <a:r>
              <a:rPr lang="en-US" sz="2000" dirty="0" smtClean="0"/>
              <a:t> Applied </a:t>
            </a:r>
            <a:r>
              <a:rPr lang="en-US" sz="2000" dirty="0"/>
              <a:t>one-hot encoding to convert categorical variables into numerical format for better model compatibility</a:t>
            </a:r>
            <a:r>
              <a:rPr lang="en-US" sz="2000" dirty="0" smtClean="0"/>
              <a:t>.</a:t>
            </a:r>
          </a:p>
          <a:p>
            <a:r>
              <a:rPr lang="en-US" sz="2000" b="1" dirty="0" smtClean="0">
                <a:solidFill>
                  <a:srgbClr val="FF0000"/>
                </a:solidFill>
              </a:rPr>
              <a:t>Train-Test </a:t>
            </a:r>
            <a:r>
              <a:rPr lang="en-US" sz="2000" b="1" dirty="0">
                <a:solidFill>
                  <a:srgbClr val="FF0000"/>
                </a:solidFill>
              </a:rPr>
              <a:t>Split</a:t>
            </a:r>
            <a:r>
              <a:rPr lang="en-US" sz="2000" dirty="0"/>
              <a:t>: Divided the dataset into training (80%) and testing (20%) sets to evaluate model performance</a:t>
            </a:r>
            <a:r>
              <a:rPr lang="en-US" sz="2000" dirty="0" smtClean="0"/>
              <a:t>.</a:t>
            </a:r>
          </a:p>
          <a:p>
            <a:r>
              <a:rPr lang="en-US" sz="2000" b="1" dirty="0" smtClean="0">
                <a:solidFill>
                  <a:srgbClr val="FF0000"/>
                </a:solidFill>
              </a:rPr>
              <a:t>Model </a:t>
            </a:r>
            <a:r>
              <a:rPr lang="en-US" sz="2000" b="1" dirty="0">
                <a:solidFill>
                  <a:srgbClr val="FF0000"/>
                </a:solidFill>
              </a:rPr>
              <a:t>Selection</a:t>
            </a:r>
            <a:r>
              <a:rPr lang="en-US" sz="2000" dirty="0"/>
              <a:t>: Built multiple regression models including</a:t>
            </a:r>
            <a:r>
              <a:rPr lang="en-US" sz="2000" dirty="0" smtClean="0"/>
              <a:t>:</a:t>
            </a:r>
          </a:p>
          <a:p>
            <a:pPr marL="342900" indent="-342900" algn="just">
              <a:buFont typeface="Wingdings" pitchFamily="2" charset="2"/>
              <a:buChar char="Ø"/>
            </a:pPr>
            <a:r>
              <a:rPr lang="en-US" sz="2000" dirty="0" smtClean="0"/>
              <a:t> Random Forest</a:t>
            </a:r>
          </a:p>
          <a:p>
            <a:pPr marL="342900" indent="-342900" algn="just">
              <a:buFont typeface="Wingdings" pitchFamily="2" charset="2"/>
              <a:buChar char="Ø"/>
            </a:pPr>
            <a:r>
              <a:rPr lang="en-US" sz="2000" dirty="0" smtClean="0"/>
              <a:t> Linear Regression</a:t>
            </a:r>
          </a:p>
          <a:p>
            <a:pPr marL="342900" indent="-342900" algn="just">
              <a:buFont typeface="Wingdings" pitchFamily="2" charset="2"/>
              <a:buChar char="Ø"/>
            </a:pPr>
            <a:r>
              <a:rPr lang="en-US" sz="2000" dirty="0" smtClean="0"/>
              <a:t> Decision Tree</a:t>
            </a:r>
          </a:p>
          <a:p>
            <a:pPr marL="342900" indent="-342900" algn="just">
              <a:buFont typeface="Wingdings" pitchFamily="2" charset="2"/>
              <a:buChar char="Ø"/>
            </a:pPr>
            <a:r>
              <a:rPr lang="en-US" sz="2000" dirty="0" smtClean="0"/>
              <a:t> Gradient Boosting</a:t>
            </a:r>
          </a:p>
          <a:p>
            <a:r>
              <a:rPr lang="en-US" sz="2000" b="1" dirty="0" smtClean="0">
                <a:solidFill>
                  <a:srgbClr val="FF0000"/>
                </a:solidFill>
              </a:rPr>
              <a:t>Model </a:t>
            </a:r>
            <a:r>
              <a:rPr lang="en-US" sz="2000" b="1" dirty="0">
                <a:solidFill>
                  <a:srgbClr val="FF0000"/>
                </a:solidFill>
              </a:rPr>
              <a:t>Training</a:t>
            </a:r>
            <a:r>
              <a:rPr lang="en-US" sz="2000" dirty="0"/>
              <a:t>: Trained each model on the training dataset to learn patterns</a:t>
            </a:r>
            <a:r>
              <a:rPr lang="en-US" sz="2000" dirty="0" smtClean="0"/>
              <a:t>.</a:t>
            </a:r>
          </a:p>
          <a:p>
            <a:r>
              <a:rPr lang="en-US" sz="2000" b="1" dirty="0" smtClean="0">
                <a:solidFill>
                  <a:srgbClr val="FF0000"/>
                </a:solidFill>
              </a:rPr>
              <a:t>Evaluation</a:t>
            </a:r>
            <a:r>
              <a:rPr lang="en-US" sz="2000" dirty="0"/>
              <a:t>: Assessed model performance using Mean Squared Error (MSE) and R² score, selecting the best-performing model for predictions</a:t>
            </a:r>
            <a:r>
              <a:rPr lang="en-US" sz="2000" dirty="0" smtClean="0"/>
              <a:t>.    </a:t>
            </a:r>
            <a:endParaRPr lang="en-US" sz="2000" dirty="0"/>
          </a:p>
        </p:txBody>
      </p:sp>
    </p:spTree>
    <p:extLst>
      <p:ext uri="{BB962C8B-B14F-4D97-AF65-F5344CB8AC3E}">
        <p14:creationId xmlns:p14="http://schemas.microsoft.com/office/powerpoint/2010/main" val="24149646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443841"/>
            <a:ext cx="4572000" cy="4801314"/>
          </a:xfrm>
          <a:prstGeom prst="rect">
            <a:avLst/>
          </a:prstGeom>
        </p:spPr>
        <p:txBody>
          <a:bodyPr>
            <a:spAutoFit/>
          </a:bodyPr>
          <a:lstStyle/>
          <a:p>
            <a:r>
              <a:rPr lang="en-US" dirty="0">
                <a:solidFill>
                  <a:srgbClr val="FF0000"/>
                </a:solidFill>
              </a:rPr>
              <a:t>RandomForest</a:t>
            </a:r>
            <a:r>
              <a:rPr lang="en-US" dirty="0"/>
              <a:t> - Mean Squared Error: 10258708733.29</a:t>
            </a:r>
          </a:p>
          <a:p>
            <a:r>
              <a:rPr lang="en-US" dirty="0">
                <a:solidFill>
                  <a:srgbClr val="FF0000"/>
                </a:solidFill>
              </a:rPr>
              <a:t>LinearRegression</a:t>
            </a:r>
            <a:r>
              <a:rPr lang="en-US" dirty="0"/>
              <a:t> - Mean Squared Error: 9389628334.08</a:t>
            </a:r>
          </a:p>
          <a:p>
            <a:r>
              <a:rPr lang="en-US" dirty="0">
                <a:solidFill>
                  <a:srgbClr val="FF0000"/>
                </a:solidFill>
              </a:rPr>
              <a:t>DecisionTree</a:t>
            </a:r>
            <a:r>
              <a:rPr lang="en-US" dirty="0"/>
              <a:t> - Mean Squared Error: 19508634941.82</a:t>
            </a:r>
          </a:p>
          <a:p>
            <a:r>
              <a:rPr lang="en-US" dirty="0">
                <a:solidFill>
                  <a:srgbClr val="FF0000"/>
                </a:solidFill>
              </a:rPr>
              <a:t>GradientBoosting</a:t>
            </a:r>
            <a:r>
              <a:rPr lang="en-US" dirty="0"/>
              <a:t> - Mean Squared Error: 9486948908.67</a:t>
            </a:r>
          </a:p>
          <a:p>
            <a:endParaRPr lang="en-US" dirty="0"/>
          </a:p>
          <a:p>
            <a:r>
              <a:rPr lang="en-US" b="1" dirty="0" smtClean="0"/>
              <a:t>Model </a:t>
            </a:r>
            <a:r>
              <a:rPr lang="en-US" b="1" dirty="0"/>
              <a:t>Performance Comparison</a:t>
            </a:r>
            <a:r>
              <a:rPr lang="en-US" dirty="0" smtClean="0"/>
              <a:t>:-</a:t>
            </a:r>
          </a:p>
          <a:p>
            <a:endParaRPr lang="en-US" dirty="0"/>
          </a:p>
          <a:p>
            <a:pPr>
              <a:lnSpc>
                <a:spcPct val="150000"/>
              </a:lnSpc>
            </a:pPr>
            <a:r>
              <a:rPr lang="en-US" dirty="0">
                <a:solidFill>
                  <a:srgbClr val="FF0000"/>
                </a:solidFill>
              </a:rPr>
              <a:t>RandomForest</a:t>
            </a:r>
            <a:r>
              <a:rPr lang="en-US" dirty="0"/>
              <a:t>: </a:t>
            </a:r>
            <a:r>
              <a:rPr lang="en-US" dirty="0" smtClean="0"/>
              <a:t>10258708733.29</a:t>
            </a:r>
          </a:p>
          <a:p>
            <a:pPr>
              <a:lnSpc>
                <a:spcPct val="150000"/>
              </a:lnSpc>
            </a:pPr>
            <a:r>
              <a:rPr lang="en-US" dirty="0" smtClean="0">
                <a:solidFill>
                  <a:srgbClr val="FF0000"/>
                </a:solidFill>
              </a:rPr>
              <a:t>LinearRegression</a:t>
            </a:r>
            <a:r>
              <a:rPr lang="en-US" dirty="0" smtClean="0"/>
              <a:t>: 9389628334.08</a:t>
            </a:r>
          </a:p>
          <a:p>
            <a:pPr>
              <a:lnSpc>
                <a:spcPct val="150000"/>
              </a:lnSpc>
            </a:pPr>
            <a:r>
              <a:rPr lang="en-US" dirty="0" smtClean="0">
                <a:solidFill>
                  <a:srgbClr val="FF0000"/>
                </a:solidFill>
              </a:rPr>
              <a:t>DecisionTree</a:t>
            </a:r>
            <a:r>
              <a:rPr lang="en-US" dirty="0"/>
              <a:t>: </a:t>
            </a:r>
            <a:r>
              <a:rPr lang="en-US" dirty="0" smtClean="0"/>
              <a:t>19508634941.82</a:t>
            </a:r>
          </a:p>
          <a:p>
            <a:pPr>
              <a:lnSpc>
                <a:spcPct val="150000"/>
              </a:lnSpc>
            </a:pPr>
            <a:r>
              <a:rPr lang="en-US" dirty="0" smtClean="0">
                <a:solidFill>
                  <a:srgbClr val="FF0000"/>
                </a:solidFill>
              </a:rPr>
              <a:t>GradientBoosting</a:t>
            </a:r>
            <a:r>
              <a:rPr lang="en-US" dirty="0"/>
              <a:t>: 9486948908.67</a:t>
            </a:r>
          </a:p>
        </p:txBody>
      </p:sp>
      <p:sp>
        <p:nvSpPr>
          <p:cNvPr id="4" name="TextBox 3"/>
          <p:cNvSpPr txBox="1"/>
          <p:nvPr/>
        </p:nvSpPr>
        <p:spPr>
          <a:xfrm>
            <a:off x="1752600" y="304800"/>
            <a:ext cx="5105400" cy="584775"/>
          </a:xfrm>
          <a:prstGeom prst="rect">
            <a:avLst/>
          </a:prstGeom>
          <a:noFill/>
        </p:spPr>
        <p:txBody>
          <a:bodyPr wrap="square" rtlCol="0">
            <a:spAutoFit/>
          </a:bodyPr>
          <a:lstStyle/>
          <a:p>
            <a:pPr algn="ctr"/>
            <a:r>
              <a:rPr lang="en-US" sz="3200" b="1" u="sng" dirty="0" smtClean="0">
                <a:solidFill>
                  <a:srgbClr val="002060"/>
                </a:solidFill>
              </a:rPr>
              <a:t>Model Result After building  </a:t>
            </a:r>
            <a:endParaRPr lang="en-US" sz="3200" b="1" u="sng" dirty="0">
              <a:solidFill>
                <a:srgbClr val="002060"/>
              </a:solidFill>
            </a:endParaRPr>
          </a:p>
        </p:txBody>
      </p:sp>
    </p:spTree>
    <p:extLst>
      <p:ext uri="{BB962C8B-B14F-4D97-AF65-F5344CB8AC3E}">
        <p14:creationId xmlns:p14="http://schemas.microsoft.com/office/powerpoint/2010/main" val="38922920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200" b="1" u="sng" dirty="0" smtClean="0">
                <a:solidFill>
                  <a:srgbClr val="002060"/>
                </a:solidFill>
              </a:rPr>
              <a:t>Model Building After Result </a:t>
            </a:r>
            <a:r>
              <a:rPr lang="en-US" sz="3200" b="1" u="sng" dirty="0">
                <a:solidFill>
                  <a:srgbClr val="002060"/>
                </a:solidFill>
              </a:rPr>
              <a:t>E</a:t>
            </a:r>
            <a:r>
              <a:rPr lang="en-US" sz="3200" b="1" u="sng" dirty="0" smtClean="0">
                <a:solidFill>
                  <a:srgbClr val="002060"/>
                </a:solidFill>
              </a:rPr>
              <a:t>xplanation</a:t>
            </a:r>
            <a:endParaRPr lang="en-US" sz="3200" b="1" u="sng" dirty="0">
              <a:solidFill>
                <a:srgbClr val="002060"/>
              </a:solidFill>
            </a:endParaRPr>
          </a:p>
        </p:txBody>
      </p:sp>
      <p:sp>
        <p:nvSpPr>
          <p:cNvPr id="3" name="Rectangle 2"/>
          <p:cNvSpPr/>
          <p:nvPr/>
        </p:nvSpPr>
        <p:spPr>
          <a:xfrm>
            <a:off x="569407" y="685800"/>
            <a:ext cx="7848600" cy="5909310"/>
          </a:xfrm>
          <a:prstGeom prst="rect">
            <a:avLst/>
          </a:prstGeom>
        </p:spPr>
        <p:txBody>
          <a:bodyPr wrap="square">
            <a:spAutoFit/>
          </a:bodyPr>
          <a:lstStyle/>
          <a:p>
            <a:r>
              <a:rPr lang="en-US" b="1" u="sng" dirty="0"/>
              <a:t>Based on the results of the four models, here's a conclusion</a:t>
            </a:r>
            <a:r>
              <a:rPr lang="en-US" dirty="0"/>
              <a:t>:-</a:t>
            </a:r>
          </a:p>
          <a:p>
            <a:endParaRPr lang="en-US" dirty="0" smtClean="0"/>
          </a:p>
          <a:p>
            <a:r>
              <a:rPr lang="en-US" dirty="0" smtClean="0">
                <a:solidFill>
                  <a:srgbClr val="FF0000"/>
                </a:solidFill>
              </a:rPr>
              <a:t>Linear </a:t>
            </a:r>
            <a:r>
              <a:rPr lang="en-US" dirty="0">
                <a:solidFill>
                  <a:srgbClr val="FF0000"/>
                </a:solidFill>
              </a:rPr>
              <a:t>Regression </a:t>
            </a:r>
            <a:r>
              <a:rPr lang="en-US" dirty="0"/>
              <a:t>performed the best, with the lowest Mean Squared Error (MSE) of 9.39 billion. This suggests that the relationship between the features and the target variable (price) can be well-approximated by a linear model.</a:t>
            </a:r>
          </a:p>
          <a:p>
            <a:endParaRPr lang="en-US" dirty="0"/>
          </a:p>
          <a:p>
            <a:r>
              <a:rPr lang="en-US" dirty="0">
                <a:solidFill>
                  <a:srgbClr val="FF0000"/>
                </a:solidFill>
              </a:rPr>
              <a:t>Gradient Boosting </a:t>
            </a:r>
            <a:r>
              <a:rPr lang="en-US" dirty="0"/>
              <a:t>Regressor also performed quite well, with an MSE of 9.49 billion, showing it can handle more complex relationships slightly better than RandomForest.</a:t>
            </a:r>
          </a:p>
          <a:p>
            <a:endParaRPr lang="en-US" dirty="0"/>
          </a:p>
          <a:p>
            <a:r>
              <a:rPr lang="en-US" dirty="0">
                <a:solidFill>
                  <a:srgbClr val="FF0000"/>
                </a:solidFill>
              </a:rPr>
              <a:t>Random Forest Regressor </a:t>
            </a:r>
            <a:r>
              <a:rPr lang="en-US" dirty="0"/>
              <a:t>had a moderately higher MSE of 10.26 billion, indicating that while it captures some </a:t>
            </a:r>
            <a:r>
              <a:rPr lang="en-US" dirty="0" smtClean="0"/>
              <a:t>non-linearities</a:t>
            </a:r>
            <a:r>
              <a:rPr lang="en-US" dirty="0"/>
              <a:t>, it may not generalize as well as Gradient Boosting or Linear Regression in this case.</a:t>
            </a:r>
          </a:p>
          <a:p>
            <a:endParaRPr lang="en-US" dirty="0"/>
          </a:p>
          <a:p>
            <a:r>
              <a:rPr lang="en-US" dirty="0">
                <a:solidFill>
                  <a:srgbClr val="FF0000"/>
                </a:solidFill>
              </a:rPr>
              <a:t>Decision Tree</a:t>
            </a:r>
            <a:r>
              <a:rPr lang="en-US" dirty="0"/>
              <a:t> Regressor had the highest MSE at 19.51 billion, indicating that it overfits the data and performs poorly compared to the other models.</a:t>
            </a:r>
          </a:p>
          <a:p>
            <a:endParaRPr lang="en-US" dirty="0"/>
          </a:p>
          <a:p>
            <a:r>
              <a:rPr lang="en-US" dirty="0"/>
              <a:t>In conclusion, </a:t>
            </a:r>
            <a:r>
              <a:rPr lang="en-US" dirty="0">
                <a:solidFill>
                  <a:srgbClr val="FF0000"/>
                </a:solidFill>
              </a:rPr>
              <a:t>Linear Regression and Gradient Boosting </a:t>
            </a:r>
            <a:r>
              <a:rPr lang="en-US" dirty="0"/>
              <a:t>are the most suitable models for predicting diamond prices based on the given features, with Linear Regression slightly outperforming other models. However, Gradient Boosting offers a good balance for capturing complex patterns while avoiding overfitting.</a:t>
            </a:r>
          </a:p>
        </p:txBody>
      </p:sp>
    </p:spTree>
    <p:extLst>
      <p:ext uri="{BB962C8B-B14F-4D97-AF65-F5344CB8AC3E}">
        <p14:creationId xmlns:p14="http://schemas.microsoft.com/office/powerpoint/2010/main" val="41606512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79" y="609600"/>
            <a:ext cx="4495800" cy="838200"/>
          </a:xfrm>
        </p:spPr>
        <p:txBody>
          <a:bodyPr>
            <a:noAutofit/>
          </a:bodyPr>
          <a:lstStyle/>
          <a:p>
            <a:r>
              <a:rPr lang="en-US" sz="2800" b="1" dirty="0"/>
              <a:t> </a:t>
            </a:r>
            <a:r>
              <a:rPr lang="en-US" sz="2800" b="1" u="sng" dirty="0">
                <a:solidFill>
                  <a:srgbClr val="002060"/>
                </a:solidFill>
              </a:rPr>
              <a:t>Visualization of Results</a:t>
            </a:r>
            <a:r>
              <a:rPr lang="en-US" sz="2800" b="1" dirty="0"/>
              <a:t/>
            </a:r>
            <a:br>
              <a:rPr lang="en-US" sz="2800" b="1" dirty="0"/>
            </a:br>
            <a:endParaRPr lang="en-US" sz="2800" b="1" u="sng" dirty="0">
              <a:solidFill>
                <a:srgbClr val="00206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25898"/>
            <a:ext cx="4876800" cy="299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221" y="3516899"/>
            <a:ext cx="5359958" cy="33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447800"/>
            <a:ext cx="3784042" cy="3970318"/>
          </a:xfrm>
          <a:prstGeom prst="rect">
            <a:avLst/>
          </a:prstGeom>
        </p:spPr>
        <p:txBody>
          <a:bodyPr wrap="square">
            <a:spAutoFit/>
          </a:bodyPr>
          <a:lstStyle/>
          <a:p>
            <a:pPr algn="ctr"/>
            <a:r>
              <a:rPr lang="en-US" dirty="0"/>
              <a:t>The scatter plot indicates that there is a strong relationship between actual and predicted prices, showing that the model used for prediction is generally accurate. However, there are some outliers, which means that while many predictions are close to the actual values, there are instances where the model’s predictions are less accurate. This suggests that the model is good at making predictions but still has room for improvement to handle anomalies and improve overall accuracy</a:t>
            </a:r>
          </a:p>
        </p:txBody>
      </p:sp>
    </p:spTree>
    <p:extLst>
      <p:ext uri="{BB962C8B-B14F-4D97-AF65-F5344CB8AC3E}">
        <p14:creationId xmlns:p14="http://schemas.microsoft.com/office/powerpoint/2010/main" val="36407983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1143000"/>
          </a:xfrm>
        </p:spPr>
        <p:txBody>
          <a:bodyPr>
            <a:normAutofit fontScale="90000"/>
          </a:bodyPr>
          <a:lstStyle/>
          <a:p>
            <a:r>
              <a:rPr lang="en-US" b="1" u="sng" dirty="0">
                <a:solidFill>
                  <a:srgbClr val="002060"/>
                </a:solidFill>
              </a:rPr>
              <a:t>Conclusion</a:t>
            </a:r>
            <a:r>
              <a:rPr lang="en-US" b="1" dirty="0"/>
              <a:t/>
            </a:r>
            <a:br>
              <a:rPr lang="en-US" b="1" dirty="0"/>
            </a:br>
            <a:endParaRPr lang="en-US" dirty="0"/>
          </a:p>
        </p:txBody>
      </p:sp>
      <p:sp>
        <p:nvSpPr>
          <p:cNvPr id="4" name="Rectangle 3"/>
          <p:cNvSpPr/>
          <p:nvPr/>
        </p:nvSpPr>
        <p:spPr>
          <a:xfrm>
            <a:off x="762000" y="1600200"/>
            <a:ext cx="7543800" cy="3046988"/>
          </a:xfrm>
          <a:prstGeom prst="rect">
            <a:avLst/>
          </a:prstGeom>
        </p:spPr>
        <p:txBody>
          <a:bodyPr wrap="square">
            <a:spAutoFit/>
          </a:bodyPr>
          <a:lstStyle/>
          <a:p>
            <a:pPr algn="ctr"/>
            <a:r>
              <a:rPr lang="en-US" sz="2400" dirty="0"/>
              <a:t>This project successfully analyzed diamond sales data to uncover valuable insights into customer behavior and market trends. By examining factors such as age, gender, and geographic location, we identified key purchasing patterns that can inform targeted marketing strategies. The predictive modeling further enhances our understanding of future sales potential, enabling data-driven decision-making. </a:t>
            </a:r>
          </a:p>
        </p:txBody>
      </p:sp>
    </p:spTree>
    <p:extLst>
      <p:ext uri="{BB962C8B-B14F-4D97-AF65-F5344CB8AC3E}">
        <p14:creationId xmlns:p14="http://schemas.microsoft.com/office/powerpoint/2010/main" val="429423580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tx2">
                    <a:lumMod val="75000"/>
                  </a:schemeClr>
                </a:solidFill>
              </a:rPr>
              <a:t>Introduction</a:t>
            </a:r>
          </a:p>
        </p:txBody>
      </p:sp>
      <p:sp>
        <p:nvSpPr>
          <p:cNvPr id="6" name="TextBox 5"/>
          <p:cNvSpPr txBox="1"/>
          <p:nvPr/>
        </p:nvSpPr>
        <p:spPr>
          <a:xfrm>
            <a:off x="583642" y="1371600"/>
            <a:ext cx="8305800" cy="5355312"/>
          </a:xfrm>
          <a:prstGeom prst="rect">
            <a:avLst/>
          </a:prstGeom>
          <a:noFill/>
        </p:spPr>
        <p:txBody>
          <a:bodyPr wrap="square" rtlCol="0">
            <a:spAutoFit/>
          </a:bodyPr>
          <a:lstStyle/>
          <a:p>
            <a:pPr marL="285750" indent="-285750">
              <a:buFont typeface="Arial" pitchFamily="34" charset="0"/>
              <a:buChar char="•"/>
            </a:pPr>
            <a:r>
              <a:rPr lang="en-US" dirty="0"/>
              <a:t>The project focuses on analyzing diamond sales data to understand customer purchasing behavior</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dataset includes key information such as transaction details, customer demographics, and product features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Various </a:t>
            </a:r>
            <a:r>
              <a:rPr lang="en-US" dirty="0"/>
              <a:t>aspects of the sales data are explored, including</a:t>
            </a:r>
            <a:r>
              <a:rPr lang="en-US" dirty="0" smtClean="0"/>
              <a:t>:-</a:t>
            </a:r>
          </a:p>
          <a:p>
            <a:r>
              <a:rPr lang="en-US" dirty="0" smtClean="0"/>
              <a:t>            A) Age</a:t>
            </a:r>
            <a:r>
              <a:rPr lang="en-US" dirty="0"/>
              <a:t>, gender, and </a:t>
            </a:r>
            <a:r>
              <a:rPr lang="en-US" dirty="0" smtClean="0"/>
              <a:t>Product category.</a:t>
            </a:r>
            <a:endParaRPr lang="en-US" dirty="0"/>
          </a:p>
          <a:p>
            <a:r>
              <a:rPr lang="en-US" dirty="0" smtClean="0"/>
              <a:t>            B) Product </a:t>
            </a:r>
            <a:r>
              <a:rPr lang="en-US" dirty="0"/>
              <a:t>categories and diamond characteristics (e.g., carat, clarity, color).</a:t>
            </a:r>
          </a:p>
          <a:p>
            <a:r>
              <a:rPr lang="en-US" dirty="0" smtClean="0"/>
              <a:t>            C) Sales </a:t>
            </a:r>
            <a:r>
              <a:rPr lang="en-US" dirty="0"/>
              <a:t>trends across different states and cities</a:t>
            </a:r>
            <a:r>
              <a:rPr lang="en-US" dirty="0" smtClean="0"/>
              <a:t>.</a:t>
            </a:r>
          </a:p>
          <a:p>
            <a:endParaRPr lang="en-US" dirty="0"/>
          </a:p>
          <a:p>
            <a:pPr marL="285750" indent="-285750">
              <a:buFont typeface="Arial" pitchFamily="34" charset="0"/>
              <a:buChar char="•"/>
            </a:pPr>
            <a:r>
              <a:rPr lang="en-US" dirty="0" smtClean="0"/>
              <a:t>The </a:t>
            </a:r>
            <a:r>
              <a:rPr lang="en-US" dirty="0"/>
              <a:t>analysis aims to uncover insights into popular product categories, high-spending customer segments, and geographical sales patterns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Predictive </a:t>
            </a:r>
            <a:r>
              <a:rPr lang="en-US" dirty="0"/>
              <a:t>modeling is applied to forecast future customer behavior and optimize business strategies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This </a:t>
            </a:r>
            <a:r>
              <a:rPr lang="en-US" dirty="0"/>
              <a:t>project provides valuable insights to improve marketing, sales, and inventory management.</a:t>
            </a:r>
          </a:p>
        </p:txBody>
      </p:sp>
    </p:spTree>
    <p:extLst>
      <p:ext uri="{BB962C8B-B14F-4D97-AF65-F5344CB8AC3E}">
        <p14:creationId xmlns:p14="http://schemas.microsoft.com/office/powerpoint/2010/main" val="4278422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89" y="314011"/>
            <a:ext cx="8229600" cy="1143000"/>
          </a:xfrm>
        </p:spPr>
        <p:txBody>
          <a:bodyPr>
            <a:normAutofit/>
          </a:bodyPr>
          <a:lstStyle/>
          <a:p>
            <a:r>
              <a:rPr lang="en-US" sz="4800" b="1" u="sng" dirty="0">
                <a:solidFill>
                  <a:schemeClr val="tx2">
                    <a:lumMod val="75000"/>
                  </a:schemeClr>
                </a:solidFill>
              </a:rPr>
              <a:t>Aim </a:t>
            </a:r>
            <a:endParaRPr lang="en-US" sz="4800" u="sng" dirty="0">
              <a:solidFill>
                <a:schemeClr val="tx2">
                  <a:lumMod val="75000"/>
                </a:schemeClr>
              </a:solidFill>
            </a:endParaRPr>
          </a:p>
        </p:txBody>
      </p:sp>
      <p:sp>
        <p:nvSpPr>
          <p:cNvPr id="3" name="Rectangle 2"/>
          <p:cNvSpPr/>
          <p:nvPr/>
        </p:nvSpPr>
        <p:spPr>
          <a:xfrm>
            <a:off x="457200" y="1447800"/>
            <a:ext cx="8458200" cy="2862322"/>
          </a:xfrm>
          <a:prstGeom prst="rect">
            <a:avLst/>
          </a:prstGeom>
        </p:spPr>
        <p:txBody>
          <a:bodyPr wrap="square">
            <a:spAutoFit/>
          </a:bodyPr>
          <a:lstStyle/>
          <a:p>
            <a:r>
              <a:rPr lang="en-US" dirty="0"/>
              <a:t>The primary aim of this project is to analyze diamond sales data to uncover key insights related to customer purchasing behavior, popular product categories, and geographic sales trends. Using exploratory data analysis (EDA) and predictive modeling, this project seeks to</a:t>
            </a:r>
            <a:r>
              <a:rPr lang="en-US" dirty="0" smtClean="0"/>
              <a:t>:</a:t>
            </a:r>
          </a:p>
          <a:p>
            <a:endParaRPr lang="en-US" dirty="0"/>
          </a:p>
          <a:p>
            <a:pPr marL="285750" indent="-285750">
              <a:buFont typeface="Arial" pitchFamily="34" charset="0"/>
              <a:buChar char="•"/>
            </a:pPr>
            <a:r>
              <a:rPr lang="en-US" dirty="0"/>
              <a:t>Identify the age groups and genders driving the highest diamond sales.</a:t>
            </a:r>
          </a:p>
          <a:p>
            <a:pPr marL="285750" indent="-285750">
              <a:buFont typeface="Arial" pitchFamily="34" charset="0"/>
              <a:buChar char="•"/>
            </a:pPr>
            <a:r>
              <a:rPr lang="en-US" dirty="0"/>
              <a:t>Determine which product categories are most popular across various states and cities.</a:t>
            </a:r>
          </a:p>
          <a:p>
            <a:pPr marL="285750" indent="-285750">
              <a:buFont typeface="Arial" pitchFamily="34" charset="0"/>
              <a:buChar char="•"/>
            </a:pPr>
            <a:r>
              <a:rPr lang="en-US" dirty="0"/>
              <a:t>Provide actionable insights into pricing, discount effects, and payment methods.</a:t>
            </a:r>
          </a:p>
          <a:p>
            <a:pPr marL="285750" indent="-285750">
              <a:buFont typeface="Arial" pitchFamily="34" charset="0"/>
              <a:buChar char="•"/>
            </a:pPr>
            <a:r>
              <a:rPr lang="en-US" dirty="0"/>
              <a:t>Build a machine learning model to predict customer purchase patterns based on demographic and sales features.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13321">
            <a:off x="475482" y="4556395"/>
            <a:ext cx="2172037" cy="190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973256">
            <a:off x="2431410" y="4935187"/>
            <a:ext cx="1234299" cy="128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70657">
            <a:off x="4577883" y="4716703"/>
            <a:ext cx="209708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15855">
            <a:off x="6231908" y="3981903"/>
            <a:ext cx="209708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26606">
            <a:off x="3536344" y="4268946"/>
            <a:ext cx="2097087" cy="146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754392"/>
      </p:ext>
    </p:extLst>
  </p:cSld>
  <p:clrMapOvr>
    <a:masterClrMapping/>
  </p:clrMapOvr>
  <mc:AlternateContent xmlns:mc="http://schemas.openxmlformats.org/markup-compatibility/2006" xmlns:p14="http://schemas.microsoft.com/office/powerpoint/2010/main">
    <mc:Choice Requires="p14">
      <p:transition spd="slow" p14:dur="225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2">
                    <a:lumMod val="75000"/>
                  </a:schemeClr>
                </a:solidFill>
              </a:rPr>
              <a:t>Dataset Overview</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sz="1800" b="1" u="sng" dirty="0">
                <a:solidFill>
                  <a:srgbClr val="FF0000"/>
                </a:solidFill>
              </a:rPr>
              <a:t>Dataset Size</a:t>
            </a:r>
            <a:r>
              <a:rPr lang="en-US" sz="1800" dirty="0" smtClean="0"/>
              <a:t>:-</a:t>
            </a:r>
          </a:p>
          <a:p>
            <a:pPr marL="0" indent="0">
              <a:buNone/>
            </a:pPr>
            <a:r>
              <a:rPr lang="en-US" sz="1800" dirty="0" smtClean="0"/>
              <a:t>        Contains 10,000  ‘Rows’  and 14</a:t>
            </a:r>
            <a:r>
              <a:rPr lang="en-US" sz="1800" b="1" dirty="0" smtClean="0"/>
              <a:t>  ‘</a:t>
            </a:r>
            <a:r>
              <a:rPr lang="en-US" sz="1800" dirty="0" smtClean="0"/>
              <a:t>columns’</a:t>
            </a:r>
            <a:r>
              <a:rPr lang="en-US" sz="1800" b="1" dirty="0" smtClean="0"/>
              <a:t>.</a:t>
            </a:r>
          </a:p>
          <a:p>
            <a:pPr marL="0" indent="0">
              <a:buNone/>
            </a:pPr>
            <a:endParaRPr lang="en-US" sz="1800" b="1" dirty="0" smtClean="0"/>
          </a:p>
          <a:p>
            <a:pPr>
              <a:buFont typeface="Wingdings" pitchFamily="2" charset="2"/>
              <a:buChar char="Ø"/>
            </a:pPr>
            <a:r>
              <a:rPr lang="en-US" sz="1800" b="1" u="sng" dirty="0" smtClean="0">
                <a:solidFill>
                  <a:srgbClr val="FF0000"/>
                </a:solidFill>
              </a:rPr>
              <a:t>Key </a:t>
            </a:r>
            <a:r>
              <a:rPr lang="en-US" sz="1800" b="1" u="sng" dirty="0">
                <a:solidFill>
                  <a:srgbClr val="FF0000"/>
                </a:solidFill>
              </a:rPr>
              <a:t>Features</a:t>
            </a:r>
            <a:r>
              <a:rPr lang="en-US" sz="1800" dirty="0" smtClean="0"/>
              <a:t>:-</a:t>
            </a:r>
          </a:p>
          <a:p>
            <a:pPr marL="0" indent="0" algn="just">
              <a:buNone/>
            </a:pPr>
            <a:r>
              <a:rPr lang="en-US" sz="1800" b="1" dirty="0" smtClean="0"/>
              <a:t>Transaction_ID</a:t>
            </a:r>
            <a:r>
              <a:rPr lang="en-US" sz="1800" dirty="0"/>
              <a:t>: Unique identifier for each diamond sale.</a:t>
            </a:r>
          </a:p>
          <a:p>
            <a:pPr marL="0" indent="0" algn="just">
              <a:buNone/>
            </a:pPr>
            <a:r>
              <a:rPr lang="en-US" sz="1800" b="1" dirty="0"/>
              <a:t>Date_of_Sale</a:t>
            </a:r>
            <a:r>
              <a:rPr lang="en-US" sz="1800" dirty="0"/>
              <a:t>: Date when the transaction took place.</a:t>
            </a:r>
          </a:p>
          <a:p>
            <a:pPr marL="0" indent="0" algn="just">
              <a:buNone/>
            </a:pPr>
            <a:r>
              <a:rPr lang="en-US" sz="1800" b="1" dirty="0"/>
              <a:t>Customer_Age</a:t>
            </a:r>
            <a:r>
              <a:rPr lang="en-US" sz="1800" dirty="0"/>
              <a:t>: Age of the customer making the purchase.</a:t>
            </a:r>
          </a:p>
          <a:p>
            <a:pPr marL="0" indent="0" algn="just">
              <a:buNone/>
            </a:pPr>
            <a:r>
              <a:rPr lang="en-US" sz="1800" b="1" dirty="0"/>
              <a:t>Customer_Gender</a:t>
            </a:r>
            <a:r>
              <a:rPr lang="en-US" sz="1800" dirty="0"/>
              <a:t>: Gender of the customer (Male/Female).</a:t>
            </a:r>
          </a:p>
          <a:p>
            <a:pPr marL="0" indent="0" algn="just">
              <a:buNone/>
            </a:pPr>
            <a:r>
              <a:rPr lang="en-US" sz="1800" b="1" dirty="0"/>
              <a:t>State &amp; City</a:t>
            </a:r>
            <a:r>
              <a:rPr lang="en-US" sz="1800" dirty="0"/>
              <a:t>: Location where the purchase was made.</a:t>
            </a:r>
          </a:p>
          <a:p>
            <a:pPr marL="0" indent="0" algn="just">
              <a:buNone/>
            </a:pPr>
            <a:r>
              <a:rPr lang="en-US" sz="1800" b="1" dirty="0"/>
              <a:t>Product_Category</a:t>
            </a:r>
            <a:r>
              <a:rPr lang="en-US" sz="1800" dirty="0"/>
              <a:t>: Category of diamond products (e.g., Ring, Necklace, Earring).</a:t>
            </a:r>
          </a:p>
          <a:p>
            <a:pPr marL="0" indent="0" algn="just">
              <a:buNone/>
            </a:pPr>
            <a:r>
              <a:rPr lang="en-US" sz="1800" b="1" dirty="0"/>
              <a:t>Carat</a:t>
            </a:r>
            <a:r>
              <a:rPr lang="en-US" sz="1800" dirty="0"/>
              <a:t>: Weight of the diamond in the product.</a:t>
            </a:r>
          </a:p>
          <a:p>
            <a:pPr marL="0" indent="0" algn="just">
              <a:buNone/>
            </a:pPr>
            <a:r>
              <a:rPr lang="en-US" sz="1800" b="1" dirty="0"/>
              <a:t>Diamond_Clarity</a:t>
            </a:r>
            <a:r>
              <a:rPr lang="en-US" sz="1800" dirty="0"/>
              <a:t>: Clarity grade of the diamond (e.g., VVS1, SI2).</a:t>
            </a:r>
          </a:p>
          <a:p>
            <a:pPr marL="0" indent="0" algn="just">
              <a:buNone/>
            </a:pPr>
            <a:r>
              <a:rPr lang="en-US" sz="1800" b="1" dirty="0"/>
              <a:t>Diamond_Color</a:t>
            </a:r>
            <a:r>
              <a:rPr lang="en-US" sz="1800" dirty="0"/>
              <a:t>: Color grade of the diamond (e.g., F, G).</a:t>
            </a:r>
          </a:p>
          <a:p>
            <a:pPr marL="0" indent="0" algn="just">
              <a:buNone/>
            </a:pPr>
            <a:r>
              <a:rPr lang="en-US" sz="1800" b="1" dirty="0"/>
              <a:t>Price</a:t>
            </a:r>
            <a:r>
              <a:rPr lang="en-US" sz="1800" dirty="0"/>
              <a:t>: The sale price of the diamond product.</a:t>
            </a:r>
          </a:p>
          <a:p>
            <a:pPr marL="0" indent="0" algn="just">
              <a:buNone/>
            </a:pPr>
            <a:r>
              <a:rPr lang="en-US" sz="1800" b="1" dirty="0"/>
              <a:t>Payment_Method</a:t>
            </a:r>
            <a:r>
              <a:rPr lang="en-US" sz="1800" dirty="0"/>
              <a:t>: Mode of payment used (e.g., Cash, Credit Card).</a:t>
            </a:r>
          </a:p>
          <a:p>
            <a:pPr marL="0" indent="0" algn="just">
              <a:buNone/>
            </a:pPr>
            <a:r>
              <a:rPr lang="en-US" sz="1800" b="1" dirty="0"/>
              <a:t>Discount_Applied</a:t>
            </a:r>
            <a:r>
              <a:rPr lang="en-US" sz="1800" dirty="0"/>
              <a:t>: Discount percentage applied to the product.</a:t>
            </a:r>
          </a:p>
          <a:p>
            <a:pPr marL="0" indent="0">
              <a:buNone/>
            </a:pPr>
            <a:endParaRPr lang="en-US" sz="1800" dirty="0"/>
          </a:p>
          <a:p>
            <a:endParaRPr lang="en-US" dirty="0"/>
          </a:p>
        </p:txBody>
      </p:sp>
    </p:spTree>
    <p:extLst>
      <p:ext uri="{BB962C8B-B14F-4D97-AF65-F5344CB8AC3E}">
        <p14:creationId xmlns:p14="http://schemas.microsoft.com/office/powerpoint/2010/main" val="220021018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228600"/>
            <a:ext cx="4724400" cy="1938992"/>
          </a:xfrm>
          <a:prstGeom prst="rect">
            <a:avLst/>
          </a:prstGeom>
          <a:noFill/>
        </p:spPr>
        <p:txBody>
          <a:bodyPr wrap="square" rtlCol="0">
            <a:spAutoFit/>
          </a:bodyPr>
          <a:lstStyle/>
          <a:p>
            <a:r>
              <a:rPr lang="en-US" sz="4000" u="sng" dirty="0" smtClean="0">
                <a:solidFill>
                  <a:srgbClr val="002060"/>
                </a:solidFill>
                <a:latin typeface="Arial Rounded MT Bold" pitchFamily="34" charset="0"/>
              </a:rPr>
              <a:t>Data Set Preview </a:t>
            </a:r>
            <a:r>
              <a:rPr lang="en-US" sz="4000" u="sng" dirty="0">
                <a:solidFill>
                  <a:srgbClr val="002060"/>
                </a:solidFill>
                <a:latin typeface="Arial Rounded MT Bold" pitchFamily="34" charset="0"/>
              </a:rPr>
              <a:t>A</a:t>
            </a:r>
            <a:r>
              <a:rPr lang="en-US" sz="4000" u="sng" dirty="0" smtClean="0">
                <a:solidFill>
                  <a:srgbClr val="002060"/>
                </a:solidFill>
                <a:latin typeface="Arial Rounded MT Bold" pitchFamily="34" charset="0"/>
              </a:rPr>
              <a:t>ll </a:t>
            </a:r>
            <a:r>
              <a:rPr lang="en-US" sz="4000" u="sng" dirty="0">
                <a:solidFill>
                  <a:srgbClr val="002060"/>
                </a:solidFill>
                <a:latin typeface="Arial Rounded MT Bold" pitchFamily="34" charset="0"/>
              </a:rPr>
              <a:t>T</a:t>
            </a:r>
            <a:r>
              <a:rPr lang="en-US" sz="4000" u="sng" dirty="0" smtClean="0">
                <a:solidFill>
                  <a:srgbClr val="002060"/>
                </a:solidFill>
                <a:latin typeface="Arial Rounded MT Bold" pitchFamily="34" charset="0"/>
              </a:rPr>
              <a:t>he Key Features</a:t>
            </a:r>
            <a:endParaRPr lang="en-US" sz="4000" u="sng" dirty="0">
              <a:solidFill>
                <a:srgbClr val="002060"/>
              </a:solidFill>
              <a:latin typeface="Arial Rounded MT Bold"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19600" y="-304800"/>
            <a:ext cx="4572000"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438400"/>
            <a:ext cx="8839200" cy="44196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219552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 y="1447800"/>
            <a:ext cx="6456904" cy="5334000"/>
          </a:xfrm>
          <a:prstGeom prst="rect">
            <a:avLst/>
          </a:prstGeom>
        </p:spPr>
      </p:pic>
      <p:graphicFrame>
        <p:nvGraphicFramePr>
          <p:cNvPr id="5" name="Diagram 4"/>
          <p:cNvGraphicFramePr/>
          <p:nvPr>
            <p:extLst>
              <p:ext uri="{D42A27DB-BD31-4B8C-83A1-F6EECF244321}">
                <p14:modId xmlns:p14="http://schemas.microsoft.com/office/powerpoint/2010/main" val="455662712"/>
              </p:ext>
            </p:extLst>
          </p:nvPr>
        </p:nvGraphicFramePr>
        <p:xfrm>
          <a:off x="5652198" y="817617"/>
          <a:ext cx="35052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8600" y="172253"/>
            <a:ext cx="5562600" cy="954107"/>
          </a:xfrm>
          <a:prstGeom prst="rect">
            <a:avLst/>
          </a:prstGeom>
          <a:noFill/>
        </p:spPr>
        <p:txBody>
          <a:bodyPr wrap="square" rtlCol="0">
            <a:spAutoFit/>
          </a:bodyPr>
          <a:lstStyle/>
          <a:p>
            <a:pPr algn="ctr"/>
            <a:r>
              <a:rPr lang="en-US" sz="2800" b="1" u="sng" dirty="0" smtClean="0">
                <a:solidFill>
                  <a:srgbClr val="002060"/>
                </a:solidFill>
                <a:latin typeface="+mj-lt"/>
              </a:rPr>
              <a:t>Diamond Price By Jewellerys Category</a:t>
            </a:r>
            <a:endParaRPr lang="en-US" sz="2800" b="1" u="sng" dirty="0">
              <a:solidFill>
                <a:srgbClr val="002060"/>
              </a:solidFill>
              <a:latin typeface="+mj-lt"/>
            </a:endParaRPr>
          </a:p>
        </p:txBody>
      </p:sp>
    </p:spTree>
    <p:extLst>
      <p:ext uri="{BB962C8B-B14F-4D97-AF65-F5344CB8AC3E}">
        <p14:creationId xmlns:p14="http://schemas.microsoft.com/office/powerpoint/2010/main" val="36038059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27" y="3151016"/>
            <a:ext cx="71628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98785" y="762000"/>
            <a:ext cx="4572000" cy="2246769"/>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r>
              <a:rPr lang="en-US" sz="2000" dirty="0"/>
              <a:t>The graph shows that there are four payment methods for the product. It is evident that there is a difference in payment methods. Most of the time, customers use the "online" payment method, followed by "cash," "credit card," and finally "debit card."</a:t>
            </a:r>
          </a:p>
        </p:txBody>
      </p:sp>
      <p:sp>
        <p:nvSpPr>
          <p:cNvPr id="3" name="TextBox 2"/>
          <p:cNvSpPr txBox="1"/>
          <p:nvPr/>
        </p:nvSpPr>
        <p:spPr>
          <a:xfrm>
            <a:off x="2286000" y="76200"/>
            <a:ext cx="3886200" cy="461665"/>
          </a:xfrm>
          <a:prstGeom prst="rect">
            <a:avLst/>
          </a:prstGeom>
          <a:noFill/>
        </p:spPr>
        <p:txBody>
          <a:bodyPr wrap="square" rtlCol="0">
            <a:spAutoFit/>
          </a:bodyPr>
          <a:lstStyle/>
          <a:p>
            <a:pPr algn="ctr"/>
            <a:r>
              <a:rPr lang="en-US" sz="2400" b="1" u="sng" dirty="0" smtClean="0">
                <a:solidFill>
                  <a:srgbClr val="002060"/>
                </a:solidFill>
                <a:latin typeface="+mj-lt"/>
              </a:rPr>
              <a:t>Different Payment Method</a:t>
            </a:r>
            <a:endParaRPr lang="en-US" sz="2400" b="1" u="sng" dirty="0">
              <a:solidFill>
                <a:srgbClr val="002060"/>
              </a:solidFill>
              <a:latin typeface="+mj-lt"/>
            </a:endParaRPr>
          </a:p>
        </p:txBody>
      </p:sp>
    </p:spTree>
    <p:extLst>
      <p:ext uri="{BB962C8B-B14F-4D97-AF65-F5344CB8AC3E}">
        <p14:creationId xmlns:p14="http://schemas.microsoft.com/office/powerpoint/2010/main" val="2921726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76200"/>
            <a:ext cx="5105400" cy="523220"/>
          </a:xfrm>
          <a:prstGeom prst="rect">
            <a:avLst/>
          </a:prstGeom>
          <a:noFill/>
        </p:spPr>
        <p:txBody>
          <a:bodyPr wrap="square" rtlCol="0">
            <a:spAutoFit/>
          </a:bodyPr>
          <a:lstStyle/>
          <a:p>
            <a:pPr algn="ctr"/>
            <a:r>
              <a:rPr lang="en-US" sz="2800" b="1" u="sng" dirty="0">
                <a:solidFill>
                  <a:srgbClr val="002060"/>
                </a:solidFill>
              </a:rPr>
              <a:t>Customer Demographics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8" y="3429000"/>
            <a:ext cx="4566138" cy="3437374"/>
          </a:xfrm>
          <a:prstGeom prst="rect">
            <a:avLst/>
          </a:prstGeom>
        </p:spPr>
      </p:pic>
      <p:sp>
        <p:nvSpPr>
          <p:cNvPr id="5" name="Rectangle 4"/>
          <p:cNvSpPr/>
          <p:nvPr/>
        </p:nvSpPr>
        <p:spPr>
          <a:xfrm>
            <a:off x="14235" y="1087360"/>
            <a:ext cx="4572000"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just"/>
            <a:r>
              <a:rPr lang="en-US" sz="2000" dirty="0">
                <a:solidFill>
                  <a:schemeClr val="bg1"/>
                </a:solidFill>
              </a:rPr>
              <a:t>The data shows that people from various age groups are buying diamond jewelry. The majority of buyers fall within the age range of 30-40 to 50-60. However, we need to determine which age group purchases the most jewelry.</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453" y="3657600"/>
            <a:ext cx="4512547" cy="3200400"/>
          </a:xfrm>
          <a:prstGeom prst="rect">
            <a:avLst/>
          </a:prstGeom>
        </p:spPr>
      </p:pic>
      <p:sp>
        <p:nvSpPr>
          <p:cNvPr id="10" name="Rectangle 9"/>
          <p:cNvSpPr/>
          <p:nvPr/>
        </p:nvSpPr>
        <p:spPr>
          <a:xfrm>
            <a:off x="4631453" y="779584"/>
            <a:ext cx="4495800" cy="25545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dirty="0"/>
              <a:t>The graph illustrates that total spending varies between males and females based on the product category. It reveals that females tend to prefer earrings and necklaces, while males lean towards bracelets and rings. This suggests that spending behavior is influenced by the type of product.</a:t>
            </a:r>
          </a:p>
        </p:txBody>
      </p:sp>
    </p:spTree>
    <p:extLst>
      <p:ext uri="{BB962C8B-B14F-4D97-AF65-F5344CB8AC3E}">
        <p14:creationId xmlns:p14="http://schemas.microsoft.com/office/powerpoint/2010/main" val="196817120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1gAAAI4CAYAAAB3HEhGAAAABHNCSVQICAgIfAhkiAAAAAlwSFlzAAALEgAACxIB0t1+/AAAADh0RVh0U29mdHdhcmUAbWF0cGxvdGxpYiB2ZXJzaW9uMy4xLjMsIGh0dHA6Ly9tYXRwbG90bGliLm9yZy+AADFEAAAgAElEQVR4nOzdeZwU1b3H/c+PTUAQRFFxQdS4EEAWR1zQRNQoMV5XcL0ajQaXeL0xN4smLrk+aozx0TyJMV5NiGvc1xgxcQGNC+ioI0FBYxQVIQRBWRSQ5Tx/VDE0w8wwSPUs+Hm/Xv2yu+p01a+ra6S/fU6djpQSkiRJkqS116qpC5AkSZKkdYUBS5IkSZIKYsCSJEmSpIIYsCRJkiSpIAYsSZIkSSqIAUuSJEmSCmLAkqQ1EBHtIyJFxJZl2Pa4iPjP5r7NcoiIyyPid01dx7okIlpFxG0R8XFEPN3U9dQlIu6IiPObug5JKooBS1KLFxHzS27LImJByePjV/PcYRHxVoG19I+IJyLio/z2YkTsX9T2m0pE7JQHy+XH9e2I+J+mrqtUQ8NvRGwZETdFxIyImBsRr0fEBRHRvgH7aElBcD9gD6BHSukra7uxWs6B5bfD1r7UNarjjIh4M9/3vyLiTxHRIV+3RmEtIk6PiMfLV62kL6I2TV2AJK2tlFKn5fcjYgpwakqp0T80RUQr4M/AFcAwsi+xdgMWN3YtZbJ0+bGOiK8Aj0XESymlsaWNIqJNSmlJUxS4OhGxCTAOeBzYNaX0XkT0An4IbA280XTV1e9zHNetgbdTSgsK3NfS0r+3xhYRBwLnA8NSSn+PiI2AQ5uqHkmqjT1YktZ5EdEhIn4TEdMjYmpE/CIi2uYfzu4Hti35Nn6jiBgSEeMjYk5ETIuIqyOiIV9IbQ5sAdyQUlqcUlqUUno6pfR8Xkf3iBgdETMjYnZEPBgRPeqp+7SIeCNv++eI2CJf3joirsm3MyciXo2IHeupa8eIeClve29EdMm380REfLvGPt+MiGGre6EppaeBN4G+JT1HZ0TEP4GJ+ba+GhEv5/sdFxG7luznSxHxbETMi4jRwIYl61bpVcx7KvbK77eJiIvyXrS5eS/hZsDyYXBv1NOz8kPgX8DJKaX38tcyJaV0ZkrpjXz7v83Pk7kR8UJE7J4vPwz4HvDNfPsv5Mu7RcTNeY3v57W1Kqn1VxExKyL+GRFnR0R1cImInhHxSP4evxkR3yxZd3lE/DEi7oyIecBxEfFJRGxQ0mZIfo6u9O95RJwJXAPsk9f643z5d/I6ZkXEfRGxab681vdwTUTE4fm5ODci3l2+z5L1++TnwZyIeC8ijitZvXFE/CU/H56NiK3r2M2uwN9SSn8HSCnNSimNSiktiIizgSOBC/LXfHe+3wsj4p182xMj4hv58oHAL0uO0b/y5R0i4pf5e/mviPh1RKy3psdD0hdYSsmbN2/e1pkbMAXYv8ayK4C/ARsDmwIvAj/J1w0D3qrRfjDZB7nWwHbAW8Dp+br2QAK2rGXfbfL930/2rfomNdZvmi/vAHQBHgTuKFk/DvjP/P4xwCRgB6AtcAkwJl93KPA8sAHZF2V9au6rxjbfBXYCOgF/An6XrzsReKqk7W5k4aN1LdvZCViS3w9gH2ARsFfJMfkz0DV/fZsAc4Gj8uNyEjAT6JJv42XgZ0A7sqFsn5bUVdt78i9gr/z+BcArwJfy1z8w32+d703JdqqA81ZzDp1IFvjaAj8B3gfa5usuX15nSfvRwK+BjkCPvLZv5uu+C7yaL9+ILAQuKXnueOBqYD2gApgNDCnZ1yLgoPx1dgCeJAuHy5//W+AXdbyO04HHSx4flB/HnfNjdT3wWI3zuvo9rO8cqGN/++XnYitgUP5ahuXrvgTMJwtAbYDuQP983R3Av/PntAXuAW6sYx/75+fKhWTDH9vVWH8HcH6NZUfnx78VcAIwD9i4tmOUL7sur6Er2d/pX4CLmuL/Z968eWuZtyYv4HMVDaPy/xlPbEDbnsCY/B+8CcBBTV2/N2/eynej9oD1AbBvyeNDgcn5/VU+zNeyzXOB2/P79X6IJxuWdR3wDrAUeALYpo62uwPTSx6XBqwxwPEl69qSDTXcNP+g/BpZEIzV1D4O+GnJ40HAJ/n99clCUM/88TXAVXVsZ6f8dX8MfAS8zqqhc8+S9t8Gnq6xjVfIguMOwEKgfcm6+2h4wHoXOLCWGhsSsN4HTlqD8ynIPtDvmD9eKWDl7/cn5AEsX3YyMDq//xx52MofH8yKoLp9fhw6lKy/GriuZF9/rVHPN4En8vvtgFnAznXUXjNg3QZcXPK4K7AM2Ky293A150Dpra7z+zrgZ/n9/yX/G6ql3R3ANSWPjwCq6qnjELIgODe//RxoVbKt8+t6bt5m8vLzp5Zj1Ab4DNiiZNlQYFJDzxlv3rx5a6lDBG8k+we4Ic4H7kopDST7h/3achUlqfmJiCD7APluyeJ3yYby1fWcL0c2lG9GRMwl+7Z844bsL6X0bkrp9JTSNsC2+eJR+XY7R8SofHjUXOCv9Wx3a+C6yGaA+5is92cJsCVZj8nvgf8DZkTEtRFR33Ux75fcfxfoGBFdUkqfkAWb4yOiLdk3/bfUs52lKaWuKaUNU0pfTildV89+NmflY75831vk62amlBbWWLda+fu5BfDPhrSvxSyy3oz69nFeZEMz55CFyfbU/z61B2aWvFf/H1kQhuy1lh6XmsdoZlr5Gqma52Zpe4B7gV0jGy56EDA1pTShvtdTY3/Vxzml9DFZQKlvfzUtPwdKb+9A9XDFpyIfukrWa7n8uG1F/e/Zv0ruf0rW21qrlNJDKaVvkAXEEcAZZD1TtYqIUyJiQsn78yXqfj83J/sy47WS9g+Q9chKUoO0yICVsrH/s0uXRcR2EfFoZNcZ/C0idlrenGwYDWRd/dMasVRJTSyllMg+vJVe09GTrFcLsv9H1HQD2RC27VJKGwAXk/VkrOm+3yUbwtU3X3QuWUDaNd/uAfVsd3lPS+kH2Q4ppZdS5qr8i6Odgf7Af9dTylYl93sCn6aU5uSPbwL+k+xLqxkppVfW9HWWKD2W01j5mC/f9wfAdLJrbtrXWLfcJ2TD7QDIw183qH4/PyAbulnf/uvyOFkPSa0i4mvAfwGHk32A7wYsYMX7VHMf75MNfduw5H3aIKU0KF8/new9X670vZgGdI98Brxc6bm5yv5SSvPJhqAeRxYq6gvENa30nkR2Ld4G9e1vDd0F3AlslVLqQvZl6PLj9j61v2efW0ppWUrpL2TDLpf/ja1Uf0TsQDZ8cyTQLaXUlWzIb13v53SyLzK2K3k/u6SUNiqydknrthYZsOpwPfBfKaVdgO+zoqfqp8B/RsRU4BGyfzglfbHcDlwU2QQWm5BdV3Nrvm4GsEmNHqDOwJyU0vyI6EM23G21ImLT/IL6bSOzCdm3+ONKtvsp8HFEbEzWw16X64DzI5+8IiI2jIgj8/u7R0RFZBNvfEI2pGlpPds6KSJ2yF/jT8k+BC83lqy34FLg5oa8zgZ6CBgYEcMjm+jhRLLw8CjZ5BiTySYjaBcRQ1l5VMIkoFtE7JeHq/9l5X+vfgdcVnKcB0ZE15TSImAOK3oOa3MF0CMifh8RWwFExFb5RAY7kr1Hi8l6DNuRhevSIDgD2CbvSSPvvRkHXJH3ULaKiO0jn5CDLHScExGbRTapyvdLtvUW2dD1SyJivYgYRDYE8LbVHNubgVPzY7a6tqVuB74dEX3zcPtz4MmU0r9W87zVyo9HJ2BWSmlhROxJ1rtUWvPBkU2E0TqyCV92/hz7GR4RIyKia/7e7wkMYcXf2AxWfv87kQ2DnAm0iojTyXqwKGm/VX6ekVJaTNbj/P9FxMb5PrbKg7ckNcg6EbDyDw17AndHRBXZsJnlQ0COJbtYdkuy4RS3RI3ZliSt8y4ku2boNbJJDp4l+6AN2QQEDwHv5kOCugHnAKdGxHzgN6wcSOqzkOy6mrFkF9K/SjbE7NR8/ZVkQ5NmAc+QfelTq5TS7WTXRN2XDyesApZ/yOtK1jvwMfA22bCvX9VT1y1kH64/IPuwWf37VXmP0C1kkxP8sYGvc7VSSjPIrpX5CdnrPQs4OKX0cb7Po8mubZlNNrPfrSXP/ZCsR+42YCpZD+SHJZu/nOwanCfJhrhdRzZJBGTv9d35e3lILXX9m2xyhLbAS5HNzveXfB/vkk0C8jTZcLa38/3OLNnEHWS9a7Mj4rl82bFk78nk/PXcyYohgteQXYf1OtnkKg+TTVyx/NgfBXw53/+dwA9SSn+r88BmxpBNePFMSmn6atqWvvaHySYWeYisN2sz6hlaV4fWservYJ2Zv5bTgSvzY/pD4O6Sff+T7NrHH5P9TVSSnXNr6iPgTLL3Zy5ZGPrflNK9+frryYZQfhwRd6SUXiY7PyrJeqe2ye8v9yjZdZv/zr+IhWxikml5uzl5m9JQJkn1iuz/iS1PZL9b8nBKqW9kU9a+kVJaZVx9RLxGNovR+/njt4Hd839kJekLLyJGAkellFr8DyI3dxFxOHB5Sqm+afUbsp3ngGtTSreutrEkqVGtEz05KaW5wDsRMQKyoQoR0T9f/R7Z1LFERG/yi5GbpFBJamYiYn2ySQKub+pa1kX5sMED8mFxPcmGhd6/ltscQjYT472raytJanwtMmBFxO1kvwGzY2Q/BnkKcDxwSkS8SjYMaPkvu/8P2ZjzV8mGyJyUWmq3nSQVKB9C92+ya4HuaeJy1lWtyIY0ziEbIvgy2W+afS4RcQfZMMOza8w+KElqJlrsEEFJkiRJam5aZA+WJEmSJDVHbZq6gDW18cYbp169ejV1GZIkSZK+wF566aUPU0rday5vcQGrV69eVFZWrr6hJEmSJJVJRLxb23KHCEqSJElSQQxYkiRJklQQA5YkSZIkFaTFXYMlSZIkfZEsXryYqVOnsnDhwqYu5Qupffv2bLnllrRt27ZB7Q1YkiRJUjM2depUOnfuTK9evYiIpi7nCyWlxKxZs5g6dSrbbLNNg57jEEFJkiSpGVu4cCEbbbSR4aoJRAQbbbTRGvUeGrAkSZKkZs5w1XTW9NgbsCRJkiSpIAYsSZIkSSqIAUuSJElqYVq3bs2AAQPo27cvI0aM4NNPP/3c27rxxhs566yzPvdzp02bVm+bxYsXc+6557L99tvTt29fBg8ezOjRo+t9zi9/+cu1ek1NyYAlSZIktTAdOnSgqqqKiRMn0q5dO6677rqV1qeUWLZsWdnraEjAuuCCC5g+fToTJ05k4sSJ/OlPf2LevHn1PqcxAtaSJUvKsl0DliRJktSC7b333rz11ltMmTKF3r17c+aZZzJo0CDef/99br/9dvr160ffvn350Y9+VP2cP/zhD+ywww589atf5dlnn61eftJJJ3HPPfdUP+7UqVP1/SuuuIJ+/frRv39/zj33XO655x4qKys5/vjjGTBgAAsWLFiltk8//ZQbbriBX//616y33noAbLrpphx11FEAnHHGGVRUVNCnTx8uuugiAH71q18xbdo0hg4dytChQwH461//yh577MGgQYMYMWIE8+fPB+CRRx5hp512Yq+99uLss8/m4IMPBmD27Nkcdthh7Lzzzuy+++5MmDABgJ/+9KeMHDmSAw44gBNPPJG9996bqqqq6nqHDBlS3fbzMmBJkiRJLdSSJUsYPXo0/fr1A+CNN97gxBNP5JVXXqFt27b86Ec/4sknn6SqqooXX3yRBx54gOnTp3PRRRfx7LPP8thjj/H666+vdj+jR4/mgQceYPz48bz66qv88Ic/ZPjw4VRUVHDbbbdRVVVFhw4dVnneW2+9Rc+ePdlggw1q3e6ll15KZWUlEyZM4KmnnmLChAmcffbZbL755owZM4YxY8bw4Ycfcskll/D444/z8ssvU1FRwVVXXcXChQs57bTTGD16NM888wwzZ86s3u5FF13EwIEDmTBhApdddhknnnhi9bqXXnqJBx98kD/+8Y+ceuqp3HjjjQC8+eabLFq0iJ133nlN3oJVGLAkSZKkFmbBggUMGDCAiooKevbsySmnnALA1ltvze677w7Aiy++yD777EP37t1p06YNxx9/PE8//TTjx4+vXt6uXTuOPvro1e7v8ccf5+STT6Zjx44AdOvWrZDXcddddzFo0CAGDhzIa6+9VmvYGzduHK+//jpDhgxhwIAB3HTTTbz77rtMnjyZbbfdtvoHgI899tjq5zzzzDOccMIJAOy7777MmjWLOXPmAHDIIYdUh8ERI0bw8MMPs3jxYkaNGsVJJ5201q+pzVpvQZIkSVKjWn4NVk3rr79+9f2UUp3Pr+u3ndq0aVN97VZKic8++6z6/uf5La4vfelLvPfee8ybN4/OnTuvtO6dd97hyiuv5MUXX2TDDTfkpJNOqvUHfVNKfO1rX+P2229fafkrr7xS535re+3L6y89Rh07duRrX/saDz74IHfddReVlZVr9PpqYw+WJEmStA7abbfdeOqpp/jwww9ZunQpt99+O1/96lfZbbfdGDt2LLNmzWLx4sXcfffd1c/p1asXL730EgAPPvggixcvBuCAAw5g1KhR1RNPzJ49G4DOnTvXO2FFx44dOeWUUzj77LOrw9r06dO59dZbmTt3Luuvvz5dunRhxowZK80sWLrd3XffnWeffZa33noLyK7revPNN9lpp514++23mTJlCgB33nln9fO/8pWvcNtttwEwduxYNt544zqHKZ566qmcffbZ7LrrroX0zNmDJUmSJK2DevTowc9+9jOGDh1KSomDDjqIQw89FMgme9hjjz3o0aMHgwYNYunSpQB8+9vf5tBDD2Xw4MHst99+1b09w4YNo6qqioqKCtq1a8dBBx3EZZddxkknncTpp59Ohw4deP7552u9DuuSSy7h/PPP58tf/jLt27dn/fXX5+KLL6Z///4MHDiQPn36sO222zJkyJDq54wcOZKvf/3r9OjRgzFjxnDjjTdy7LHHsmjRoupt7rDDDlx77bUMGzaMjTfemMGDB1c//6c//Sknn3wyO++8Mx07duSmm26q8zjtsssubLDBBpx88slrf9CBqK/rsDmqqKhIRXTdSZIkSS3BpEmT6N27d1OX0SzNnz+fTp06kVLiO9/5Dttvvz3nnHPOGm1j2rRp7LPPPkyePJlWrWof4FfbexARL6WUKmq2dYigJEmSpBbphhtuYMCAAfTp04c5c+Zw2mmnrdHzb775ZnbbbTcuvfTSOsPVmrIHS5IkSWrGWkoP1uGHH84777yz0rKf//znHHjggU1UUXHWpAfLa7AkSZIkrbX777+/qUtoFgxYkiQ1gUk7Nf9voxtT78mTmroESSqE12BJkiRJUkEMWJIkSZJUEIcISpIkSeuQXuf+udDtTbn8G6tt07p1a/r160dKidatW3PNNdew5557FlpHqbFjx3LllVfy8MMP19mmqqqKadOmcdBBB5WtjtrYgyVJkiRprXTo0IGqqipeffVVfvazn3Heeeet0mb5jxk3lqqqKh555JFG3ScYsCRJkiQVaO7cuWy44YZA1tM0dOhQjjvuOPr16wfAYYcdxi677EKfPn24/vrrq5/36KOPMmjQIPr3789+++0HwCeffMK3vvUtdt11VwYOHMiDDz64yv5qa/PZZ59x4YUXcueddzJgwADuvPPORnjlGYcISpIkSVorCxYsYMCAASxcuJDp06fz5JNPVq974YUXmDhxIttssw0Ao0aNolu3bixYsIBdd92VI488kmXLlvHtb3+bp59+mm222YbZs2cDcOmll7LvvvsyatQoPv74YwYPHsz++++/0r7ranPxxRdTWVnJNddc03gHAgOWJEmS1OwtmDixWe+7w3rr8fyttwIwvqqKE44+msr772fRO+9Q0acPm33ySfV2/t9rr+VPTzwBwPvTpjHx0UeZ+dFHDNl55+p2HYAF06bx6IMP8uDdd3PFJZdktcybx3vvvbfSvv/617/y0EMPceWVVwKwcOHCVdo0JgOWJEmSpMLsNmAAsz76iJl5L1THDh2q1z394ouMGTeOMbfeSscOHTjw5JNZ+NlnpJSIiFW2lVLij1ddxQ557xdAh969mTFjxkpt7r33XnbccceVnjt+/PiiX1qDeA2WJEmSpMK88fbbLF22jI26dl1l3Zx58+i6wQZ07NCBN95+mxcmTABgt/79+VtlJVOmTgVg9pw5AOw/ZAi//eMfSSkBUDVp1R8lP/DAA/n1r39d3eaVV14BoHPnzsybN6/4F7ga9mBJkiRJ65BJ/7l1o+9zwaJF7DZ8ePYgJa6/9FJat269SrsD9tqL3911F4OPOILte/Vi8M47A9C9WzeuuegijjnnHNKyZXTv1o2Hb7iB8047jR/8/OcMPuIIEtBz880ZPWLEStu84IIL+O53v8vOO+9MSolevXrx8MMPM3ToUC6//HIGDBjAeeedx9FHH13uwwBALE96LUVFRUWqrKxs6jIkSVork3bq3dQlNCu9J6/6rfQXlefGCp4XmUmTJtGrkac4b8469O3b6PucNGkSvXuv/LcZES+llCpqtnWIoCRJkiQVxIAlSZIkSQUxYEmSJElSQZzkQpLKzOspVvB6CknSus4eLEmSJEkqiAFLkiRJkgriEEFJkiRpHdLhniGFbm/B8GdX26ZT//702X776scjhg3j+6ee+rn3+fCYMUz+5z/XahtNxYAlSZIkaa10WG89xt9zz+d67pIlS2jTps1Kjw8eOpSDhw4tqrxGZcCSJEmSVBaX/fa3PPLUUyxctIjd+vfnmosuIiI48OST2W3AAMa98grfGDqU1958kw27dOHVyZMZ0Ls3fbbfnpdfe42rf/ITRv7kJ3Tu1ImXX3uNGR9+yC9++UuGDx/OsmXLOOuss3jqqafYZpttWLZsGd/61rcYPnx4k75mr8GSJEmStFYWLFrEbsOHV9/uefRRAE4/7jieueMOKu+/n4WLFvHIU09VP2fOvHn89cYb+e9vfhOAf7z7Ln++4QYu/8EPVtn+v2bO5Imbb+be3/yGc889F4D77ruPKVOm8Pe//53f/e53PP/8843wSlevbD1YEdEeeBpYL9/PPSmli2q0OQn4BfBBvuialNLvylWTJEmSpOLVNUTw6Rde4Ko//IEFCxYwe+5cem+3Hd/YZx8Ahh944EptjzjgAFq3bl3r9v9j331p1aoVvbfbjhkzZgDwzDPPMGLECFq1asVmm23G0GYypLCcQwQXAfumlOZHRFvgmYgYnVIaV6PdnSmls8pYhyRJkqRGtnDRIr57ySU8c+edbLnZZlxy7bUs/Oyz6vUdO3Zcqf36HTrUua312rWrvp9SWum/zU3ZhgimzPz8Ydv81jyPgiRJkqRCLVy0CICNunZl/qef8sBjjxW6/b322ot7772XZcuWMWPGDMaOHVvo9j+vsk5yERGtgZeALwG/SSmNr6XZkRHxFeBN4JyU0vu1bGckMBKgZ8+eZaxYkiRJatkaMq164fvMr8Fa7oAhQ/h/zjmHk448kl2POIKtN9+cQX36FLrPI488kieeeIK+ffuyww47sNtuu9GlS5dC9/F5RGN0rUVEV+B+4L9SShNLlm8EzE8pLYqI04GjUkr71retioqKVFlZWd6Cpc9p0k69m7qEZqP35ElNXUKz4XmxgufFCp4XK/PcWMFzYwXPi8ykSZPotXRpU5fRbHTo27f6/vz58+nUqROzZs1i8ODBPPvss2y22WaF73PSpEn07r3y32ZEvJRSqqjZtlGmaU8pfRwRY4FhwMSS5bNKmt0A/Lwx6pEkSZLU8h188MF8/PHHfPbZZ1xwwQVlCVdrqpyzCHYHFufhqgOwPzUCVET0SClNzx8eAvg1hSRJkqQGaS7XXZUqZw9WD+Cm/DqsVsBdKaWHI+JioDKl9BBwdkQcAiwBZgMnlbEeSZIkSSqrsgWslNIEYGAtyy8suX8ecF65apAkSZKkxlS2adolSZIk6YvGgCVJkiRJBWmUWQQlSZIkNY7BLx1b6PZe2OX21bbp2K8fZ594Ipf/4AcA/PLGG5n/6aecf+aZa7y/7oMHM/OFF1Za9u4HH3DkWWdRef/9a7y9xmYPliRJkqS1sl67djz4xBN8+NFHTV1KkzNgSZIkSVorbVq35lvDh/PrW25ZZd3M2bM59pxz2OuYY9jrmGN4/pVXAJj/6aeMPP98dj38cAYfcQQPPPbYSs/78KOP2Of44xn99NMrLZ8yZQp77703gwYNYtCgQTz33HPV66644gr69etH//79OffccwH45z//ybBhw9hll13Ye++9mTx5ctEvfyUOEZQkSZK01k475hgGH3kk3zv55JWW/+Dyy/mvE05gz0GDeH/6dA457TReeeghLr/uOrp07syL+bC/j+bMqX7OjA8/ZMTZZ3PRWWex35578u4HH1Sv22STTXjsscdo3749//jHPzj22GOprKxk9OjRPPDAA4wfP56OHTsye/ZsAEaOHMl1113H9ttvz/jx4znzzDN58skny3YcDFif06Sdejd1Cc1G78n+PrQkSdIX3QadOnHcf/wH1952Gx3at69ePmb8eCa9/Xb147mffMK8Tz7hyXHjuPkXv6hevmGXLgAsXrKEb3z721z94x+z9667rrKfxYsXc9ZZZ1FVVUXr1q158803AXj88cc5+eST6dixIwDdunVj/vz5PPfcc4wYMaL6+YsWLSr2hddgwJIkSZJUiLNOOIE9jzqKEw47rHrZsmXLGHvrrSuFLoAERMQq22jTpg0Dv/xlHnvuuVoD1tVXX82mm27Kq6++yrJly2ifbzeltMr2li1bRteuXamqqirg1TWM12BJkiRJKkS3Ll048sADuem++6qX7bfHHlx3+4qZCF/Nr4Hav8by5UMEA7ju4ot58513uPJ3v1tlH3PmzKFHjx60atWKW265haVLlwJwwAEHMGrUKD799FMAZs+ezQYbbMA222zD3XffDWQh7NVXXy32RddgD5YkSZK0DmnItOrldPaJJ64UnK487zzOufRSBh9xBEuWLmXILrvw6wsv5EenncY5l15KxeGH07pVK8474wwO239/AFq3bs3Nv9xXR5EAACAASURBVPgFw886i86dOjFs772rt3fmmWdy5JFHcvfddzN06FDWX399AIYNG0ZVVRUVFRW0a9eOgw46iMsuu4zbbruNM844g0suuYTFixdzzDHH0L9//7K9/kgplW3j5VBRUZEqKyubugyvwSrhNVgreF6s4HmxgufFCp4XK3herMxzYwXPjRU8LzKTJk2iV95LI+jQt2+j73PSpEn07r3y32ZEvJRSqqjZ1iGCkiRJklQQA5YkSZIkFcSAJUmSJEkFMWBJkiRJUkEMWJIkSZJUEAOWJEmSJBXE38GSJEmS1iFTho8odHu97rl7tW069e9Pn+23Z+nSpWy9xRb8/rLL6LrBBkz797/5/uWX88erriq0pubMHixJkiRJa6XDeusx/p57qLz/frp16cL/3XEHAJtvsskXKlyBPViSJEmSCjS4f38mvvkmAO9+8AFHnnUWlfffzy0PPMCfx47l04ULeef99zlkv/249HvfA+DG++7jqlGj6NG9O9ttvTXrtW3L1T/5SVO+jM/NgCVJkiSpEEuXLmXsuHF884gjal0/YfJknr/7btZr147+//EfnHHccbRq1YrL/+//eO6uu+jcsSNfP/VU+u2wQyNXXhwDliRJkqS1smDRInYbPpz3pk1j4Je/zH577FFru312350unTsDsNO22/LetGl8+NFH7F1RQbcuXQA44oAD+MeUKY1VeuG8BkuSJEnSWll+Ddbkv/yFzxYvrr4Gq6b12ratvt+6dWuWLF1KaqwiG4kBS5IkSVIhunTuzJXnnssvb7yRxYsXN+g5FX378rfKSj6aM4clS5bwwGOPlbnK8nKIoCRJkrQOaci06uU0oHdv+u24I3c/+ihDBg1abfstNt2UH5x6Kl89/nh6dO/OTtttxwb5MMKWyIAlSZIkaa3MfOGFlR7fe8011fcr778fgBMOO4wTDjusevl9v/lN9f2jv/ENThkxgiVLlnD0d7/LfnvuWeaKy8eAJUmSJKlJXXrttTw5bhyLFi1ivz335JB9923qkj43A5YkSZKkJvWz73+/qUsojJNcSJIkSc1cSuvaXHstx5oeewOWJEmS1Iy1b9+ejxcvNmQ1gZQSs2bNon379g1+jkMEJUmSpGZsyy23ZPKYMXy41VbQyv6Rtq1bN+r+2rdvz5Zbbtng9gYsSZIkqRlr27Ytba74RVOX0Wz0njypqUuolxFYkiRJkgpiwJIkSZKkghiwJEmSJKkgBixJkiRJKogBS5IkSZIKYsCSJEmSpIIYsCRJkiSpIAYsSZIkSSqIAUuSJEmSCmLAkiRJkqSCGLAkSZIkqSAGLEmSJEkqiAFLkiRJkgpiwJIkSZKkghiwJEmSJKkgBixJkiRJKogBS5IkSZIKYsCSJEmSpIIYsCRJkiSpIGULWBHRPiJeiIhXI+K1iPjfWtqsFxF3RsRbETE+InqVqx5JkiRJKrdy9mAtAvZNKfUHBgDDImL3Gm1OAT5KKX0JuBr4eRnrkSRJkqSyKlvASpn5+cO2+S3VaHYocFN+/x5gv4iIctUkSZIkSeVU1muwIqJ1RFQB/wYeSymNr9FkC+B9gJTSEmAOsFEt2xkZEZURUTlz5sxylixJkiRJn1tZA1ZKaWlKaQCwJTA4IvrWaFJbb1XNXi5SStenlCpSShXdu3cvR6mSJEmStNYaZRbBlNLHwFhgWI1VU4GtACKiDdAFmN0YNUmSJElS0co5i2D3iOia3+8A7A9MrtHsIeCb+f3hwJMppVV6sCRJkiSpJWhTxm33AG6KiNZkQe6ulNLDEXExUJlSegj4PXBLRLxF1nN1TBnrkSRJkqSyKlvASilNAAbWsvzCkvsLgRHlqkGSJEmSGlOjXIMlSZIkSV8EBixJkiRJKogBS5IkSZIKYsCSJEmSpIIYsCRJkiSpIAYsSZIkSSqIAUuSJEmSCmLAkiRJkqSCGLAkSZIkqSAGLEmSJEkqiAFLkiRJkgpiwJIkSZKkghiwJEmSJKkgBixJkiRJKogBS5IkSZIKYsCSJEmSpIIYsCRJkiSpIG2augBJkr6IjjrPf4JL/b2pC5CkgtiDJUmSJEkFMWBJkiRJUkEMWJIkSZJUEAOWJEmSJBXEgCVJkiRJBTFgSZIkSVJBDFiSJEmSVBADliRJkiQVxIAlSZIkSQUxYEmSJElSQQxYkiRJklQQA5YkSZIkFaRNUxcgSZIkqX5HnefH9uX+3tQFrIbvlCRJUjPiB+kVmvsHaak2DhGUJEmSpIL4FYkklZnfRq/gt9GSpHWdPViSJEmSVBADliRJkiQVxIAlSZIkSQUxYEmSJElSQQxYkiRJklQQA5YkSZIkFcSAJUmSJEkFMWBJkiRJUkEMWJIkSZJUEAOWJEmSJBXEgCVJkiRJBWnT1AW0VEed56Fb7u9NXUAz4nmxgueFJEn6IrIHS5IkSZIKYsCSJEmSpIIYsCRJkiSpIAYsSZIkSSpI2QJWRGwVEWMiYlJEvBYR/11Lm30iYk5EVOW3C8tVjyRJkiSVWzmnPFsC/E9K6eWI6Ay8FBGPpZRer9Hubymlg8tYhyRJkiQ1irL1YKWUpqeUXs7vzwMmAVuUa3+SJEmS1NQa5RqsiOgFDATG17J6j4h4NSJGR0SfxqhHkiRJksqh7L+KGhGdgHuB76aU5tZY/TKwdUppfkQcBDwAbF/LNkYCIwF69uxZ5oolSZIk6fMpaw9WRLQlC1e3pZTuq7k+pTQ3pTQ/v/8I0DYiNq6l3fUppYqUUkX37t3LWbIkSZIkfW7lnEUwgN8Dk1JKV9XRZrO8HRExOK9nVrlqkiRJkqRyKucQwSHACcDfI6IqX/ZjoCdASuk6YDhwRkQsARYAx6SUUhlrkiRJkqSyKVvASik9A8Rq2lwDXFOuGiRJkiSpMTXKLIKSJEmS9EVgwJIkSZKkghiwJEmSJKkgBixJkiRJKogBS5IkSZIKYsCSJEmSpIIYsCRJkiSpIAYsSZIkSSqIAUuSJEmSCmLAkiRJkqSCGLAkSZIkqSAGLEmSJEkqiAFLkiRJkgpiwJIkSZKkghiwJEmSJKkgBixJkiRJKogBS5IkSZIKYsCSJEmSpIIYsCRJkiSpIAYsSZIkSSqIAUuSJEmSCmLAkiRJkqSCGLAkSZIkqSAGLEmSJEkqiAFLkiRJkgpiwJIkSZKkghiwJEmSJKkgBixJkiRJKogBS5IkSZIKYsCSJEmSpIIYsCRJkiSpIAYsSZIkSSqIAUuSJEmSCmLAkiRJkqSCrFHAisz65SpGkiRJklqy1QasiLg5IjaIiI7Aa8A7EfG98pcmSZIkSS1LQ3qw+qWU5gKHAX8FtgROKmdRkiRJktQSNSRgtYuINsChwAMppc+AZeUtS5IkSZJanoYErN8B7wEbAk9FRE9gflmrkiRJkqQWaLUBK6V0dUpp85TSASmlBEwF9i1/aZIkSZLUsjRkkovuEfF/EfFwvmgn4LjyliVJkiRJLU9DhgjeCDwFbJU//gfwP+UqSJIkSZJaqoYErE1SSn8kn9gipbQYWFrWqiRJkiSpBWpIwPokIroBCSAidgXmlbUqSZIkSWqB2jSgzfeBPwHbRsRTwBbA8LJWJUmSJEkt0GoDVkqpMiKGAr2BAF7PfwtLkiRJklSizoAVEYfUsapnRJBSeqhMNUmSJElSi1RfD9aIetYlwIAlSZIkSSXqDFgppRMasxBJkiRJaukaMskFEXEg0Adov3xZSumychUlSZIkSS3RagNWRFwLdAW+AvwBOBIYV+a6JEmSJKnFacjvYO2VUjoOmJVSugDYDdhydU+KiK0iYkxETIqI1yLiv2tpExHxq4h4KyImRMSgNX8JkiRJktQ8NCRgLcj/uzAiNgMWAr0a8LwlwP+klHoDuwPfiYgv12jzdWD7/DYS+G1DipYkSZKk5qghAWt0RHQFrgSqgCnAPat7Ukppekrp5fz+PGAS2Y8UlzoUuDllxgFdI6LHGtQvSZIkSc1GQ35o+Kf53bsj4mGgQ0pp9prsJCJ6AQOB8TVWbQG8X/J4ar5seo3njyTr4aJnz55rsmtJkiRJajR19mBFxC4RsWnJ4+OBW4Hz8x6tBomITsC9wHdTSnNrrq7lKWmVBSldn1KqSClVdO/evaG7liRJkqRGVd8QwevJrqMiIvYiGyJ4F9k1WNc3ZOMR0ZYsXN2WUrqvliZTga1KHm8JTGvItiVJkiSpuakvYLVJKc3K7x8DXJ9SujOl9GNgx9VtOCIC+D0wKaV0VR3NHgJOzGcT3B2Yk1KaXkdbSZIkSWrW6rsGq3VEtE4pLQX2A04vXdeAbQ8BTgD+HhFV+bIfAz0BUkrXAY8ABwFvAZ8CJ69Z+ZIkSZLUfNQXsO4CxkTETOAz4G8AEbEdUPNaqlWklJ6h9musStsk4DsNrlaSJEmSmrE6A1ZK6eKIeBLoATyaUlqWr2oLnN0YxUmSJElSS1LvNO15L1TNZZPLV44kSZIktVwN+aFhSZIkSVIDGLAkSZIkqSAGLEmSJEkqSJ3XYEXER0CqbRXZBIDdylaVJEmSJLVA9U1ysXGjVSFJkiRJ64D6pmlfWvo4IroB7UsWTStXUZIkSZLUEq32GqyI+EZEvAlMBcbn/32y3IVJkiRJUkvTkEkuLgWGAG+klLYCDgTGlrMoSZIkSWqJGhKwlqSUZgKtIiJSSo8Bg8pclyRJkiS1OPVNcrHcnIhYH3gGuDki/g0sK29ZkiRJktTyNKQH6zBgIfBdsqGBHwAHl7EmSZIkSWqRGtKDdV5K6cfAUuD3ABFxGfDjchYmSdK67O/vvNfUJUiSyqAhPVjDaln2jaILkSRJkqSWrs4erIg4DTgd2CEiXi5Z1RmoLHdhkiRJktTS1DdE8C7gCeBnwLkly+ellP5d1qokSZIkqQWqM2CllD4CPgJGRERfYK981d8AA5YkSZIk1bDaSS4i4jvAd4AH8kV3RcRvUkrXlrUySZKkLyAnQJFatobMIngaMDilNB+qZxB8DjBgSZIkSVKJhgSsABaXPF6cL5MkNYDfRkuS9MVR3yyCbVJKS4BbgHERcW++6nDgpsYoTpIkSZJakvp6sF4ABqWUroiIMcDeZD1Xp6eUXmyU6iRJkiSpBakvYFUPA8wDlaFKkiRJagION2856gtY3SPie3WtTCldVYZ6JEmSJKnFqi9gtQY64YQWkiRJktQg9QWs6SmlixutEkmSJElq4Rp0DZZW5ThY1cbzQpIk6YutVT3r9mu0KiRJkiRpHVBnwEopzW7MQiRJkiSppauvB0uSJEmStAYMWJIkSZJUEAOWJEmSJBXEgCVJkiRJBTFgSZIkSVJBDFiSJEmSVBADliRJkiQVxIAlSZIkSQUxYEmSJElSQQxYkiRJklQQA5YkSZIkFcSAJUmSJEkFMWBJkiRJUkEMWJIkSZJUEAOWJEmSJBXEgCVJkiRJBTFgSZIkSVJBDFiSJEmSVBADliRJkiQVxIAlSZIkSQUxYEmSJElSQcoWsCJiVET8OyIm1rF+n4iYExFV+e3CctUiSZIkSY2hTRm3fSNwDXBzPW3+llI6uIw1SJIkSVKjKVsPVkrpaWB2ubYvSZIkSc1NU1+DtUdEvBoRoyOiT12NImJkRFRGROXMmTMbsz5JkiRJarCmDFgvA1unlPoDvwYeqKthSun6lFJFSqmie/fujVagJEmSJK2JJgtYKaW5KaX5+f1HgLYRsXFT1SNJkiRJa6vJAlZEbBYRkd8fnNcyq6nqkSRJkqS1VbZZBCPidmAfYOOImApcBLQFSCldBwwHzoiIJcAC4JiUUipXPZIkSZJUbmULWCmlY1ez/hqyadwlSZIkaZ3Q1LMISpIkSdI6w4AlSZIkSQUxYEmSJElSQQxYkiRJklQQA5YkSZIkFcSAJUmSJEkFMWBJkiRJUkEMWJIkSZJUEAOWJEmSJBXEgCVJkiRJBTFgSZIkSVJBDFiSJEmSVBADliRJkiQVxIAlSZIkSQUxYEmSJElSQQxYkiRJklQQA5YkSZIkFcSAJUmSJEkFMWBJkiRJUkEMWJIkSZJUEAOWJEmSJBXEgCVJkiRJBTFgSZIkSVJBDFiSJEmSVBADliRJkiQVxIAlSZIkSQUxYEmSJElSQQxYkiRJklQQA5YkSZIkFcSAJUmSJEkFMWBJkiRJUkEMWJIkSZJUEAOWJEmSJBXEgCVJkiRJBTFgSZIkSVJBDFiSJEmSVBADliRJkiQVxIAlSZIkSQUxYEmSJElSQQxYkiRJklQQA5YkSZIkFcSAJUmSJEkFMWBJkiRJUkEMWJIkSZJUEAOWJEmSJBXEgCVJkiRJBTFgSZIkSVJBDFiSJEmSVBADliRJkiQVxIAlSZIkSQUpW8CKiFER8e+ImFjH+oiIX0XEWxExISIGlasWSZIkSWoM5ezBuhEYVs/6rwPb57eRwG/LWIskSZIklV3ZAlZK6Wlgdj1NDgVuTplxQNeI6FGueiRJkiSp3JryGqwtgPdLHk/Nl0mSJElSi9SUAStqWZZqbRgxMiIqI6Jy5syZZS5LkiRJkj6fpgxYU4GtSh5vCUyrrWFK6fqUUkVKqaJ79+6NUpwkSZIkrammDFgPASfmswnuDsxJKU1vwnokSZIkaa20KdeGI+J2YB9g44iYClwEtAVIKV0HPAIcBLwFfAqcXK5aJEmSJKkxlC1gpZSOXc36BHynXPuXJEmSpMbWlEMEJUmSJGmdYsCSJEmSpIIYsCRJkiSpIAYsSZIkSSpI2Sa5kCRJdeu18I9NXUKzMqWpC5CkghiwJKnM/CC9wpSmLkCSpDIzYEmSJDUjfimzwpSmLqAZ8bxYYUpTF7AaBiypQP7Pb4UpTV2AJElSE3CSC0mSJEkqiAFLkiRJkgpiwJIkSZKkghiwJEmSJKkgTnLxOTmZwQpTmroASZIkqZmwB0uSJEmSCmLAkiRJkqSCGLAkSZIkqSAGLEmSJEkqiAFLkiRJkgpiwJIkSZKkghiwJEmSJKkgBixJkiRJKogBS5IkSZIKYsCSJEmSpIIYsCRJkiSpIAYsSZIkSSqIAUuSJEmSCmLAkiRJkqSCGLAkSZIkqSAGLEmSJEkqiAFLkiRJkgpiwJIkSZKkghiwJEmSJKkgBixJkiRJKogBS5IkSZIKYsCSJEmSpIIYsCRJkiSpIAYsSZIkSSqIAUuSJEmSCmLAkiRJkqSCGLAkSZIkqSAGLEmSJEkqiAFLkiRJkgpiwJIkSZKkghiwJEmSJKkgBixJkiRJKogBS5IkSZIKYsCSJEmSpIIYsCRJkiSpIAYsSZIkSSqIAUuSJEmSCmLAkiRJkqSClDVgRcSwiHgjIt6KiHNrWX9SRMyMiKr8dmo565EkSZKkcmpTrg1HRGvgN8DXgKnAixHxUErp9RpN70wpnVWuOiRJkiSpsZSzB2sw8FZK6e2U0mfAHcChZdyfJEmSJDWpcgasLYD3Sx5PzZfVdGRETIiIeyJiq9o2FBEjI6IyIipnzpxZjlolSZIkaa2VM2BFLctSjcd/AnqllHYGHgduqm1DKaXrU0oVKaWK7t27F1ymJEmSJBWjnAFrKlDaI7UlMK20QUppVkppUf7wBmCXMtYjSZIkSWVVzoD1IrB9RGwTEe2AY4CHShtERI+Sh4cAk8pYjyRJkiSVVdlmEUwpLYmIs4C/AK2BUSml1yLiYqAypfQQcHZEHAIsAWYDJ5WrHkmSJEkqt7IFLICU0iPAIzWWXVhy/zzgvHLWIEmSJEmNpaw/NCxJkiRJXyQGLEmSJEkqiAFLkiRJkgpiwJIkSZKkghiwJEmSJKkgBixJkiRJKogBS5IkSZIKYsCSJEmSpIIYsCRJkiSpIAYsSZIkSSqIAUuSJEmSCmLAkiRJkqSC/P/t3Xu4bnO5//H3h+V8yqmiJCVLkhBhCy1yjpTlrNLBWU6pSAdbJZQQ0ZYQUrbqklIqhZLY7A6kUg6RY4lICYvP74/7O3mav1nZ9cw5njmfz+u6XM35PGOtbpdxjTHu8b2/950EKyIiIiIiok+SYEVERERERPRJEqyIiIiIiIg+SYIVERERERHRJ0mwIiIiIiIi+iQJVkRERERERJ8kwYqIiIiIiOiTJFgRERERERF9kgQrIiIiIiKiT5JgRURERERE9EkSrIiIiIiIiD5JghUREREREdEnSbAiIiIiIiL6JAlWREREREREnyTBioiIiIiI6JMkWBEREREREX2SBCsiIiIiIqJPkmBFRERERET0SRKsiIiIiIiIPkmCFRERERER0SdJsCIiIiIiIvokCVZERERERESfJMGKiIiIiIjokyRYERERERERfZIEKyIiIiIiok+SYEVERERERPRJEqyIiIiIiIg+SYIVERERERHRJ0mwIiIiIiIi+iQJVkRERERERJ8kwYqIiIiIiOiTJFgRERERERF9kgQrIiIiIiKiT5JgRURERERE9EkSrIiIiIiIiD5JghUREREREdEnSbAiIiIiIiL6JAlWREREREREnyTBioiIiIiI6JNxTbAkbSLpBkk3Sjp4jO/nknRu+/4qSc8fz3giIiIiIiLG07glWJJmBz4JbAqsAOwgaYVRh70VuN/2ssCxwFHjFU9ERERERMR4G88VrFcAN9q+2fajwBeA14465rXAZ9vPXwQ2kKRxjCkiIiIiImLcyPb4/MXSTGAT229rv78BWMP2Pj3H/Kwdc3v7/aZ2zL2j/q7dgN3ar9OBG8Yl6MlnMeDef3pUDKOcGzGWnBcxlpwXMZacFzGWnBd/a2nbi4/+cNo4/h+OtRI1Opt7Osdg+xTglH4ENZVIusb2al3HEYMn50aMJedFjCXnRYwl50WMJefF0zOeJYK3A0v1/P5c4M6/d4ykacBCwH3jGFNERERERMS4Gc8E62rgRZKWkTQnsD1wwahjLgDe1H6eCXzX41WzGBERERERMc7GrUTQ9ixJ+wDfBGYHTrN9vaTDgWtsXwB8BjhL0o3UytX24xXPFJWyyfh7cm7EWHJexFhyXsRYcl7EWHJePA3j1uQiIiIiIiJi2IzroOGIiIiIiIhhkgQrIiIiIiKiT5JgRURERETEhJD0Akmbdx3HeEqCNYVIWq7rGGKwSZpN0ljz5yIiIv5tucfE0/Ai4BxJW3UdyHhJgjUFqMwFfFDSIl3HE4NJ0tzADGA2Sa+RtHPXMcVgG/2glAenGEvOi+g1Mm5H0qaSFu46nhgskmT7m8COwLGSXt91TOMhCdYU4PIIsAOwsqRju44pBtIjwLrAxcDHgDu6DScGWbsJjjwoLQRPPThFjBh1nmwhaZee+ZcxREYS7Z6Ee0/gbEnP6C6qGDS23a4bFwL7A8dMxSQrCdYkJ+nJ/4a2nwBuAjZr88YigL95CDoDeBZ1nlwpafaR7zsMLwZQz0PzgcAJkr4gabqkcZufGJNPz3myH3AwsDxwDvD6PFgPl54XMIu237cE7gfOyLkQPQn4y4EtJT3X9leAvakk63WdBthnSbAmMUnTWlKFpJdJerHtW4FXUSfvhzsNMAbCSHIlaR7btwAbAbcAnwSWboct1lmAMbAk7QW8BtgVeClwMrB274udGE69L2Uk/QewAbAOcBewELA5sKmkBbuJMCaKpJXbQzOSXgkcJGk1ANs7A7OAr6RccLi155DNqBcwqwOXSXqN7a9Tq52nSJrZaZB9lJvkJCVpeeB97efdgDOBr0ra1/ZdwMbARpKO7zDM6FhPcrUJ8BlJbwfmA/YFHgXeLWlX4GpJz+8u0hgEY6xkLgbsAuwF3AxcDpwIzGj7PmMIjSoL3By4lTpHtgC2sL0CVYJ8GLBJEvKpq+3tXR84QtJLgLuBealKmlXbYbsAKwIfzrkwvNpz6weo59NLgXmAAyRtbfsi4I3AH7qLsL9yok9ezwCeK+njwGa2X0btwZoh6UDb9wBbUnuyFu8y0OhOS642AD4OfAqYCXwE2JB6Y3QzsCqwn+3fdBVnDIZRe2mWBz4IzAlsbnsL2++n7htbk/vH0Oo5TzYE3gX8xfbt1Ir4z9thPwX+F7h0pNIippaWaP8VOAX4AfAh4K/UHt+FqEqaVYG1gbOBj+VcGC69L+1s/xJ4M7AkcCSwDHAR9fJ3K9vfsH3JVNmykBvkJCNpFUmftn0ldVGbm0q05rZ9NXA0sK6kQ9tK1vq2f99lzDHxemqdF6feLm5NPSgvBPwE2A3Y0PZRwL62vzJVLmrxfydpHUnrtp+nUTXx09qD9L3AE5K2bzXyPwWOtP1wdxFH1yStTD00n2D7/vbxd4ANJJ1LJV4fsP27rmKM8dWz52pH6mH5ecAngLmA49p3RwLHACfZvnnCg4xOtZe860g6rP3+c6pF+3WtOdv3gR9RL3uf/DNdxNpv2aw8+dwBLCPpJNt7SXoEWJwq9TrW9g8lHQPsJWkR2/d1G25MtJ6ywA2BFwAnAI8DxwMzbN8v6TpgG0nXtUR8ylzU4l+yPDXmYXvbl7Zk+9H23aPUg/RMYDlge9u3dRRndETSEsACtn/VygKvpx6O3i/pfNuzgF9SL3M2Bt5r+9fdRRwTQdLawIHUKtV0YA3gKOBA24dJeiYw+8h9JoZLOz/eBrxB0sK296NWtneSdCqwCrC/7Wu7jHM8KM9Uk09blTgNuNv2rpLWBHai3jQfZ/uBtqL1104Djc60DcbbAF+1fbmkpYBvUQ0LnqDeMr67vU2KQNJbgEOArYCdgQuBqwABSwC3AwvbvrezIKMzkqYDXwMuA54PbA88CJwEPAd4Xe45w0fS+sDetrduvy/LU6tY77D9ky7ji+5IWoPqD7ADtd/qNOqZ5CBJq1ONcC63fXGHYY6bJFiTwKgNxXPZfkTSYsCpwO9s7ybpFdSemhuot0dZkRhCbQPxHNR58ACwSk+nyUOAN1AJ1qGtPWoMqd7rSs9nuwHvp26GF1J7PeegzqXdbT8w4YHGwJD0EWq1Ym/bp6rGPMxN7blZBVivlf3EFDTqnZ6ACAAAFPVJREFUWWRu23+VtAA1W/Fs2ye0746gKqQ+0fbmxRBqyfcOtndtvy8G3EiVi76n57j/7140FSTBmkQk7Q4sC9xHvRWYBXwauL2VC64G/LY1uIgh1FMeuDS1+nCq7ff2fL888Jjtm6bqRS3+uVEPSltRK1SX2P5la6P7aWqf3iXA/ADZSzOcRp0rL6e6wX0CeIvtL7XPFwP2AU5L+ejUNOo82BVYiWpoch6wAjUw9h5qj+Yu1IpmygKHyOhnCkmrUE21drF9d/vsEGA/qtrqyG4inRjZgzVJSNqFKtt5K/A/wCO2Py7prcB5bf/VAV3GGN3oSarWAV4s6WbbF7cl+CslPW77A/BkFx/az0muhlTPg9K+wHZU+egX2nXks5IOAj4LvN729zoMNToiaSnbv23Xlp2ol3vnt/PjXuDzkv4ALACsCxzS9mHFFNRzzdiDehY5CPgy8EIqydofeAfV7GLXJFfDp10rNqOuBzcDpwNXAJ+TdDR1rViJSrA2U81ynbLXjCRYk4Ckeakhn3sBa1IJ1gkAtn8vaWtq7kQMmZ7kalPgWKpj07mSjrB9TEuyfiFpTtuHdBttDBJV++QNgfWo8uJp1Mwi2T5D0izgzi5jjG5IehbwPklXA38GDqBmoJ3Wri1fkrQjdR96ENhjKj8oDbN2D7nH9m2SnkMNiH0ttQfvJmBhYA/gQ62BQQyZnueQFagVqy9RJcPrUG3Z76b2f69IXUuWopqzTelO5kmwBpCkFwGLUknTT2zfJ+lWqgvco7Y3ase9hyoJPIspNJwt/rnWtOJ3bT/ec4B3Uze9JalzYQtJ89k+vF30pncYbgyA1s3rsdZFcj3bl7Wy402A19peUdL7gcMkPWb7c91GHB36C/A96mF6OjDT9m8kvRF4c3ue+rKkq4BZfqpNe0w9OwP/oRoGe5ukA6lVqq1sryNpGaoc/QZJx6XRyfBpydUrqVXMw9sLmCWpVc7TqT2bp0iah3qhdyTVjfbRv/+3Tn5TOnucjFTtb8+lHpgPAa6VtCLwC2A+4HhJc0qaCWwLXN1ZsNGlvanW2ti+g5qAPjdwtO3lqEYF75O0n+07bH9XypyrIfcSqqzrMODjqjEOd1JvE29px/yCKumYkl2d4h8buUbY/hPwBaoN++LA7u3zM9vnB0jawvbvk1xNbW1V6nKqzOt5rdHNXMCzW3XNi4BLgTOTXA21h4BXAK9uv99FzWV9ADhb0hyAqYWDbW1f10mUEyhNLgaIpE2Aw6j22Ze1zz4AvIkq5Xk5sCm1IX1OYL9hOEljbG0V6zRq9eEvkjYADrK9aVu1Opoa9Pm/nQYaA0PSF6g27Bv3XGOWpfZS3Ey1397GmV80dEY1MdibKg/9GnW+rE8NBj2pfb898APbv+0q3hg/kjamVql+Zvvy9tnhwAZUV7jbJH0cWIvqOLqD7V90FnBMuJ6ywJWoWYm3U5VX36K6R36yHfds4Bm9+7+HRRKsASFpEWqO1Za2v6aeOVbtwrYttTlw7vbPLGeI8NDSU+36L6DmFG1DvRn6BLWRdFlgH9uXdBhmdGyMrk4bABtRbxnf4DYHTdLzqdKNK5JcDTdJ76CGBe9p+6dtlWJz6vy4xfYxnQYY46r99z6DGix+K3AR8Cuq1OtD1Ir33rZvb/s472lVFDFkJG0BvA/4JrV6tSewEPA54DO914rR96JhkARrgLTywCOBV9n+w8hDdPvuMmoyelYjhpykl1IttI+wfZekc4AFqW5wz6AehG5P97fhNmpFYjOqrOcK2/dIOpQ6Xzam9mAtavtj3UUbg0A1xP506twY2S+xDFW2/iqqiuIw23/sKsYYf5JeBryOuq+MjGfYDPgBtX3hemBTZ8bVUGqlxEtQ14UtqSqrmcDW7f6yMlUVMcP2rd1F2q00uRggti+U9ATwP5JWa5vR57D9GPBHIAMcA2op/tnAuyQdaXtHSecCn6fKu87pNrwYBD3J1f7Uze/H1N6Zo21/uG23OYt64/i2zgKNzozxVvkJYBGeWgm/myoLm2X7OEnnt/1ZMQVJmt32423lcn4qqV4cOJRalXgWsDTVDW7uzgKNCSdpYWAR2ze10sA5gGupxHsb4E0tuXq1a0zMSrYf6jTojmUFawC1ltsnAiNJ1huppgZbOMM+h4qkBYA5WifJ5dvP17WL3bHAn6h9VvdJ+jzwHNvrdhlzDA5JrwLeYXuLVvq1K3AN8IVWivxc4GHb6UI6ZEatcM4A7gBuox6gZ1CDp2+QtAOVZKUV+xQlacnW8ObJJKv9vAa1B28acLLtmyXNTT07PtxdxDGRJL2YSrAfAu6zvVX7/Dxq5tUarcvoDKoKa0fbN3UW8IBIgjWgWpJ1NHAS8AZgN9s/6zaqmEiSpgMfpeaeXUTNkXgucHxPkvUNqoRjD9t3qubWHGI7XeCG0Bh7rhakykbXoK4hG0o6mZpPcqjtr3QUagwISQdQK5w/BBYDThgpRZe0FzV/cTvb13cXZYwXSUsAhwNX2T61fTY6ydqMWr060vZvuoo1Jl57DvkscKLtsyVdQ+3Bu0rS2tQ8tGcCFwLvAt5j+4LuIh4cadM+oGx/g2rTfjw1FT3J1RBpXQDPBr5CXdiuAc6h2mjvKmnV1h75BKqEY2FJc7Y/niYFQ2jUisTLJE23/aDt26h9NFe2Q68Cfko9UMeQ6R3X0JqebG57bapJznLAgZLWbSsV/0GSqylLNRvvbuqasEqrlsH245Jmbz9fRXWG+y01Hy2GRCsTPQ240vbZ7eMFgP0knUnt0/wocAO1X+8A2xdkJEzJCtaAkzSv7VzUhkgrCzwfOMf2Z3o+3w5YFfglNVT4e8AW1IrVle2YeVK6MdwkvZ3aUzUfVUb6WeDFVMJ+FbV/YlvbN3YWZHSudYB7FvAzavzHdrTmOdRLmwOA61MWODW1lat3AQdSD8pbUyvbl7vmnY1eyXqys3EMD0n7UGOCTgT2oUqJ96dKAZei9l7lGXUMaXIx4HLiDqWHqUYWXxz5QNJbqIvanMD8wH9RpaNH276y541RboBDTDVLb0PbL5O0OvAeYHaqAcp2VMfADyW5Gm6tq+SuwE6uGXovpN4+3yTpZuA3wL1Jrqa0B6kW22sCS9o+q91G1pGE7TNHVrJa44vcW4bISEWE7RNb87WPAr+yvVc75MDW3Xo16mVvjJIEK2KAtERpfmqlam3g6+2zeaiOTtOo9qfvBr5te9YwzpeIMqoscCVqvtXz2tvmqyUdTb2lnhs4zvZPOgw3BkArA1uPGgY68gJvEeAMSadTc9K2cmYbTUk9D85/bmWAywE7Snq4J8laq11DThlZwYrh0joFjiTXJ0n6C7C9pHVtf6/dbxal5rfGGJJgRQyQ9rD8R0knAjMl3W37R5I+1d4mrgk8AMw70gI1ydXw6kmu3kI1svgisCTwbknH2v6hpGOpAZDzAxlOPmTGeAEjanbNtcAlALZ3lfRB4HnALrZ/O/GRxngb9UJmEeAvtj8r6RFgT0mztSRrLmBFSQvZfqDToGPC9JaEwlN78VqSdYak+YB3tvLiN1INLX7eWcADLnuwIgaQauDn/tQbov+mluDXpJqeHGr7og7DiwEiaS3gYKoZwV8lbUSVAj5ArVo9kP0Tw2nUA/XSwN22H5G0NdWldjfb3+k5fjbbT3QUbkwQSQdT14hHqc6A323t+LcFzrb9JUkL2n6w00BjwqjmWu1ANTSZTg0N3rd99+R1oe3J2psa//H1VND8fVnBihhAtn8v6RPUDe9EquvbMsAHk1zFCElLAW8BXkiV+lwLXAw8Tu252lPSUWRI+VDqSa7eQc22eljSyAP0bMBJkvZvXWtJcjU1jUq0nwGsTF03XgH8t6QdbH++dY6cKembSa6Gi+3HWhngz4HfAzv1fPfEqD1ZX7J9V5KrfywrWBEDTtKzqAfmuWzfkYva8Brrv72klwL7AjcD59m+se2tWAf4he17Ogg1BoSkN1GdvtaXdCnVKOc026dKegPVRW7tNFSamkYlVzsDywKL2n57+2wb6iXeW2xfmJWr4TOyQtUS7HOoxhXr2b5F0rSRZjeS5rT9aKfBTiJJsCIiJoFRD0q7Uftlfke1YX8+9Ub6TuB82zd0FWd0a+Q86fnfPYGvA6+n2i2fRyVVn7b9CUkL2P5TlzHH+JO0MfCfVDXEC6n5Rue7ukjuDHwQeEkS7eHSc51YjxoY/DVq9eqd1IuZK1XDhm9Mw5P/mwwajogYcO0N40hytR+wPXAFMJNq2X8n8GmqTHCzVk8fQ6hnhXO+9vvJwENU58DNbZ9ODZed3poYJLma4iTtQo1s2M727lQn2jWArVSzNs8GVkpyNXxacrUJcDpwl+2HbZ8KHAWcpZqr+B1glS7jnIySYEVEDDBJM4ATVJai3j5vCqwA/Bn4LXAScBdwDDWg+rGu4o1uSJrezg/aqtXpkt7VOn89SHWRPKKVhI00N0iHuClIenIu4oibqJLhkX01pwK/ADYAXtM+e2hiootB0e4pi1Pz0Hayfbmk9STtDpwP7AUsBrzZ9jVdxjoZpUQwImIA9ZRubA2sZvuQtjK1CJVkHQWsT72JPhW4BnhjGhUMH0kLUp0kFwCuA3akBoMeTLViP4lq3/8O4DnAPrZ/1k20MZ5GlRI/G3jU9n2S1gG+SnV/+4ykOalh9V/LPs3hJukD1H3kbmBB4GHgIdt7SpojL+z+NekiGBExmKYBjwELA4tDdXoC7pH0YuBnrfPTUtT8q08muRpOth+U9FVqj9XrqHPhQkk/pxLxXYHTbe+UJgZTl6Slbd/afj6IWrVaRNJHbV8gaTPgS5LmsX0i8Jku442J1/PiblVqH+91wDepsR5Xtj1XmwBvag0uklz9i1IiGBExYCQtBvxa0kLAPdTKRK9fA2tLOotaqTjb9l0THGZ0rLcUzPYPgQupFstvlvQC27dQm9XXbp/NluRqapK0KXCxpIVaiegmtl9LlRF/TNIbbV9B7d88oB03upQwpriWXG0JnEFdF84Anm37uJZczQA+QpWaz+ou0skvJYIREQOo3QQ/TN3slgI+R+2TmGb73raKNT+1Mfn27iKNLowqBVuFSsR/BzwX2INqx35Ca7W8FPCE7Ts6CzjGTesQeCzVav1KSW+jGhO8DliXGlZ/DHC47ZOVweNDRdIzgeXaHqvFgU8CuwNrAkcCrwbupWZt7gNcZvsrGQnz70mCFRExoCRtBFxEDQr+MtXYYhrwB+B+amNyOn8NsdblayfgB8ASwC5UkrUrsCjw4ZGysZh62jXiLOD7wHtt/7J9vgRVArij7T9K+jr1guat6Rw5PCRNAw4B5rN9sKR5gMOpFzCvoM6PWyRtAPwKuN/2Q0mu/n0pEYyIGFC2v0W1134M2I8aALlt++eAJFfDR9LCPT/PBLYDNgIMrEXtp7iDKv25E8hKxRTVHopPpOaaXQHs0ppZ0EqG7wcObMOm/wS8M8nV8GhJ0izqJd2Wkra1/TB1XqwHHNySq1cCJwOL2X4I/mbcQ/yLsoIVETHg2ub0o4EN0vFreLXViiOA99j+VtuofhewJTVIeEvqYWoOqsOks0l96pK0OjCH7SvaMNidqRXuC1s52IbUebEKtXJ1fYfhxgRqZcE7Aqfa/oOkraiVq+2pioh3USXm91Elgu+0/bWu4p2K0kUwImLA2f56a9F+kaSXp1vg0JoOrAgcJGku21+VNBuwKvAR249I+j6wOrVx/bYug43xZftqeHIQ+Q2SzqRar79G0sO2vw18uw2Uzsyz4bI7tbK5uqRDgEupVe1tgA9Se3uXpsY3nGn76pQF9ldWsCIiJglJ84+UcMTwad0lD6WGS78SONf2uZJOocoCH6Fac+9i+/fdRRpdkfQiauViMeDzbXUrD85DorVWnyVpdqp89KVU+eivgedTHWn/K6uZ4y97sCIiJokkV8NH0kqSVmq/3gc8SjU7ORnYqbVVPoIqC1yVKh9McjWkbP8aOJfaf/fr9lmSqyHQBkvvIWkt248Dp1AzEq+iuowuQ61wHttdlMMjK1gREREDSNKi1Fyr26lyn1uBHwPHAxdQQ6h3Aj7VBgvP3h6sYshJmiP774aLpBdQzZBeCpwOnAccDFzR9mw+DziBaobzatvXdhbsEEiCFRERMaAkrQ9cDHyI6ib5Yqoc8Ke2z5b0ZmAT4G3AQ1mtiBhekuYCZgCfpmafzQFsBexh+zpJiwCL2L6xwzCHQhKsiIiIAdbacZ9GlQDOpPbY3A68GZgLIO23I2KEpOWBtwN3AzsA1wP7pAvtxEmCFRERMeBaq/6jgLXaINBlbN/SdVwRMZhaifGKwP7AxsAKtn/TaVBDJAlWRETEJNCSrGOAtW3f1z5Lh7iI+IckrWz7J13HMUwyBysiImIS6JmHdrGk1eqjJFcRMbY2I+2JkeQqL2QmTlawIiIiJpHMQ4uIGGxJsCIiIiIiIvokg4YjIiIiIiL6JAlWREREREREnyTBioiIiIiI6JMkWBEREREREX2SBCsiIiY9SYdKul7StZJ+ImkNSftLmvdp/NmndVxERMTTkS6CERExqUlaC/g48Crbj0haDJgTuAJYzfa9/+TP/+bpHBcREfF0ZAUrIiImuyWAe20/AtASpZnAksAlki4BkHSypGvaStd/ts/2HeO4jST9UNKPJJ0naf4u/qUiImJyygpWRERMai0BuhyYF7gYONf2ZaNXpiQtYvs+SbMD3wH2tX1t73Ft9evLwKa2/yzp3cBctg/v4F8tIiImoWldBxAREfHvsP2QpJcD6wAzgHMlHTzGodtK2o269y0BrABcO+qYNdvnP5AEVWr4w/GKPSIipp4kWBERMenZfhy4FLhU0nXAm3q/l7QMcBCwuu37JZ0BzD3GXyXg27Z3GN+IIyJiqsoerIiImNQkTZf0op6PVgZuBf4ELNA+WxD4M/CApGcBm/Yc33vclcDakpZtf/e8kpYbz/gjImJqyQpWRERMdvMDJ0h6BjALuBHYDdgB+Iaku2zPkPRj4HrgZuAHPX/+lFHH7QJ8XtJc7fv3Ar+aoH+XiIiY5NLkIiIiIiIiok9SIhgREREREdEnSbAiIiIiIiL6JAlWREREREREnyTBioiIiIiI6JMkWBEREREREX2SBCsiIiIiIqJPkmBFRERERET0yf8DOxHf5KsXWb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 y="2590800"/>
            <a:ext cx="5791200" cy="428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878327986"/>
              </p:ext>
            </p:extLst>
          </p:nvPr>
        </p:nvGraphicFramePr>
        <p:xfrm>
          <a:off x="4705978" y="7937"/>
          <a:ext cx="4438022" cy="284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7975" y="685800"/>
            <a:ext cx="3959225" cy="1077218"/>
          </a:xfrm>
          <a:prstGeom prst="rect">
            <a:avLst/>
          </a:prstGeom>
          <a:noFill/>
        </p:spPr>
        <p:txBody>
          <a:bodyPr wrap="square" rtlCol="0">
            <a:spAutoFit/>
          </a:bodyPr>
          <a:lstStyle/>
          <a:p>
            <a:pPr algn="ctr"/>
            <a:r>
              <a:rPr lang="en-US" sz="3200" b="1" u="sng" dirty="0">
                <a:solidFill>
                  <a:srgbClr val="002060"/>
                </a:solidFill>
                <a:latin typeface="+mj-lt"/>
              </a:rPr>
              <a:t>Sales </a:t>
            </a:r>
            <a:r>
              <a:rPr lang="en-US" sz="3200" b="1" u="sng" dirty="0" smtClean="0">
                <a:solidFill>
                  <a:srgbClr val="002060"/>
                </a:solidFill>
                <a:latin typeface="+mj-lt"/>
              </a:rPr>
              <a:t>Of Product By States</a:t>
            </a:r>
            <a:endParaRPr lang="en-US" sz="3200" b="1" u="sng" dirty="0">
              <a:solidFill>
                <a:srgbClr val="002060"/>
              </a:solidFill>
              <a:latin typeface="+mj-lt"/>
            </a:endParaRPr>
          </a:p>
        </p:txBody>
      </p:sp>
      <p:graphicFrame>
        <p:nvGraphicFramePr>
          <p:cNvPr id="7" name="Diagram 6"/>
          <p:cNvGraphicFramePr/>
          <p:nvPr>
            <p:extLst>
              <p:ext uri="{D42A27DB-BD31-4B8C-83A1-F6EECF244321}">
                <p14:modId xmlns:p14="http://schemas.microsoft.com/office/powerpoint/2010/main" val="1040598315"/>
              </p:ext>
            </p:extLst>
          </p:nvPr>
        </p:nvGraphicFramePr>
        <p:xfrm>
          <a:off x="5943600" y="2819400"/>
          <a:ext cx="3107453" cy="35561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55226255"/>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506</TotalTime>
  <Words>1617</Words>
  <Application>Microsoft Office PowerPoint</Application>
  <PresentationFormat>On-screen Show (4:3)</PresentationFormat>
  <Paragraphs>134</Paragraphs>
  <Slides>19</Slides>
  <Notes>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Concourse</vt:lpstr>
      <vt:lpstr>Office Theme</vt:lpstr>
      <vt:lpstr>PowerPoint Presentation</vt:lpstr>
      <vt:lpstr>Introduction</vt:lpstr>
      <vt:lpstr>Aim </vt:lpstr>
      <vt:lpstr>Dataset Overview</vt:lpstr>
      <vt:lpstr>PowerPoint Presentation</vt:lpstr>
      <vt:lpstr>PowerPoint Presentation</vt:lpstr>
      <vt:lpstr>PowerPoint Presentation</vt:lpstr>
      <vt:lpstr>PowerPoint Presentation</vt:lpstr>
      <vt:lpstr>PowerPoint Presentation</vt:lpstr>
      <vt:lpstr>PowerPoint Presentation</vt:lpstr>
      <vt:lpstr>Total Sales of city and sates  </vt:lpstr>
      <vt:lpstr>PowerPoint Presentation</vt:lpstr>
      <vt:lpstr>PowerPoint Presentation</vt:lpstr>
      <vt:lpstr>Insights And Trends After (EDA) </vt:lpstr>
      <vt:lpstr>Model Building</vt:lpstr>
      <vt:lpstr>PowerPoint Presentation</vt:lpstr>
      <vt:lpstr>Model Building After Result Explanation</vt:lpstr>
      <vt:lpstr> Visualization of Results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63</cp:revision>
  <dcterms:created xsi:type="dcterms:W3CDTF">2024-10-02T14:24:19Z</dcterms:created>
  <dcterms:modified xsi:type="dcterms:W3CDTF">2024-10-03T10:11:13Z</dcterms:modified>
</cp:coreProperties>
</file>