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5" r:id="rId9"/>
    <p:sldId id="276" r:id="rId10"/>
    <p:sldId id="263" r:id="rId11"/>
    <p:sldId id="264" r:id="rId12"/>
    <p:sldId id="265" r:id="rId13"/>
    <p:sldId id="266" r:id="rId14"/>
    <p:sldId id="272" r:id="rId15"/>
    <p:sldId id="267" r:id="rId16"/>
    <p:sldId id="273" r:id="rId17"/>
    <p:sldId id="274" r:id="rId18"/>
    <p:sldId id="268" r:id="rId19"/>
    <p:sldId id="269" r:id="rId20"/>
    <p:sldId id="280" r:id="rId21"/>
    <p:sldId id="281" r:id="rId22"/>
    <p:sldId id="286" r:id="rId23"/>
    <p:sldId id="270" r:id="rId24"/>
    <p:sldId id="285" r:id="rId25"/>
    <p:sldId id="296" r:id="rId26"/>
    <p:sldId id="295" r:id="rId27"/>
    <p:sldId id="291" r:id="rId28"/>
    <p:sldId id="292" r:id="rId29"/>
    <p:sldId id="293" r:id="rId30"/>
    <p:sldId id="284" r:id="rId31"/>
    <p:sldId id="271" r:id="rId32"/>
    <p:sldId id="282" r:id="rId33"/>
    <p:sldId id="283" r:id="rId34"/>
    <p:sldId id="287" r:id="rId35"/>
    <p:sldId id="288" r:id="rId36"/>
    <p:sldId id="289" r:id="rId37"/>
    <p:sldId id="290" r:id="rId38"/>
    <p:sldId id="294" r:id="rId39"/>
    <p:sldId id="297" r:id="rId40"/>
    <p:sldId id="302" r:id="rId41"/>
    <p:sldId id="298" r:id="rId42"/>
    <p:sldId id="299" r:id="rId43"/>
    <p:sldId id="300" r:id="rId44"/>
    <p:sldId id="301" r:id="rId45"/>
    <p:sldId id="303" r:id="rId46"/>
    <p:sldId id="304" r:id="rId47"/>
    <p:sldId id="305" r:id="rId48"/>
    <p:sldId id="306" r:id="rId49"/>
    <p:sldId id="307" r:id="rId50"/>
    <p:sldId id="308" r:id="rId51"/>
    <p:sldId id="309" r:id="rId52"/>
    <p:sldId id="279" r:id="rId53"/>
    <p:sldId id="277" r:id="rId54"/>
    <p:sldId id="278" r:id="rId55"/>
    <p:sldId id="310" r:id="rId56"/>
    <p:sldId id="312" r:id="rId57"/>
    <p:sldId id="335" r:id="rId58"/>
    <p:sldId id="313" r:id="rId59"/>
    <p:sldId id="324" r:id="rId60"/>
    <p:sldId id="333" r:id="rId61"/>
    <p:sldId id="325" r:id="rId62"/>
    <p:sldId id="326" r:id="rId63"/>
    <p:sldId id="327" r:id="rId64"/>
    <p:sldId id="328" r:id="rId65"/>
    <p:sldId id="329" r:id="rId66"/>
    <p:sldId id="330" r:id="rId67"/>
    <p:sldId id="331" r:id="rId68"/>
    <p:sldId id="334" r:id="rId69"/>
    <p:sldId id="336" r:id="rId70"/>
    <p:sldId id="337" r:id="rId71"/>
    <p:sldId id="338" r:id="rId72"/>
    <p:sldId id="339" r:id="rId73"/>
    <p:sldId id="34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04B0-1FCA-137A-7216-B3BA8ED52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12B5B1-28C5-E9FA-15DE-3CBAFCCBC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B5B929-0B0C-266F-2242-1F2B74A66180}"/>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5" name="Footer Placeholder 4">
            <a:extLst>
              <a:ext uri="{FF2B5EF4-FFF2-40B4-BE49-F238E27FC236}">
                <a16:creationId xmlns:a16="http://schemas.microsoft.com/office/drawing/2014/main" id="{0802B7F3-487A-C7E7-85DD-86384F346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0E740-8516-31DF-5CBD-1E779A3F80E8}"/>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358618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33D1-E96E-0350-025D-13277933A5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99C39-13D2-73B1-3F7C-3E1E24963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99BC3-5492-B328-D1F7-1F7557A2923F}"/>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5" name="Footer Placeholder 4">
            <a:extLst>
              <a:ext uri="{FF2B5EF4-FFF2-40B4-BE49-F238E27FC236}">
                <a16:creationId xmlns:a16="http://schemas.microsoft.com/office/drawing/2014/main" id="{74933545-143C-67F3-54FF-0DB958DAF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3386B-DADF-0678-B6F0-B632DCF7F90B}"/>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90824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5F0829-7EC5-CA0B-AD96-E38E805A1F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72BE3F-9686-A797-0332-C31D7393D2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06740-187E-D09E-7C0C-55ACC2D8816B}"/>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5" name="Footer Placeholder 4">
            <a:extLst>
              <a:ext uri="{FF2B5EF4-FFF2-40B4-BE49-F238E27FC236}">
                <a16:creationId xmlns:a16="http://schemas.microsoft.com/office/drawing/2014/main" id="{9668A201-FB6B-85FC-EDDA-D76FA0696D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DE229-2EAE-B27F-CE59-B9AF82498D40}"/>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296704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EC78-2CC1-1DEA-57EB-673EC4AB39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13FC4-6573-598D-00F6-E683CE143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BF37A-FFD2-B122-82D9-6CC296D9F6B1}"/>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5" name="Footer Placeholder 4">
            <a:extLst>
              <a:ext uri="{FF2B5EF4-FFF2-40B4-BE49-F238E27FC236}">
                <a16:creationId xmlns:a16="http://schemas.microsoft.com/office/drawing/2014/main" id="{F6EA00B3-99B4-F55A-9576-6D5BEEA10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AE68C-A1F0-E2B3-D663-F177E41DE30B}"/>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289776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1B07-D197-D520-EE99-035ACDF91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D77C11-F58A-0939-8116-82E0498D2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FA412-CA22-EE3E-CDA6-723FB058E9A4}"/>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5" name="Footer Placeholder 4">
            <a:extLst>
              <a:ext uri="{FF2B5EF4-FFF2-40B4-BE49-F238E27FC236}">
                <a16:creationId xmlns:a16="http://schemas.microsoft.com/office/drawing/2014/main" id="{EB522EC9-6921-63EF-70BC-BF117EA4F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93B47-0F86-282D-14D8-86232A6D7A61}"/>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270403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080A-A195-70F5-5906-2FBC40722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815EE7-5CC9-CB4E-0E9B-4D9CC36814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6164C0-8E52-D572-45E2-FFE8070EA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48E9B7-F015-9D78-D4A1-2520B0A8662E}"/>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6" name="Footer Placeholder 5">
            <a:extLst>
              <a:ext uri="{FF2B5EF4-FFF2-40B4-BE49-F238E27FC236}">
                <a16:creationId xmlns:a16="http://schemas.microsoft.com/office/drawing/2014/main" id="{0957FC81-601B-A738-8EE9-143B842DF0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670D4F-EADD-AC19-B8C6-95BF713462C9}"/>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242208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9C48-37E3-D7A4-CC48-5173FBE202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BFF1D-2BD3-415F-C22C-B958D44F4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139428-F543-FF50-F4AB-86BD4066D6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61819F-02EE-C212-CCD2-533A4C68D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23A6E-6832-2AA1-B2E0-77700E80E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CBD58B-DFE0-A1ED-DCDC-B1C71E4240BB}"/>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8" name="Footer Placeholder 7">
            <a:extLst>
              <a:ext uri="{FF2B5EF4-FFF2-40B4-BE49-F238E27FC236}">
                <a16:creationId xmlns:a16="http://schemas.microsoft.com/office/drawing/2014/main" id="{F0E3FE27-6F70-864D-A8B1-5AA0BB378F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3DB946-E79A-7257-23C2-58BB5207A893}"/>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27318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9C3B-C785-FEC1-C0CB-9CD9EB93ED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9BB08F-AB83-A795-03B5-D388342C017F}"/>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4" name="Footer Placeholder 3">
            <a:extLst>
              <a:ext uri="{FF2B5EF4-FFF2-40B4-BE49-F238E27FC236}">
                <a16:creationId xmlns:a16="http://schemas.microsoft.com/office/drawing/2014/main" id="{0DA61EEA-246B-77D6-B873-E68C07D3C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F8EBB2-4800-CCAF-DF68-B2012C104CDC}"/>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281658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E31B9-846F-EAB4-FA89-924FCFD4BD5C}"/>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3" name="Footer Placeholder 2">
            <a:extLst>
              <a:ext uri="{FF2B5EF4-FFF2-40B4-BE49-F238E27FC236}">
                <a16:creationId xmlns:a16="http://schemas.microsoft.com/office/drawing/2014/main" id="{B0EA66AC-0F5E-509F-5377-D26C93DC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BB3E23-9D5F-CBC0-238F-5DBE912291DA}"/>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77512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A13A-4629-E534-8285-BADE0DF20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A66996-5EEF-DA8B-A473-CAEE38586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CE17E0-DE1F-9C69-C0BD-B813CD4AE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7962A-8798-4261-A2EA-2687C3DC4CCE}"/>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6" name="Footer Placeholder 5">
            <a:extLst>
              <a:ext uri="{FF2B5EF4-FFF2-40B4-BE49-F238E27FC236}">
                <a16:creationId xmlns:a16="http://schemas.microsoft.com/office/drawing/2014/main" id="{9BE77FFE-1E95-182E-6B6B-B197DCBA43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38DD30-8C5B-BE1A-834F-6DC835756578}"/>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22224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F5F0-9B0A-A048-D2D9-6795B7793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148448-AE93-7C99-8976-06A42DF17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3F073E-E8DA-8B6E-EC64-E8A172ACE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B5FFF-5775-3502-2FB6-E12D2CE5C571}"/>
              </a:ext>
            </a:extLst>
          </p:cNvPr>
          <p:cNvSpPr>
            <a:spLocks noGrp="1"/>
          </p:cNvSpPr>
          <p:nvPr>
            <p:ph type="dt" sz="half" idx="10"/>
          </p:nvPr>
        </p:nvSpPr>
        <p:spPr/>
        <p:txBody>
          <a:bodyPr/>
          <a:lstStyle/>
          <a:p>
            <a:fld id="{01C3F3E3-1511-4D97-88A4-90A4AC144E5F}" type="datetimeFigureOut">
              <a:rPr lang="en-IN" smtClean="0"/>
              <a:t>08-05-2023</a:t>
            </a:fld>
            <a:endParaRPr lang="en-IN"/>
          </a:p>
        </p:txBody>
      </p:sp>
      <p:sp>
        <p:nvSpPr>
          <p:cNvPr id="6" name="Footer Placeholder 5">
            <a:extLst>
              <a:ext uri="{FF2B5EF4-FFF2-40B4-BE49-F238E27FC236}">
                <a16:creationId xmlns:a16="http://schemas.microsoft.com/office/drawing/2014/main" id="{1D34DAB7-8FF8-A6BA-724C-A07B196344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0B87B-3CC5-7D8C-E118-593D6A186B73}"/>
              </a:ext>
            </a:extLst>
          </p:cNvPr>
          <p:cNvSpPr>
            <a:spLocks noGrp="1"/>
          </p:cNvSpPr>
          <p:nvPr>
            <p:ph type="sldNum" sz="quarter" idx="12"/>
          </p:nvPr>
        </p:nvSpPr>
        <p:spPr/>
        <p:txBody>
          <a:bodyPr/>
          <a:lstStyle/>
          <a:p>
            <a:fld id="{75AC2B1B-1BE4-42A0-AA1B-10C1ED119991}" type="slidenum">
              <a:rPr lang="en-IN" smtClean="0"/>
              <a:t>‹#›</a:t>
            </a:fld>
            <a:endParaRPr lang="en-IN"/>
          </a:p>
        </p:txBody>
      </p:sp>
    </p:spTree>
    <p:extLst>
      <p:ext uri="{BB962C8B-B14F-4D97-AF65-F5344CB8AC3E}">
        <p14:creationId xmlns:p14="http://schemas.microsoft.com/office/powerpoint/2010/main" val="397721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010BE-23D6-8C69-3C67-A99F3B3E92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EA51FB-5AD6-0843-CEC4-FFC601630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B573B-670C-ACF6-7D90-55B703297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3F3E3-1511-4D97-88A4-90A4AC144E5F}" type="datetimeFigureOut">
              <a:rPr lang="en-IN" smtClean="0"/>
              <a:t>08-05-2023</a:t>
            </a:fld>
            <a:endParaRPr lang="en-IN"/>
          </a:p>
        </p:txBody>
      </p:sp>
      <p:sp>
        <p:nvSpPr>
          <p:cNvPr id="5" name="Footer Placeholder 4">
            <a:extLst>
              <a:ext uri="{FF2B5EF4-FFF2-40B4-BE49-F238E27FC236}">
                <a16:creationId xmlns:a16="http://schemas.microsoft.com/office/drawing/2014/main" id="{DF03A4CC-2F3C-0FA1-327E-6C012B764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C286AC-CD15-7E07-3BBA-45ABD3634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C2B1B-1BE4-42A0-AA1B-10C1ED119991}" type="slidenum">
              <a:rPr lang="en-IN" smtClean="0"/>
              <a:t>‹#›</a:t>
            </a:fld>
            <a:endParaRPr lang="en-IN"/>
          </a:p>
        </p:txBody>
      </p:sp>
    </p:spTree>
    <p:extLst>
      <p:ext uri="{BB962C8B-B14F-4D97-AF65-F5344CB8AC3E}">
        <p14:creationId xmlns:p14="http://schemas.microsoft.com/office/powerpoint/2010/main" val="4283618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geeksforgeeks.org/sortedmap-java-examples/"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www.oracle.com/in/database/what-is-database/#WhatIsDBMS"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9B30-E3A7-EE8D-AD52-416AD836386C}"/>
              </a:ext>
            </a:extLst>
          </p:cNvPr>
          <p:cNvSpPr>
            <a:spLocks noGrp="1"/>
          </p:cNvSpPr>
          <p:nvPr>
            <p:ph type="ctrTitle"/>
          </p:nvPr>
        </p:nvSpPr>
        <p:spPr/>
        <p:txBody>
          <a:bodyPr>
            <a:normAutofit/>
          </a:bodyPr>
          <a:lstStyle/>
          <a:p>
            <a:r>
              <a:rPr lang="en-IN" sz="8000" b="1" dirty="0"/>
              <a:t>Unit  - IV </a:t>
            </a:r>
          </a:p>
        </p:txBody>
      </p:sp>
      <p:sp>
        <p:nvSpPr>
          <p:cNvPr id="3" name="Subtitle 2">
            <a:extLst>
              <a:ext uri="{FF2B5EF4-FFF2-40B4-BE49-F238E27FC236}">
                <a16:creationId xmlns:a16="http://schemas.microsoft.com/office/drawing/2014/main" id="{84079114-5137-350A-1139-936FB2F12E79}"/>
              </a:ext>
            </a:extLst>
          </p:cNvPr>
          <p:cNvSpPr>
            <a:spLocks noGrp="1"/>
          </p:cNvSpPr>
          <p:nvPr>
            <p:ph type="subTitle" idx="1"/>
          </p:nvPr>
        </p:nvSpPr>
        <p:spPr/>
        <p:txBody>
          <a:bodyPr>
            <a:normAutofit fontScale="85000" lnSpcReduction="20000"/>
          </a:bodyPr>
          <a:lstStyle/>
          <a:p>
            <a:r>
              <a:rPr lang="en-IN" sz="4000" dirty="0"/>
              <a:t>Java . Util package</a:t>
            </a:r>
          </a:p>
          <a:p>
            <a:r>
              <a:rPr lang="en-IN" sz="4000" dirty="0"/>
              <a:t>and</a:t>
            </a:r>
          </a:p>
          <a:p>
            <a:r>
              <a:rPr lang="en-IN" sz="5800" dirty="0"/>
              <a:t>JDBC</a:t>
            </a:r>
          </a:p>
        </p:txBody>
      </p:sp>
    </p:spTree>
    <p:extLst>
      <p:ext uri="{BB962C8B-B14F-4D97-AF65-F5344CB8AC3E}">
        <p14:creationId xmlns:p14="http://schemas.microsoft.com/office/powerpoint/2010/main" val="52826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11FED-F9B5-01BE-707A-8FDBE69A6B0C}"/>
              </a:ext>
            </a:extLst>
          </p:cNvPr>
          <p:cNvSpPr txBox="1"/>
          <p:nvPr/>
        </p:nvSpPr>
        <p:spPr>
          <a:xfrm>
            <a:off x="563335" y="706707"/>
            <a:ext cx="9119507" cy="1754326"/>
          </a:xfrm>
          <a:prstGeom prst="rect">
            <a:avLst/>
          </a:prstGeom>
          <a:noFill/>
        </p:spPr>
        <p:txBody>
          <a:bodyPr wrap="square">
            <a:spAutoFit/>
          </a:bodyPr>
          <a:lstStyle/>
          <a:p>
            <a:pPr algn="just"/>
            <a:r>
              <a:rPr lang="en-US" b="0" i="0" dirty="0">
                <a:solidFill>
                  <a:srgbClr val="610B38"/>
                </a:solidFill>
                <a:effectLst/>
                <a:latin typeface="erdana"/>
              </a:rPr>
              <a:t>LinkedList</a:t>
            </a:r>
          </a:p>
          <a:p>
            <a:pPr algn="just"/>
            <a:r>
              <a:rPr lang="en-US" b="0" i="0" dirty="0">
                <a:solidFill>
                  <a:srgbClr val="333333"/>
                </a:solidFill>
                <a:effectLst/>
                <a:latin typeface="inter-regular"/>
              </a:rPr>
              <a:t>LinkedList implements the Collection interface. It uses a doubly linked list internally to store the elements. </a:t>
            </a:r>
          </a:p>
          <a:p>
            <a:pPr algn="just"/>
            <a:r>
              <a:rPr lang="en-US" b="0" i="0" dirty="0">
                <a:solidFill>
                  <a:srgbClr val="333333"/>
                </a:solidFill>
                <a:effectLst/>
                <a:latin typeface="inter-regular"/>
              </a:rPr>
              <a:t>It can store the duplicate elements.</a:t>
            </a:r>
          </a:p>
          <a:p>
            <a:pPr algn="just"/>
            <a:r>
              <a:rPr lang="en-US" b="0" i="0" dirty="0">
                <a:solidFill>
                  <a:srgbClr val="333333"/>
                </a:solidFill>
                <a:effectLst/>
                <a:latin typeface="inter-regular"/>
              </a:rPr>
              <a:t> It maintains the insertion order and is not synchronized.</a:t>
            </a:r>
          </a:p>
          <a:p>
            <a:pPr algn="just"/>
            <a:r>
              <a:rPr lang="en-US" b="0" i="0" dirty="0">
                <a:solidFill>
                  <a:srgbClr val="333333"/>
                </a:solidFill>
                <a:effectLst/>
                <a:latin typeface="inter-regular"/>
              </a:rPr>
              <a:t> In LinkedList, the manipulation is fast because no shifting is required.</a:t>
            </a:r>
          </a:p>
        </p:txBody>
      </p:sp>
      <p:sp>
        <p:nvSpPr>
          <p:cNvPr id="5" name="TextBox 4">
            <a:extLst>
              <a:ext uri="{FF2B5EF4-FFF2-40B4-BE49-F238E27FC236}">
                <a16:creationId xmlns:a16="http://schemas.microsoft.com/office/drawing/2014/main" id="{02C385D4-C14F-24F4-74DF-3D4B5750BA7D}"/>
              </a:ext>
            </a:extLst>
          </p:cNvPr>
          <p:cNvSpPr txBox="1"/>
          <p:nvPr/>
        </p:nvSpPr>
        <p:spPr>
          <a:xfrm>
            <a:off x="3047320" y="2741963"/>
            <a:ext cx="6094638" cy="3970318"/>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TestJavaCollection2{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LinkedList&lt;String&gt; al=</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buFont typeface="+mj-lt"/>
              <a:buAutoNum type="arabicPeriod"/>
            </a:pP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al.iterator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209375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7597B-406F-02DD-019A-27CF330056D6}"/>
              </a:ext>
            </a:extLst>
          </p:cNvPr>
          <p:cNvSpPr txBox="1"/>
          <p:nvPr/>
        </p:nvSpPr>
        <p:spPr>
          <a:xfrm>
            <a:off x="1151163" y="493848"/>
            <a:ext cx="10148208" cy="1200329"/>
          </a:xfrm>
          <a:prstGeom prst="rect">
            <a:avLst/>
          </a:prstGeom>
          <a:noFill/>
        </p:spPr>
        <p:txBody>
          <a:bodyPr wrap="square">
            <a:spAutoFit/>
          </a:bodyPr>
          <a:lstStyle/>
          <a:p>
            <a:pPr algn="just"/>
            <a:r>
              <a:rPr lang="en-US" b="0" i="0" dirty="0">
                <a:solidFill>
                  <a:srgbClr val="610B38"/>
                </a:solidFill>
                <a:effectLst/>
                <a:latin typeface="erdana"/>
              </a:rPr>
              <a:t>Vector</a:t>
            </a:r>
          </a:p>
          <a:p>
            <a:pPr algn="just"/>
            <a:r>
              <a:rPr lang="en-US" b="0" i="0" dirty="0">
                <a:solidFill>
                  <a:srgbClr val="333333"/>
                </a:solidFill>
                <a:effectLst/>
                <a:latin typeface="inter-regular"/>
              </a:rPr>
              <a:t>Vector uses a dynamic array to store the data elements.</a:t>
            </a:r>
          </a:p>
          <a:p>
            <a:pPr algn="just"/>
            <a:r>
              <a:rPr lang="en-US" b="0" i="0" dirty="0">
                <a:solidFill>
                  <a:srgbClr val="333333"/>
                </a:solidFill>
                <a:effectLst/>
                <a:latin typeface="inter-regular"/>
              </a:rPr>
              <a:t> It is similar to </a:t>
            </a:r>
            <a:r>
              <a:rPr lang="en-US" b="0" i="0" dirty="0" err="1">
                <a:solidFill>
                  <a:srgbClr val="333333"/>
                </a:solidFill>
                <a:effectLst/>
                <a:latin typeface="inter-regular"/>
              </a:rPr>
              <a:t>ArrayList</a:t>
            </a:r>
            <a:r>
              <a:rPr lang="en-US" b="0" i="0" dirty="0">
                <a:solidFill>
                  <a:srgbClr val="333333"/>
                </a:solidFill>
                <a:effectLst/>
                <a:latin typeface="inter-regular"/>
              </a:rPr>
              <a:t>. </a:t>
            </a:r>
          </a:p>
          <a:p>
            <a:pPr algn="just"/>
            <a:r>
              <a:rPr lang="en-US" b="0" i="0" dirty="0">
                <a:solidFill>
                  <a:srgbClr val="333333"/>
                </a:solidFill>
                <a:effectLst/>
                <a:latin typeface="inter-regular"/>
              </a:rPr>
              <a:t>However, It is synchronized and contains many methods that are not the part of Collection framework.</a:t>
            </a:r>
          </a:p>
        </p:txBody>
      </p:sp>
      <p:sp>
        <p:nvSpPr>
          <p:cNvPr id="5" name="TextBox 4">
            <a:extLst>
              <a:ext uri="{FF2B5EF4-FFF2-40B4-BE49-F238E27FC236}">
                <a16:creationId xmlns:a16="http://schemas.microsoft.com/office/drawing/2014/main" id="{A2602C68-D3E8-84FC-4B99-F03AB01A8160}"/>
              </a:ext>
            </a:extLst>
          </p:cNvPr>
          <p:cNvSpPr txBox="1"/>
          <p:nvPr/>
        </p:nvSpPr>
        <p:spPr>
          <a:xfrm>
            <a:off x="3047320" y="2080655"/>
            <a:ext cx="6094638" cy="3970318"/>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TestJavaCollection3{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Vector&lt;String&gt; v=</a:t>
            </a:r>
            <a:r>
              <a:rPr lang="en-IN" b="1" i="0" dirty="0">
                <a:solidFill>
                  <a:srgbClr val="006699"/>
                </a:solidFill>
                <a:effectLst/>
                <a:latin typeface="inter-regular"/>
              </a:rPr>
              <a:t>new</a:t>
            </a:r>
            <a:r>
              <a:rPr lang="en-IN" b="0" i="0" dirty="0">
                <a:solidFill>
                  <a:srgbClr val="000000"/>
                </a:solidFill>
                <a:effectLst/>
                <a:latin typeface="inter-regular"/>
              </a:rPr>
              <a:t> Vector&lt;String&gt;();  </a:t>
            </a:r>
          </a:p>
          <a:p>
            <a:pPr algn="just">
              <a:buFont typeface="+mj-lt"/>
              <a:buAutoNum type="arabicPeriod"/>
            </a:pPr>
            <a:r>
              <a:rPr lang="en-IN" b="0" i="0" dirty="0" err="1">
                <a:solidFill>
                  <a:srgbClr val="000000"/>
                </a:solidFill>
                <a:effectLst/>
                <a:latin typeface="inter-regular"/>
              </a:rPr>
              <a:t>v.add</a:t>
            </a:r>
            <a:r>
              <a:rPr lang="en-IN" b="0" i="0" dirty="0">
                <a:solidFill>
                  <a:srgbClr val="000000"/>
                </a:solidFill>
                <a:effectLst/>
                <a:latin typeface="inter-regular"/>
              </a:rPr>
              <a:t>(</a:t>
            </a:r>
            <a:r>
              <a:rPr lang="en-IN" b="0" i="0" dirty="0">
                <a:solidFill>
                  <a:srgbClr val="0000FF"/>
                </a:solidFill>
                <a:effectLst/>
                <a:latin typeface="inter-regular"/>
              </a:rPr>
              <a:t>"Ayush"</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v.add</a:t>
            </a:r>
            <a:r>
              <a:rPr lang="en-IN" b="0" i="0" dirty="0">
                <a:solidFill>
                  <a:srgbClr val="000000"/>
                </a:solidFill>
                <a:effectLst/>
                <a:latin typeface="inter-regular"/>
              </a:rPr>
              <a:t>(</a:t>
            </a:r>
            <a:r>
              <a:rPr lang="en-IN" b="0" i="0" dirty="0">
                <a:solidFill>
                  <a:srgbClr val="0000FF"/>
                </a:solidFill>
                <a:effectLst/>
                <a:latin typeface="inter-regular"/>
              </a:rPr>
              <a:t>"Amit"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v.add</a:t>
            </a:r>
            <a:r>
              <a:rPr lang="en-IN" b="0" i="0" dirty="0">
                <a:solidFill>
                  <a:srgbClr val="000000"/>
                </a:solidFill>
                <a:effectLst/>
                <a:latin typeface="inter-regular"/>
              </a:rPr>
              <a:t>(</a:t>
            </a:r>
            <a:r>
              <a:rPr lang="en-IN" b="0" i="0" dirty="0">
                <a:solidFill>
                  <a:srgbClr val="0000FF"/>
                </a:solidFill>
                <a:effectLst/>
                <a:latin typeface="inter-regular"/>
              </a:rPr>
              <a:t>"Ashish"</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v.add</a:t>
            </a:r>
            <a:r>
              <a:rPr lang="en-IN" b="0" i="0" dirty="0">
                <a:solidFill>
                  <a:srgbClr val="000000"/>
                </a:solidFill>
                <a:effectLst/>
                <a:latin typeface="inter-regular"/>
              </a:rPr>
              <a:t>(</a:t>
            </a:r>
            <a:r>
              <a:rPr lang="en-IN" b="0" i="0" dirty="0">
                <a:solidFill>
                  <a:srgbClr val="0000FF"/>
                </a:solidFill>
                <a:effectLst/>
                <a:latin typeface="inter-regular"/>
              </a:rPr>
              <a:t>"Garima"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v.iterator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289803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9B2E5-4E7E-5702-36A2-D2C353930D3C}"/>
              </a:ext>
            </a:extLst>
          </p:cNvPr>
          <p:cNvSpPr txBox="1"/>
          <p:nvPr/>
        </p:nvSpPr>
        <p:spPr>
          <a:xfrm>
            <a:off x="277587" y="228603"/>
            <a:ext cx="9617528" cy="2337395"/>
          </a:xfrm>
          <a:prstGeom prst="rect">
            <a:avLst/>
          </a:prstGeom>
          <a:noFill/>
        </p:spPr>
        <p:txBody>
          <a:bodyPr wrap="square">
            <a:spAutoFit/>
          </a:bodyPr>
          <a:lstStyle/>
          <a:p>
            <a:pPr algn="just"/>
            <a:r>
              <a:rPr lang="en-US" sz="2400" b="0" i="0" dirty="0">
                <a:solidFill>
                  <a:srgbClr val="610B38"/>
                </a:solidFill>
                <a:effectLst/>
                <a:latin typeface="erdana"/>
              </a:rPr>
              <a:t>Stack</a:t>
            </a:r>
          </a:p>
          <a:p>
            <a:pPr algn="just"/>
            <a:r>
              <a:rPr lang="en-US" sz="2400" b="0" i="0" dirty="0">
                <a:solidFill>
                  <a:srgbClr val="333333"/>
                </a:solidFill>
                <a:effectLst/>
                <a:latin typeface="inter-regular"/>
              </a:rPr>
              <a:t>The stack is the subclass of Vector. It implements the last-in-first-out data structure, i.e., Stack. </a:t>
            </a:r>
          </a:p>
          <a:p>
            <a:pPr algn="just"/>
            <a:r>
              <a:rPr lang="en-US" sz="2400" b="0" i="0" dirty="0">
                <a:solidFill>
                  <a:srgbClr val="333333"/>
                </a:solidFill>
                <a:effectLst/>
                <a:latin typeface="inter-regular"/>
              </a:rPr>
              <a:t>The stack contains all of the methods of Vector class and also provides its methods like </a:t>
            </a:r>
            <a:r>
              <a:rPr lang="en-US" sz="2400" b="0" i="0" dirty="0" err="1">
                <a:solidFill>
                  <a:srgbClr val="333333"/>
                </a:solidFill>
                <a:effectLst/>
                <a:latin typeface="inter-regular"/>
              </a:rPr>
              <a:t>boolean</a:t>
            </a:r>
            <a:r>
              <a:rPr lang="en-US" sz="2400" b="0" i="0" dirty="0">
                <a:solidFill>
                  <a:srgbClr val="333333"/>
                </a:solidFill>
                <a:effectLst/>
                <a:latin typeface="inter-regular"/>
              </a:rPr>
              <a:t> push(), </a:t>
            </a:r>
            <a:r>
              <a:rPr lang="en-US" sz="2400" b="0" i="0" dirty="0" err="1">
                <a:solidFill>
                  <a:srgbClr val="333333"/>
                </a:solidFill>
                <a:effectLst/>
                <a:latin typeface="inter-regular"/>
              </a:rPr>
              <a:t>boolean</a:t>
            </a:r>
            <a:r>
              <a:rPr lang="en-US" sz="2400" b="0" i="0" dirty="0">
                <a:solidFill>
                  <a:srgbClr val="333333"/>
                </a:solidFill>
                <a:effectLst/>
                <a:latin typeface="inter-regular"/>
              </a:rPr>
              <a:t> peek(), </a:t>
            </a:r>
            <a:r>
              <a:rPr lang="en-US" sz="2400" b="0" i="0" dirty="0" err="1">
                <a:solidFill>
                  <a:srgbClr val="333333"/>
                </a:solidFill>
                <a:effectLst/>
                <a:latin typeface="inter-regular"/>
              </a:rPr>
              <a:t>boolean</a:t>
            </a:r>
            <a:r>
              <a:rPr lang="en-US" sz="2400" b="0" i="0" dirty="0">
                <a:solidFill>
                  <a:srgbClr val="333333"/>
                </a:solidFill>
                <a:effectLst/>
                <a:latin typeface="inter-regular"/>
              </a:rPr>
              <a:t> push(object o), which defines its properties.</a:t>
            </a:r>
          </a:p>
        </p:txBody>
      </p:sp>
      <p:sp>
        <p:nvSpPr>
          <p:cNvPr id="5" name="TextBox 4">
            <a:extLst>
              <a:ext uri="{FF2B5EF4-FFF2-40B4-BE49-F238E27FC236}">
                <a16:creationId xmlns:a16="http://schemas.microsoft.com/office/drawing/2014/main" id="{0CE8F541-1FD6-3010-A147-F2D14F94DD98}"/>
              </a:ext>
            </a:extLst>
          </p:cNvPr>
          <p:cNvSpPr txBox="1"/>
          <p:nvPr/>
        </p:nvSpPr>
        <p:spPr>
          <a:xfrm>
            <a:off x="3096303" y="2015930"/>
            <a:ext cx="7215187" cy="452431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TestJavaCollection4{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Stack&lt;String&gt; stack = </a:t>
            </a:r>
            <a:r>
              <a:rPr lang="en-IN" b="1" i="0" dirty="0">
                <a:solidFill>
                  <a:srgbClr val="006699"/>
                </a:solidFill>
                <a:effectLst/>
                <a:latin typeface="inter-regular"/>
              </a:rPr>
              <a:t>new</a:t>
            </a:r>
            <a:r>
              <a:rPr lang="en-IN" b="0" i="0" dirty="0">
                <a:solidFill>
                  <a:srgbClr val="000000"/>
                </a:solidFill>
                <a:effectLst/>
                <a:latin typeface="inter-regular"/>
              </a:rPr>
              <a:t> Stack&lt;String&gt;();  </a:t>
            </a:r>
          </a:p>
          <a:p>
            <a:pPr algn="just">
              <a:buFont typeface="+mj-lt"/>
              <a:buAutoNum type="arabicPeriod"/>
            </a:pPr>
            <a:r>
              <a:rPr lang="en-IN" b="0" i="0" dirty="0" err="1">
                <a:solidFill>
                  <a:srgbClr val="000000"/>
                </a:solidFill>
                <a:effectLst/>
                <a:latin typeface="inter-regular"/>
              </a:rPr>
              <a:t>stack.push</a:t>
            </a:r>
            <a:r>
              <a:rPr lang="en-IN" b="0" i="0" dirty="0">
                <a:solidFill>
                  <a:srgbClr val="000000"/>
                </a:solidFill>
                <a:effectLst/>
                <a:latin typeface="inter-regular"/>
              </a:rPr>
              <a:t>(</a:t>
            </a:r>
            <a:r>
              <a:rPr lang="en-IN" b="0" i="0" dirty="0">
                <a:solidFill>
                  <a:srgbClr val="0000FF"/>
                </a:solidFill>
                <a:effectLst/>
                <a:latin typeface="inter-regular"/>
              </a:rPr>
              <a:t>"Ayush"</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stack.push</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Garvit</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stack.push</a:t>
            </a:r>
            <a:r>
              <a:rPr lang="en-IN" b="0" i="0" dirty="0">
                <a:solidFill>
                  <a:srgbClr val="000000"/>
                </a:solidFill>
                <a:effectLst/>
                <a:latin typeface="inter-regular"/>
              </a:rPr>
              <a:t>(</a:t>
            </a:r>
            <a:r>
              <a:rPr lang="en-IN" b="0" i="0" dirty="0">
                <a:solidFill>
                  <a:srgbClr val="0000FF"/>
                </a:solidFill>
                <a:effectLst/>
                <a:latin typeface="inter-regular"/>
              </a:rPr>
              <a:t>"Amit"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stack.push</a:t>
            </a:r>
            <a:r>
              <a:rPr lang="en-IN" b="0" i="0" dirty="0">
                <a:solidFill>
                  <a:srgbClr val="000000"/>
                </a:solidFill>
                <a:effectLst/>
                <a:latin typeface="inter-regular"/>
              </a:rPr>
              <a:t>(</a:t>
            </a:r>
            <a:r>
              <a:rPr lang="en-IN" b="0" i="0" dirty="0">
                <a:solidFill>
                  <a:srgbClr val="0000FF"/>
                </a:solidFill>
                <a:effectLst/>
                <a:latin typeface="inter-regular"/>
              </a:rPr>
              <a:t>"Ashish"</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stack.push</a:t>
            </a:r>
            <a:r>
              <a:rPr lang="en-IN" b="0" i="0" dirty="0">
                <a:solidFill>
                  <a:srgbClr val="000000"/>
                </a:solidFill>
                <a:effectLst/>
                <a:latin typeface="inter-regular"/>
              </a:rPr>
              <a:t>(</a:t>
            </a:r>
            <a:r>
              <a:rPr lang="en-IN" b="0" i="0" dirty="0">
                <a:solidFill>
                  <a:srgbClr val="0000FF"/>
                </a:solidFill>
                <a:effectLst/>
                <a:latin typeface="inter-regular"/>
              </a:rPr>
              <a:t>"Garima"</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stack.pop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stack.iterator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411478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0D09D-ADFE-24D9-EDE9-482F2C47CDDD}"/>
              </a:ext>
            </a:extLst>
          </p:cNvPr>
          <p:cNvSpPr txBox="1"/>
          <p:nvPr/>
        </p:nvSpPr>
        <p:spPr>
          <a:xfrm>
            <a:off x="620486" y="543421"/>
            <a:ext cx="10344150" cy="3785652"/>
          </a:xfrm>
          <a:prstGeom prst="rect">
            <a:avLst/>
          </a:prstGeom>
          <a:noFill/>
        </p:spPr>
        <p:txBody>
          <a:bodyPr wrap="square">
            <a:spAutoFit/>
          </a:bodyPr>
          <a:lstStyle/>
          <a:p>
            <a:pPr algn="just"/>
            <a:r>
              <a:rPr lang="en-US" sz="2400" b="0" i="0" dirty="0">
                <a:solidFill>
                  <a:srgbClr val="610B38"/>
                </a:solidFill>
                <a:effectLst/>
                <a:latin typeface="erdana"/>
              </a:rPr>
              <a:t>Queue Interface</a:t>
            </a:r>
          </a:p>
          <a:p>
            <a:pPr marL="342900" indent="-342900" algn="just">
              <a:buFont typeface="Arial" panose="020B0604020202020204" pitchFamily="34" charset="0"/>
              <a:buChar char="•"/>
            </a:pPr>
            <a:r>
              <a:rPr lang="en-US" sz="2400" b="0" i="0" dirty="0">
                <a:solidFill>
                  <a:srgbClr val="333333"/>
                </a:solidFill>
                <a:effectLst/>
                <a:latin typeface="inter-regular"/>
              </a:rPr>
              <a:t>Queue interface maintains the first-in-first-out order.</a:t>
            </a:r>
          </a:p>
          <a:p>
            <a:pPr marL="342900" indent="-342900" algn="just">
              <a:buFont typeface="Arial" panose="020B0604020202020204" pitchFamily="34" charset="0"/>
              <a:buChar char="•"/>
            </a:pPr>
            <a:r>
              <a:rPr lang="en-US" sz="2400" b="0" i="0" dirty="0">
                <a:solidFill>
                  <a:srgbClr val="333333"/>
                </a:solidFill>
                <a:effectLst/>
                <a:latin typeface="inter-regular"/>
              </a:rPr>
              <a:t> It can be defined as an ordered list that is used to hold the elements which are about to be processed. </a:t>
            </a:r>
          </a:p>
          <a:p>
            <a:pPr marL="342900" indent="-342900" algn="just">
              <a:buFont typeface="Arial" panose="020B0604020202020204" pitchFamily="34" charset="0"/>
              <a:buChar char="•"/>
            </a:pPr>
            <a:r>
              <a:rPr lang="en-US" sz="2400" b="0" i="0" dirty="0">
                <a:solidFill>
                  <a:srgbClr val="333333"/>
                </a:solidFill>
                <a:effectLst/>
                <a:latin typeface="inter-regular"/>
              </a:rPr>
              <a:t>There are various classes like </a:t>
            </a:r>
            <a:r>
              <a:rPr lang="en-US" sz="2400" b="0" i="0" dirty="0" err="1">
                <a:solidFill>
                  <a:srgbClr val="333333"/>
                </a:solidFill>
                <a:effectLst/>
                <a:latin typeface="inter-regular"/>
              </a:rPr>
              <a:t>PriorityQueue</a:t>
            </a:r>
            <a:r>
              <a:rPr lang="en-US" sz="2400" b="0" i="0" dirty="0">
                <a:solidFill>
                  <a:srgbClr val="333333"/>
                </a:solidFill>
                <a:effectLst/>
                <a:latin typeface="inter-regular"/>
              </a:rPr>
              <a:t>, Deque, and </a:t>
            </a:r>
            <a:r>
              <a:rPr lang="en-US" sz="2400" b="0" i="0" dirty="0" err="1">
                <a:solidFill>
                  <a:srgbClr val="333333"/>
                </a:solidFill>
                <a:effectLst/>
                <a:latin typeface="inter-regular"/>
              </a:rPr>
              <a:t>ArrayDeque</a:t>
            </a:r>
            <a:r>
              <a:rPr lang="en-US" sz="2400" b="0" i="0" dirty="0">
                <a:solidFill>
                  <a:srgbClr val="333333"/>
                </a:solidFill>
                <a:effectLst/>
                <a:latin typeface="inter-regular"/>
              </a:rPr>
              <a:t> which implements the Queue interface.</a:t>
            </a:r>
          </a:p>
          <a:p>
            <a:pPr marL="342900" indent="-342900" algn="just">
              <a:buFont typeface="Arial" panose="020B0604020202020204" pitchFamily="34" charset="0"/>
              <a:buChar char="•"/>
            </a:pPr>
            <a:r>
              <a:rPr lang="en-US" sz="2400" b="0" i="0" dirty="0">
                <a:solidFill>
                  <a:srgbClr val="0A0A23"/>
                </a:solidFill>
                <a:effectLst/>
                <a:latin typeface="Lato" panose="020F0502020204030203" pitchFamily="34" charset="0"/>
              </a:rPr>
              <a:t>we did not tell the priority queue how to prioritize its content, it used a default natural ordering. In this case, it gave us the data back in the ascending order of the strings. This is not the same order in which items were added to the queue.</a:t>
            </a:r>
            <a:endParaRPr lang="en-US" sz="2400" b="0" i="0" dirty="0">
              <a:solidFill>
                <a:srgbClr val="333333"/>
              </a:solidFill>
              <a:effectLst/>
              <a:latin typeface="inter-regular"/>
            </a:endParaRPr>
          </a:p>
        </p:txBody>
      </p:sp>
      <p:sp>
        <p:nvSpPr>
          <p:cNvPr id="5" name="TextBox 4">
            <a:extLst>
              <a:ext uri="{FF2B5EF4-FFF2-40B4-BE49-F238E27FC236}">
                <a16:creationId xmlns:a16="http://schemas.microsoft.com/office/drawing/2014/main" id="{29D2E946-BFA3-F89C-ADBA-02D4994045C8}"/>
              </a:ext>
            </a:extLst>
          </p:cNvPr>
          <p:cNvSpPr txBox="1"/>
          <p:nvPr/>
        </p:nvSpPr>
        <p:spPr>
          <a:xfrm>
            <a:off x="3047320" y="5195894"/>
            <a:ext cx="6094638" cy="646331"/>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Queue&lt;String&gt; q1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PriorityQueue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Queue&lt;String&gt; q2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ArrayDeque</a:t>
            </a:r>
            <a:r>
              <a:rPr lang="en-IN" b="0" i="0" dirty="0">
                <a:solidFill>
                  <a:srgbClr val="000000"/>
                </a:solidFill>
                <a:effectLst/>
                <a:latin typeface="inter-regular"/>
              </a:rPr>
              <a:t>();  </a:t>
            </a:r>
          </a:p>
        </p:txBody>
      </p:sp>
    </p:spTree>
    <p:extLst>
      <p:ext uri="{BB962C8B-B14F-4D97-AF65-F5344CB8AC3E}">
        <p14:creationId xmlns:p14="http://schemas.microsoft.com/office/powerpoint/2010/main" val="127027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C46B89-01D6-4409-AB19-53ED03FE4B4D}"/>
              </a:ext>
            </a:extLst>
          </p:cNvPr>
          <p:cNvPicPr>
            <a:picLocks noChangeAspect="1"/>
          </p:cNvPicPr>
          <p:nvPr/>
        </p:nvPicPr>
        <p:blipFill>
          <a:blip r:embed="rId2"/>
          <a:stretch>
            <a:fillRect/>
          </a:stretch>
        </p:blipFill>
        <p:spPr>
          <a:xfrm>
            <a:off x="1433512" y="1396093"/>
            <a:ext cx="9324975" cy="5184321"/>
          </a:xfrm>
          <a:prstGeom prst="rect">
            <a:avLst/>
          </a:prstGeom>
        </p:spPr>
      </p:pic>
    </p:spTree>
    <p:extLst>
      <p:ext uri="{BB962C8B-B14F-4D97-AF65-F5344CB8AC3E}">
        <p14:creationId xmlns:p14="http://schemas.microsoft.com/office/powerpoint/2010/main" val="3248294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209496-E8A0-418C-8DE5-55BC3E3CB09E}"/>
              </a:ext>
            </a:extLst>
          </p:cNvPr>
          <p:cNvSpPr txBox="1"/>
          <p:nvPr/>
        </p:nvSpPr>
        <p:spPr>
          <a:xfrm>
            <a:off x="710293" y="58847"/>
            <a:ext cx="6515099" cy="729430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TestJavaCollection5{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PriorityQueue</a:t>
            </a:r>
            <a:r>
              <a:rPr lang="en-IN" b="0" i="0" dirty="0">
                <a:solidFill>
                  <a:srgbClr val="000000"/>
                </a:solidFill>
                <a:effectLst/>
                <a:latin typeface="inter-regular"/>
              </a:rPr>
              <a:t>&lt;String&gt; queue=</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PriorityQueue</a:t>
            </a:r>
            <a:r>
              <a:rPr lang="en-IN" b="0" i="0" dirty="0">
                <a:solidFill>
                  <a:srgbClr val="000000"/>
                </a:solidFill>
                <a:effectLst/>
                <a:latin typeface="inter-regular"/>
              </a:rPr>
              <a:t>&lt;String&gt;();  </a:t>
            </a:r>
          </a:p>
          <a:p>
            <a:pPr algn="just">
              <a:buFont typeface="+mj-lt"/>
              <a:buAutoNum type="arabicPeriod"/>
            </a:pPr>
            <a:r>
              <a:rPr lang="en-IN" b="0" i="0" dirty="0" err="1">
                <a:solidFill>
                  <a:srgbClr val="000000"/>
                </a:solidFill>
                <a:effectLst/>
                <a:latin typeface="inter-regular"/>
              </a:rPr>
              <a:t>queue.add</a:t>
            </a:r>
            <a:r>
              <a:rPr lang="en-IN" b="0" i="0" dirty="0">
                <a:solidFill>
                  <a:srgbClr val="000000"/>
                </a:solidFill>
                <a:effectLst/>
                <a:latin typeface="inter-regular"/>
              </a:rPr>
              <a:t>(</a:t>
            </a:r>
            <a:r>
              <a:rPr lang="en-IN" b="0" i="0" dirty="0">
                <a:solidFill>
                  <a:srgbClr val="0000FF"/>
                </a:solidFill>
                <a:effectLst/>
                <a:latin typeface="inter-regular"/>
              </a:rPr>
              <a:t>“H"</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queue.add</a:t>
            </a:r>
            <a:r>
              <a:rPr lang="en-IN" b="0" i="0" dirty="0">
                <a:solidFill>
                  <a:srgbClr val="000000"/>
                </a:solidFill>
                <a:effectLst/>
                <a:latin typeface="inter-regular"/>
              </a:rPr>
              <a:t>(</a:t>
            </a:r>
            <a:r>
              <a:rPr lang="en-IN" b="0" i="0" dirty="0">
                <a:solidFill>
                  <a:srgbClr val="0000FF"/>
                </a:solidFill>
                <a:effectLst/>
                <a:latin typeface="inter-regular"/>
              </a:rPr>
              <a:t>“A"</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queue.add</a:t>
            </a:r>
            <a:r>
              <a:rPr lang="en-IN" b="0" i="0" dirty="0">
                <a:solidFill>
                  <a:srgbClr val="000000"/>
                </a:solidFill>
                <a:effectLst/>
                <a:latin typeface="inter-regular"/>
              </a:rPr>
              <a:t>(</a:t>
            </a:r>
            <a:r>
              <a:rPr lang="en-IN" b="0" i="0" dirty="0">
                <a:solidFill>
                  <a:srgbClr val="0000FF"/>
                </a:solidFill>
                <a:effectLst/>
                <a:latin typeface="inter-regular"/>
              </a:rPr>
              <a:t>“D"</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queue.add</a:t>
            </a:r>
            <a:r>
              <a:rPr lang="en-IN" b="0" i="0" dirty="0">
                <a:solidFill>
                  <a:srgbClr val="000000"/>
                </a:solidFill>
                <a:effectLst/>
                <a:latin typeface="inter-regular"/>
              </a:rPr>
              <a:t>(</a:t>
            </a:r>
            <a:r>
              <a:rPr lang="en-IN" b="0" i="0" dirty="0">
                <a:solidFill>
                  <a:srgbClr val="0000FF"/>
                </a:solidFill>
                <a:effectLst/>
                <a:latin typeface="inter-regular"/>
              </a:rPr>
              <a:t>“</a:t>
            </a:r>
            <a:r>
              <a:rPr lang="en-IN" dirty="0">
                <a:solidFill>
                  <a:srgbClr val="0000FF"/>
                </a:solidFill>
                <a:latin typeface="inter-regular"/>
              </a:rPr>
              <a:t>C</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"head:"</a:t>
            </a:r>
            <a:r>
              <a:rPr lang="en-IN" b="0" i="0" dirty="0">
                <a:solidFill>
                  <a:srgbClr val="000000"/>
                </a:solidFill>
                <a:effectLst/>
                <a:latin typeface="inter-regular"/>
              </a:rPr>
              <a:t>+</a:t>
            </a:r>
            <a:r>
              <a:rPr lang="en-IN" b="0" i="0" dirty="0" err="1">
                <a:solidFill>
                  <a:srgbClr val="000000"/>
                </a:solidFill>
                <a:effectLst/>
                <a:latin typeface="inter-regular"/>
              </a:rPr>
              <a:t>queue.element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"head:"</a:t>
            </a:r>
            <a:r>
              <a:rPr lang="en-IN" b="0" i="0" dirty="0">
                <a:solidFill>
                  <a:srgbClr val="000000"/>
                </a:solidFill>
                <a:effectLst/>
                <a:latin typeface="inter-regular"/>
              </a:rPr>
              <a:t>+</a:t>
            </a:r>
            <a:r>
              <a:rPr lang="en-IN" b="0" i="0" dirty="0" err="1">
                <a:solidFill>
                  <a:srgbClr val="000000"/>
                </a:solidFill>
                <a:effectLst/>
                <a:latin typeface="inter-regular"/>
              </a:rPr>
              <a:t>queue.peek</a:t>
            </a:r>
            <a:r>
              <a:rPr lang="en-IN" b="0" i="0" dirty="0">
                <a:solidFill>
                  <a:srgbClr val="000000"/>
                </a:solidFill>
                <a:effectLst/>
                <a:latin typeface="inter-regular"/>
              </a:rPr>
              <a:t>());  //</a:t>
            </a:r>
            <a:r>
              <a:rPr lang="en-US" b="0" i="0" dirty="0">
                <a:solidFill>
                  <a:srgbClr val="0A0A23"/>
                </a:solidFill>
                <a:effectLst/>
                <a:latin typeface="Lato" panose="020F0502020204030203" pitchFamily="34" charset="0"/>
              </a:rPr>
              <a:t>latest item in the queue without removing it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"iterating the queue elements:"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queue.iterator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queue.remove</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queue.poll</a:t>
            </a:r>
            <a:r>
              <a:rPr lang="en-IN" b="0" i="0" dirty="0">
                <a:solidFill>
                  <a:srgbClr val="000000"/>
                </a:solidFill>
                <a:effectLst/>
                <a:latin typeface="inter-regular"/>
              </a:rPr>
              <a:t>();  </a:t>
            </a:r>
            <a:r>
              <a:rPr lang="en-US" b="1" dirty="0">
                <a:solidFill>
                  <a:srgbClr val="000000"/>
                </a:solidFill>
                <a:latin typeface="Lato" panose="020F0502020204030203" pitchFamily="34" charset="0"/>
              </a:rPr>
              <a:t>//</a:t>
            </a:r>
            <a:r>
              <a:rPr lang="en-US" b="0" i="0" dirty="0">
                <a:solidFill>
                  <a:srgbClr val="0A0A23"/>
                </a:solidFill>
                <a:effectLst/>
                <a:latin typeface="Lato" panose="020F0502020204030203" pitchFamily="34" charset="0"/>
              </a:rPr>
              <a:t>will give us the latest item and also remove it from the queue</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removing two elements:"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Iterator&lt;String&gt; itr2=</a:t>
            </a:r>
            <a:r>
              <a:rPr lang="en-IN" b="0" i="0" dirty="0" err="1">
                <a:solidFill>
                  <a:srgbClr val="000000"/>
                </a:solidFill>
                <a:effectLst/>
                <a:latin typeface="inter-regular"/>
              </a:rPr>
              <a:t>queue.iterator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(itr2.hasNext()){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(itr2.next());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4" name="TextBox 3">
            <a:extLst>
              <a:ext uri="{FF2B5EF4-FFF2-40B4-BE49-F238E27FC236}">
                <a16:creationId xmlns:a16="http://schemas.microsoft.com/office/drawing/2014/main" id="{FE2B2EEB-7401-D2E1-F926-DF17AF9F546E}"/>
              </a:ext>
            </a:extLst>
          </p:cNvPr>
          <p:cNvSpPr txBox="1"/>
          <p:nvPr/>
        </p:nvSpPr>
        <p:spPr>
          <a:xfrm>
            <a:off x="7835316" y="2259096"/>
            <a:ext cx="3987078" cy="2862322"/>
          </a:xfrm>
          <a:prstGeom prst="rect">
            <a:avLst/>
          </a:prstGeom>
          <a:noFill/>
        </p:spPr>
        <p:txBody>
          <a:bodyPr wrap="square">
            <a:spAutoFit/>
          </a:bodyPr>
          <a:lstStyle/>
          <a:p>
            <a:r>
              <a:rPr lang="en-IN" dirty="0" err="1"/>
              <a:t>head:A</a:t>
            </a:r>
            <a:endParaRPr lang="en-IN" dirty="0"/>
          </a:p>
          <a:p>
            <a:r>
              <a:rPr lang="en-IN" dirty="0" err="1"/>
              <a:t>head:A</a:t>
            </a:r>
            <a:endParaRPr lang="en-IN" dirty="0"/>
          </a:p>
          <a:p>
            <a:r>
              <a:rPr lang="en-IN" dirty="0" err="1"/>
              <a:t>iteratin</a:t>
            </a:r>
            <a:r>
              <a:rPr lang="en-IN" dirty="0"/>
              <a:t> the queue elements:</a:t>
            </a:r>
          </a:p>
          <a:p>
            <a:r>
              <a:rPr lang="en-IN" dirty="0"/>
              <a:t>A</a:t>
            </a:r>
          </a:p>
          <a:p>
            <a:r>
              <a:rPr lang="en-IN" dirty="0"/>
              <a:t>C</a:t>
            </a:r>
          </a:p>
          <a:p>
            <a:r>
              <a:rPr lang="en-IN" dirty="0"/>
              <a:t>D</a:t>
            </a:r>
          </a:p>
          <a:p>
            <a:r>
              <a:rPr lang="en-IN" dirty="0"/>
              <a:t>H</a:t>
            </a:r>
          </a:p>
          <a:p>
            <a:r>
              <a:rPr lang="en-IN" dirty="0"/>
              <a:t>after removing two elements:</a:t>
            </a:r>
          </a:p>
          <a:p>
            <a:r>
              <a:rPr lang="en-IN" dirty="0"/>
              <a:t>D</a:t>
            </a:r>
          </a:p>
          <a:p>
            <a:r>
              <a:rPr lang="en-IN" dirty="0"/>
              <a:t>H</a:t>
            </a:r>
          </a:p>
        </p:txBody>
      </p:sp>
    </p:spTree>
    <p:extLst>
      <p:ext uri="{BB962C8B-B14F-4D97-AF65-F5344CB8AC3E}">
        <p14:creationId xmlns:p14="http://schemas.microsoft.com/office/powerpoint/2010/main" val="128116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86D3E-2691-24B5-7A3C-404BD25C784F}"/>
              </a:ext>
            </a:extLst>
          </p:cNvPr>
          <p:cNvSpPr txBox="1"/>
          <p:nvPr/>
        </p:nvSpPr>
        <p:spPr>
          <a:xfrm>
            <a:off x="2841171" y="73478"/>
            <a:ext cx="6515100" cy="523220"/>
          </a:xfrm>
          <a:prstGeom prst="rect">
            <a:avLst/>
          </a:prstGeom>
          <a:noFill/>
        </p:spPr>
        <p:txBody>
          <a:bodyPr wrap="square" rtlCol="0">
            <a:spAutoFit/>
          </a:bodyPr>
          <a:lstStyle/>
          <a:p>
            <a:r>
              <a:rPr lang="en-IN" sz="2800" dirty="0"/>
              <a:t>Priority queue with customizing order</a:t>
            </a:r>
          </a:p>
        </p:txBody>
      </p:sp>
      <p:sp>
        <p:nvSpPr>
          <p:cNvPr id="4" name="TextBox 3">
            <a:extLst>
              <a:ext uri="{FF2B5EF4-FFF2-40B4-BE49-F238E27FC236}">
                <a16:creationId xmlns:a16="http://schemas.microsoft.com/office/drawing/2014/main" id="{520526A2-4FE3-103E-77B1-E95779BEBB73}"/>
              </a:ext>
            </a:extLst>
          </p:cNvPr>
          <p:cNvSpPr txBox="1"/>
          <p:nvPr/>
        </p:nvSpPr>
        <p:spPr>
          <a:xfrm>
            <a:off x="440872" y="881743"/>
            <a:ext cx="10303328" cy="646331"/>
          </a:xfrm>
          <a:prstGeom prst="rect">
            <a:avLst/>
          </a:prstGeom>
          <a:noFill/>
        </p:spPr>
        <p:txBody>
          <a:bodyPr wrap="square">
            <a:spAutoFit/>
          </a:bodyPr>
          <a:lstStyle/>
          <a:p>
            <a:r>
              <a:rPr lang="en-IN" b="1" i="0" dirty="0">
                <a:effectLst/>
                <a:latin typeface="Lato" panose="020F0502020204030203" pitchFamily="34" charset="0"/>
              </a:rPr>
              <a:t>Use of comparator:  </a:t>
            </a:r>
            <a:r>
              <a:rPr lang="en-US" b="0" i="0" dirty="0">
                <a:solidFill>
                  <a:srgbClr val="0A0A23"/>
                </a:solidFill>
                <a:effectLst/>
                <a:latin typeface="Lato" panose="020F0502020204030203" pitchFamily="34" charset="0"/>
              </a:rPr>
              <a:t>In order to create a comparator, we implement the </a:t>
            </a:r>
            <a:r>
              <a:rPr lang="en-US" b="1" i="0" dirty="0">
                <a:effectLst/>
                <a:latin typeface="Lato" panose="020F0502020204030203" pitchFamily="34" charset="0"/>
              </a:rPr>
              <a:t>comparator</a:t>
            </a:r>
            <a:r>
              <a:rPr lang="en-US" b="0" i="0" dirty="0">
                <a:solidFill>
                  <a:srgbClr val="0A0A23"/>
                </a:solidFill>
                <a:effectLst/>
                <a:latin typeface="Lato" panose="020F0502020204030203" pitchFamily="34" charset="0"/>
              </a:rPr>
              <a:t> interface and override the </a:t>
            </a:r>
            <a:r>
              <a:rPr lang="en-US" b="1" i="0" dirty="0">
                <a:effectLst/>
                <a:latin typeface="Lato" panose="020F0502020204030203" pitchFamily="34" charset="0"/>
              </a:rPr>
              <a:t>compare</a:t>
            </a:r>
            <a:r>
              <a:rPr lang="en-US" b="0" i="0" dirty="0">
                <a:solidFill>
                  <a:srgbClr val="0A0A23"/>
                </a:solidFill>
                <a:effectLst/>
                <a:latin typeface="Lato" panose="020F0502020204030203" pitchFamily="34" charset="0"/>
              </a:rPr>
              <a:t> method.</a:t>
            </a:r>
            <a:endParaRPr lang="en-IN" dirty="0"/>
          </a:p>
        </p:txBody>
      </p:sp>
      <p:sp>
        <p:nvSpPr>
          <p:cNvPr id="5" name="Rectangle 1">
            <a:extLst>
              <a:ext uri="{FF2B5EF4-FFF2-40B4-BE49-F238E27FC236}">
                <a16:creationId xmlns:a16="http://schemas.microsoft.com/office/drawing/2014/main" id="{64FD67B2-A723-D21F-6FE8-1925D7ADFB42}"/>
              </a:ext>
            </a:extLst>
          </p:cNvPr>
          <p:cNvSpPr>
            <a:spLocks noChangeArrowheads="1"/>
          </p:cNvSpPr>
          <p:nvPr/>
        </p:nvSpPr>
        <p:spPr bwMode="auto">
          <a:xfrm>
            <a:off x="2334988" y="1418410"/>
            <a:ext cx="8311241"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77AA"/>
                </a:solidFill>
                <a:effectLst/>
                <a:latin typeface="inherit"/>
              </a:rPr>
              <a:t>static</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inherit"/>
              </a:rPr>
              <a:t>class</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DD4A68"/>
                </a:solidFill>
                <a:effectLst/>
                <a:latin typeface="inherit"/>
              </a:rPr>
              <a:t>CustomIntegerComparator</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inherit"/>
              </a:rPr>
              <a:t>implements</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DD4A68"/>
                </a:solidFill>
                <a:effectLst/>
                <a:latin typeface="inherit"/>
              </a:rPr>
              <a:t>Comparator</a:t>
            </a:r>
            <a:r>
              <a:rPr kumimoji="0" lang="en-US" altLang="en-US" sz="3200" b="0" i="0" u="none" strike="noStrike" cap="none" normalizeH="0" baseline="0" dirty="0">
                <a:ln>
                  <a:noFill/>
                </a:ln>
                <a:solidFill>
                  <a:srgbClr val="999999"/>
                </a:solidFill>
                <a:effectLst/>
                <a:latin typeface="inherit"/>
              </a:rPr>
              <a:t>&lt;</a:t>
            </a:r>
            <a:r>
              <a:rPr kumimoji="0" lang="en-US" altLang="en-US" sz="3200" b="0" i="0" u="none" strike="noStrike" cap="none" normalizeH="0" baseline="0" dirty="0">
                <a:ln>
                  <a:noFill/>
                </a:ln>
                <a:solidFill>
                  <a:srgbClr val="DD4A68"/>
                </a:solidFill>
                <a:effectLst/>
                <a:latin typeface="inherit"/>
              </a:rPr>
              <a:t>Integer</a:t>
            </a:r>
            <a:r>
              <a:rPr kumimoji="0" lang="en-US" altLang="en-US" sz="3200" b="0" i="0" u="none" strike="noStrike" cap="none" normalizeH="0" baseline="0" dirty="0">
                <a:ln>
                  <a:noFill/>
                </a:ln>
                <a:solidFill>
                  <a:srgbClr val="999999"/>
                </a:solidFill>
                <a:effectLst/>
                <a:latin typeface="inherit"/>
              </a:rPr>
              <a:t>&gt;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inherit"/>
              </a:rPr>
              <a:t>@Override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inherit"/>
              </a:rPr>
              <a:t>public</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inherit"/>
              </a:rPr>
              <a:t>int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DD4A68"/>
                </a:solidFill>
                <a:effectLst/>
                <a:latin typeface="inherit"/>
              </a:rPr>
              <a:t>compare</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DD4A68"/>
                </a:solidFill>
                <a:effectLst/>
                <a:latin typeface="inherit"/>
              </a:rPr>
              <a:t>Integer</a:t>
            </a:r>
            <a:r>
              <a:rPr kumimoji="0" lang="en-US" altLang="en-US" sz="3200" b="0" i="0" u="none" strike="noStrike" cap="none" normalizeH="0" baseline="0" dirty="0">
                <a:ln>
                  <a:noFill/>
                </a:ln>
                <a:solidFill>
                  <a:srgbClr val="000000"/>
                </a:solidFill>
                <a:effectLst/>
                <a:latin typeface="Consolas" panose="020B0609020204030204" pitchFamily="49" charset="0"/>
              </a:rPr>
              <a:t> o1</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DD4A68"/>
                </a:solidFill>
                <a:effectLst/>
                <a:latin typeface="inherit"/>
              </a:rPr>
              <a:t>Integer</a:t>
            </a:r>
            <a:r>
              <a:rPr kumimoji="0" lang="en-US" altLang="en-US" sz="3200" b="0" i="0" u="none" strike="noStrike" cap="none" normalizeH="0" baseline="0" dirty="0">
                <a:ln>
                  <a:noFill/>
                </a:ln>
                <a:solidFill>
                  <a:srgbClr val="000000"/>
                </a:solidFill>
                <a:effectLst/>
                <a:latin typeface="Consolas" panose="020B0609020204030204" pitchFamily="49" charset="0"/>
              </a:rPr>
              <a:t> o2</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77AA"/>
                </a:solidFill>
                <a:effectLst/>
                <a:latin typeface="inherit"/>
              </a:rPr>
              <a:t>return</a:t>
            </a:r>
            <a:r>
              <a:rPr kumimoji="0" lang="en-US" altLang="en-US" sz="3200" b="0" i="0" u="none" strike="noStrike" cap="none" normalizeH="0" baseline="0" dirty="0">
                <a:ln>
                  <a:noFill/>
                </a:ln>
                <a:solidFill>
                  <a:srgbClr val="000000"/>
                </a:solidFill>
                <a:effectLst/>
                <a:latin typeface="Consolas" panose="020B0609020204030204" pitchFamily="49" charset="0"/>
              </a:rPr>
              <a:t> o1 </a:t>
            </a:r>
            <a:r>
              <a:rPr kumimoji="0" lang="en-US" altLang="en-US" sz="3200" b="0" i="0" u="none" strike="noStrike" cap="none" normalizeH="0" baseline="0" dirty="0">
                <a:ln>
                  <a:noFill/>
                </a:ln>
                <a:solidFill>
                  <a:srgbClr val="9A6E3A"/>
                </a:solidFill>
                <a:effectLst/>
                <a:latin typeface="inherit"/>
              </a:rPr>
              <a:t>&lt;</a:t>
            </a:r>
            <a:r>
              <a:rPr kumimoji="0" lang="en-US" altLang="en-US" sz="3200" b="0" i="0" u="none" strike="noStrike" cap="none" normalizeH="0" baseline="0" dirty="0">
                <a:ln>
                  <a:noFill/>
                </a:ln>
                <a:solidFill>
                  <a:srgbClr val="000000"/>
                </a:solidFill>
                <a:effectLst/>
                <a:latin typeface="Consolas" panose="020B0609020204030204" pitchFamily="49" charset="0"/>
              </a:rPr>
              <a:t> o2 </a:t>
            </a:r>
            <a:r>
              <a:rPr kumimoji="0" lang="en-US" altLang="en-US" sz="3200" b="0" i="0" u="none" strike="noStrike" cap="none" normalizeH="0" baseline="0" dirty="0">
                <a:ln>
                  <a:noFill/>
                </a:ln>
                <a:solidFill>
                  <a:srgbClr val="9A6E3A"/>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0055"/>
                </a:solidFill>
                <a:effectLst/>
                <a:latin typeface="inherit"/>
              </a:rPr>
              <a:t>1</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A6E3A"/>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A6E3A"/>
                </a:solidFill>
                <a:effectLst/>
                <a:latin typeface="inherit"/>
              </a:rPr>
              <a:t>-</a:t>
            </a:r>
            <a:r>
              <a:rPr kumimoji="0" lang="en-US" altLang="en-US" sz="3200" b="0" i="0" u="none" strike="noStrike" cap="none" normalizeH="0" baseline="0" dirty="0">
                <a:ln>
                  <a:noFill/>
                </a:ln>
                <a:solidFill>
                  <a:srgbClr val="990055"/>
                </a:solidFill>
                <a:effectLst/>
                <a:latin typeface="inherit"/>
              </a:rPr>
              <a:t>1</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846912B-BC6A-80FA-F3DF-0949132219F7}"/>
              </a:ext>
            </a:extLst>
          </p:cNvPr>
          <p:cNvSpPr txBox="1"/>
          <p:nvPr/>
        </p:nvSpPr>
        <p:spPr>
          <a:xfrm>
            <a:off x="1528762" y="5628895"/>
            <a:ext cx="8529638" cy="923330"/>
          </a:xfrm>
          <a:prstGeom prst="rect">
            <a:avLst/>
          </a:prstGeom>
          <a:noFill/>
        </p:spPr>
        <p:txBody>
          <a:bodyPr wrap="square">
            <a:spAutoFit/>
          </a:bodyPr>
          <a:lstStyle/>
          <a:p>
            <a:r>
              <a:rPr lang="en-US" b="0" i="0" dirty="0">
                <a:solidFill>
                  <a:srgbClr val="0A0A23"/>
                </a:solidFill>
                <a:effectLst/>
                <a:latin typeface="Lato" panose="020F0502020204030203" pitchFamily="34" charset="0"/>
              </a:rPr>
              <a:t>By using </a:t>
            </a:r>
            <a:r>
              <a:rPr lang="en-US" b="1" i="0" dirty="0">
                <a:effectLst/>
                <a:latin typeface="Lato" panose="020F0502020204030203" pitchFamily="34" charset="0"/>
              </a:rPr>
              <a:t>o1 &lt; o2 ? 1 : -1 </a:t>
            </a:r>
            <a:r>
              <a:rPr lang="en-US" b="0" i="0" dirty="0">
                <a:solidFill>
                  <a:srgbClr val="0A0A23"/>
                </a:solidFill>
                <a:effectLst/>
                <a:latin typeface="Lato" panose="020F0502020204030203" pitchFamily="34" charset="0"/>
              </a:rPr>
              <a:t>we will get the result in descending order.</a:t>
            </a:r>
          </a:p>
          <a:p>
            <a:r>
              <a:rPr lang="en-US" b="0" i="0" dirty="0">
                <a:solidFill>
                  <a:srgbClr val="0A0A23"/>
                </a:solidFill>
                <a:effectLst/>
                <a:latin typeface="Lato" panose="020F0502020204030203" pitchFamily="34" charset="0"/>
              </a:rPr>
              <a:t> If we had used </a:t>
            </a:r>
            <a:r>
              <a:rPr lang="en-US" b="1" i="0" dirty="0">
                <a:effectLst/>
                <a:latin typeface="Lato" panose="020F0502020204030203" pitchFamily="34" charset="0"/>
              </a:rPr>
              <a:t>o1 &gt; o2 ? 1 : -1, </a:t>
            </a:r>
            <a:r>
              <a:rPr lang="en-US" b="0" i="0" dirty="0">
                <a:solidFill>
                  <a:srgbClr val="0A0A23"/>
                </a:solidFill>
                <a:effectLst/>
                <a:latin typeface="Lato" panose="020F0502020204030203" pitchFamily="34" charset="0"/>
              </a:rPr>
              <a:t>then we would have gotten the result in ascending order</a:t>
            </a:r>
            <a:endParaRPr lang="en-IN" dirty="0"/>
          </a:p>
        </p:txBody>
      </p:sp>
    </p:spTree>
    <p:extLst>
      <p:ext uri="{BB962C8B-B14F-4D97-AF65-F5344CB8AC3E}">
        <p14:creationId xmlns:p14="http://schemas.microsoft.com/office/powerpoint/2010/main" val="109893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6866B6-5219-FC6E-2174-413A0048C2D1}"/>
              </a:ext>
            </a:extLst>
          </p:cNvPr>
          <p:cNvSpPr>
            <a:spLocks noChangeArrowheads="1"/>
          </p:cNvSpPr>
          <p:nvPr/>
        </p:nvSpPr>
        <p:spPr bwMode="auto">
          <a:xfrm>
            <a:off x="253093" y="1459144"/>
            <a:ext cx="1200966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D4A68"/>
                </a:solidFill>
                <a:effectLst/>
                <a:latin typeface="inherit"/>
              </a:rPr>
              <a:t>Queue</a:t>
            </a:r>
            <a:r>
              <a:rPr kumimoji="0" lang="en-US" altLang="en-US" sz="2800" b="0" i="0" u="none" strike="noStrike" cap="none" normalizeH="0" baseline="0" dirty="0">
                <a:ln>
                  <a:noFill/>
                </a:ln>
                <a:solidFill>
                  <a:srgbClr val="999999"/>
                </a:solidFill>
                <a:effectLst/>
                <a:latin typeface="inherit"/>
              </a:rPr>
              <a:t>&lt;</a:t>
            </a:r>
            <a:r>
              <a:rPr kumimoji="0" lang="en-US" altLang="en-US" sz="2800" b="0" i="0" u="none" strike="noStrike" cap="none" normalizeH="0" baseline="0" dirty="0">
                <a:ln>
                  <a:noFill/>
                </a:ln>
                <a:solidFill>
                  <a:srgbClr val="DD4A68"/>
                </a:solidFill>
                <a:effectLst/>
                <a:latin typeface="inherit"/>
              </a:rPr>
              <a:t>Integer</a:t>
            </a:r>
            <a:r>
              <a:rPr kumimoji="0" lang="en-US" altLang="en-US" sz="2800" b="0" i="0" u="none" strike="noStrike" cap="none" normalizeH="0" baseline="0" dirty="0">
                <a:ln>
                  <a:noFill/>
                </a:ln>
                <a:solidFill>
                  <a:srgbClr val="999999"/>
                </a:solidFill>
                <a:effectLst/>
                <a:latin typeface="inherit"/>
              </a:rPr>
              <a:t>&gt;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77AA"/>
                </a:solidFill>
                <a:effectLst/>
                <a:latin typeface="inherit"/>
              </a:rPr>
              <a:t>new</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DD4A68"/>
                </a:solidFill>
                <a:effectLst/>
                <a:latin typeface="inherit"/>
              </a:rPr>
              <a:t>PriorityQueue</a:t>
            </a:r>
            <a:r>
              <a:rPr kumimoji="0" lang="en-US" altLang="en-US" sz="2800" b="0" i="0" u="none" strike="noStrike" cap="none" normalizeH="0" baseline="0" dirty="0">
                <a:ln>
                  <a:noFill/>
                </a:ln>
                <a:solidFill>
                  <a:srgbClr val="999999"/>
                </a:solidFill>
                <a:effectLst/>
                <a:latin typeface="inherit"/>
              </a:rPr>
              <a:t>&lt;&gt;(</a:t>
            </a:r>
            <a:r>
              <a:rPr kumimoji="0" lang="en-US" altLang="en-US" sz="2800" b="0" i="0" u="none" strike="noStrike" cap="none" normalizeH="0" baseline="0" dirty="0">
                <a:ln>
                  <a:noFill/>
                </a:ln>
                <a:solidFill>
                  <a:srgbClr val="0077AA"/>
                </a:solidFill>
                <a:effectLst/>
                <a:latin typeface="inherit"/>
              </a:rPr>
              <a:t>new</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DD4A68"/>
                </a:solidFill>
                <a:effectLst/>
                <a:latin typeface="inherit"/>
              </a:rPr>
              <a:t>CustomIntegerComparator</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864D2F4-F3D4-DC65-87F1-72E8D79ED8D9}"/>
              </a:ext>
            </a:extLst>
          </p:cNvPr>
          <p:cNvSpPr>
            <a:spLocks noChangeArrowheads="1"/>
          </p:cNvSpPr>
          <p:nvPr/>
        </p:nvSpPr>
        <p:spPr bwMode="auto">
          <a:xfrm>
            <a:off x="408214" y="2701720"/>
            <a:ext cx="9152163"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add</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990055"/>
                </a:solidFill>
                <a:effectLst/>
                <a:latin typeface="inherit"/>
              </a:rPr>
              <a:t>11</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add</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990055"/>
                </a:solidFill>
                <a:effectLst/>
                <a:latin typeface="inherit"/>
              </a:rPr>
              <a:t>5</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add</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9A6E3A"/>
                </a:solidFill>
                <a:effectLst/>
                <a:latin typeface="inherit"/>
              </a:rPr>
              <a:t>-</a:t>
            </a:r>
            <a:r>
              <a:rPr kumimoji="0" lang="en-US" altLang="en-US" sz="2800" b="0" i="0" u="none" strike="noStrike" cap="none" normalizeH="0" baseline="0" dirty="0">
                <a:ln>
                  <a:noFill/>
                </a:ln>
                <a:solidFill>
                  <a:srgbClr val="990055"/>
                </a:solidFill>
                <a:effectLst/>
                <a:latin typeface="inherit"/>
              </a:rPr>
              <a:t>1</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add</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990055"/>
                </a:solidFill>
                <a:effectLst/>
                <a:latin typeface="inherit"/>
              </a:rPr>
              <a:t>12</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add</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990055"/>
                </a:solidFill>
                <a:effectLst/>
                <a:latin typeface="inherit"/>
              </a:rPr>
              <a:t>6</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DD4A68"/>
                </a:solidFill>
                <a:effectLst/>
                <a:latin typeface="inherit"/>
              </a:rPr>
              <a:t>System</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000000"/>
                </a:solidFill>
                <a:effectLst/>
                <a:latin typeface="Consolas" panose="020B0609020204030204" pitchFamily="49" charset="0"/>
              </a:rPr>
              <a:t>out</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println</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669900"/>
                </a:solidFill>
                <a:effectLst/>
                <a:latin typeface="inherit"/>
              </a:rPr>
              <a:t>"Integers stored in reverse order of priority in a Priority Queue\n"</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77AA"/>
                </a:solidFill>
                <a:effectLst/>
                <a:latin typeface="inherit"/>
              </a:rPr>
              <a:t>while</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9A6E3A"/>
                </a:solidFill>
                <a:effectLst/>
                <a:latin typeface="inherit"/>
              </a:rPr>
              <a:t>!</a:t>
            </a: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isEmpty</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DD4A68"/>
                </a:solidFill>
                <a:effectLst/>
                <a:latin typeface="inherit"/>
              </a:rPr>
              <a:t>System</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000000"/>
                </a:solidFill>
                <a:effectLst/>
                <a:latin typeface="Consolas" panose="020B0609020204030204" pitchFamily="49" charset="0"/>
              </a:rPr>
              <a:t>out</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println</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err="1">
                <a:ln>
                  <a:noFill/>
                </a:ln>
                <a:solidFill>
                  <a:srgbClr val="000000"/>
                </a:solidFill>
                <a:effectLst/>
                <a:latin typeface="Consolas" panose="020B0609020204030204" pitchFamily="49" charset="0"/>
              </a:rPr>
              <a:t>testIntegersPQ</a:t>
            </a:r>
            <a:r>
              <a:rPr kumimoji="0" lang="en-US" altLang="en-US" sz="2800" b="0" i="0" u="none" strike="noStrike" cap="none" normalizeH="0" baseline="0" dirty="0" err="1">
                <a:ln>
                  <a:noFill/>
                </a:ln>
                <a:solidFill>
                  <a:srgbClr val="999999"/>
                </a:solidFill>
                <a:effectLst/>
                <a:latin typeface="inherit"/>
              </a:rPr>
              <a:t>.</a:t>
            </a:r>
            <a:r>
              <a:rPr kumimoji="0" lang="en-US" altLang="en-US" sz="2800" b="0" i="0" u="none" strike="noStrike" cap="none" normalizeH="0" baseline="0" dirty="0" err="1">
                <a:ln>
                  <a:noFill/>
                </a:ln>
                <a:solidFill>
                  <a:srgbClr val="DD4A68"/>
                </a:solidFill>
                <a:effectLst/>
                <a:latin typeface="inherit"/>
              </a:rPr>
              <a:t>poll</a:t>
            </a: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999999"/>
                </a:solidFill>
                <a:effectLst/>
                <a:latin typeface="inherit"/>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5A5D57C-B69A-AF54-30A4-9D8A00EF491A}"/>
              </a:ext>
            </a:extLst>
          </p:cNvPr>
          <p:cNvSpPr>
            <a:spLocks noChangeArrowheads="1"/>
          </p:cNvSpPr>
          <p:nvPr/>
        </p:nvSpPr>
        <p:spPr bwMode="auto">
          <a:xfrm>
            <a:off x="8784785" y="5411959"/>
            <a:ext cx="25635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990055"/>
                </a:solidFill>
                <a:effectLst/>
                <a:latin typeface="inherit"/>
              </a:rPr>
              <a:t>12</a:t>
            </a:r>
            <a:r>
              <a:rPr kumimoji="0" lang="en-US" altLang="en-US" sz="2400" b="0" i="0" u="none" strike="noStrike" cap="none" normalizeH="0" baseline="0">
                <a:ln>
                  <a:noFill/>
                </a:ln>
                <a:solidFill>
                  <a:srgbClr val="000000"/>
                </a:solidFill>
                <a:effectLst/>
                <a:latin typeface="Consolas" panose="020B0609020204030204" pitchFamily="49" charset="0"/>
              </a:rPr>
              <a:t> </a:t>
            </a:r>
            <a:r>
              <a:rPr kumimoji="0" lang="en-US" altLang="en-US" sz="2400" b="0" i="0" u="none" strike="noStrike" cap="none" normalizeH="0" baseline="0">
                <a:ln>
                  <a:noFill/>
                </a:ln>
                <a:solidFill>
                  <a:srgbClr val="990055"/>
                </a:solidFill>
                <a:effectLst/>
                <a:latin typeface="inherit"/>
              </a:rPr>
              <a:t>11</a:t>
            </a:r>
            <a:r>
              <a:rPr kumimoji="0" lang="en-US" altLang="en-US" sz="2400" b="0" i="0" u="none" strike="noStrike" cap="none" normalizeH="0" baseline="0">
                <a:ln>
                  <a:noFill/>
                </a:ln>
                <a:solidFill>
                  <a:srgbClr val="000000"/>
                </a:solidFill>
                <a:effectLst/>
                <a:latin typeface="Consolas" panose="020B0609020204030204" pitchFamily="49" charset="0"/>
              </a:rPr>
              <a:t> </a:t>
            </a:r>
            <a:r>
              <a:rPr kumimoji="0" lang="en-US" altLang="en-US" sz="2400" b="0" i="0" u="none" strike="noStrike" cap="none" normalizeH="0" baseline="0">
                <a:ln>
                  <a:noFill/>
                </a:ln>
                <a:solidFill>
                  <a:srgbClr val="990055"/>
                </a:solidFill>
                <a:effectLst/>
                <a:latin typeface="inherit"/>
              </a:rPr>
              <a:t>6</a:t>
            </a:r>
            <a:r>
              <a:rPr kumimoji="0" lang="en-US" altLang="en-US" sz="2400" b="0" i="0" u="none" strike="noStrike" cap="none" normalizeH="0" baseline="0">
                <a:ln>
                  <a:noFill/>
                </a:ln>
                <a:solidFill>
                  <a:srgbClr val="000000"/>
                </a:solidFill>
                <a:effectLst/>
                <a:latin typeface="Consolas" panose="020B0609020204030204" pitchFamily="49" charset="0"/>
              </a:rPr>
              <a:t> </a:t>
            </a:r>
            <a:r>
              <a:rPr kumimoji="0" lang="en-US" altLang="en-US" sz="2400" b="0" i="0" u="none" strike="noStrike" cap="none" normalizeH="0" baseline="0">
                <a:ln>
                  <a:noFill/>
                </a:ln>
                <a:solidFill>
                  <a:srgbClr val="990055"/>
                </a:solidFill>
                <a:effectLst/>
                <a:latin typeface="inherit"/>
              </a:rPr>
              <a:t>5</a:t>
            </a:r>
            <a:r>
              <a:rPr kumimoji="0" lang="en-US" altLang="en-US" sz="2400" b="0" i="0" u="none" strike="noStrike" cap="none" normalizeH="0" baseline="0">
                <a:ln>
                  <a:noFill/>
                </a:ln>
                <a:solidFill>
                  <a:srgbClr val="000000"/>
                </a:solidFill>
                <a:effectLst/>
                <a:latin typeface="Consolas" panose="020B0609020204030204" pitchFamily="49" charset="0"/>
              </a:rPr>
              <a:t> </a:t>
            </a:r>
            <a:r>
              <a:rPr kumimoji="0" lang="en-US" altLang="en-US" sz="2400" b="0" i="0" u="none" strike="noStrike" cap="none" normalizeH="0" baseline="0">
                <a:ln>
                  <a:noFill/>
                </a:ln>
                <a:solidFill>
                  <a:srgbClr val="EE9900"/>
                </a:solidFill>
                <a:effectLst/>
                <a:latin typeface="inherit"/>
              </a:rPr>
              <a:t>-1</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18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5A951-7E83-9E9E-6021-F43912457771}"/>
              </a:ext>
            </a:extLst>
          </p:cNvPr>
          <p:cNvSpPr txBox="1"/>
          <p:nvPr/>
        </p:nvSpPr>
        <p:spPr>
          <a:xfrm>
            <a:off x="661308" y="436991"/>
            <a:ext cx="11160578" cy="2246769"/>
          </a:xfrm>
          <a:prstGeom prst="rect">
            <a:avLst/>
          </a:prstGeom>
          <a:noFill/>
        </p:spPr>
        <p:txBody>
          <a:bodyPr wrap="square">
            <a:spAutoFit/>
          </a:bodyPr>
          <a:lstStyle/>
          <a:p>
            <a:pPr algn="just"/>
            <a:r>
              <a:rPr lang="en-US" sz="2800" b="0" i="0" dirty="0">
                <a:solidFill>
                  <a:srgbClr val="610B38"/>
                </a:solidFill>
                <a:effectLst/>
                <a:latin typeface="erdana"/>
              </a:rPr>
              <a:t>Deque Interface</a:t>
            </a:r>
          </a:p>
          <a:p>
            <a:pPr algn="just"/>
            <a:r>
              <a:rPr lang="en-US" sz="2800" b="0" i="0" dirty="0">
                <a:solidFill>
                  <a:srgbClr val="333333"/>
                </a:solidFill>
                <a:effectLst/>
                <a:latin typeface="inter-regular"/>
              </a:rPr>
              <a:t>Deque interface extends the Queue interface. </a:t>
            </a:r>
          </a:p>
          <a:p>
            <a:pPr algn="just"/>
            <a:r>
              <a:rPr lang="en-US" sz="2800" b="0" i="0" dirty="0">
                <a:solidFill>
                  <a:srgbClr val="333333"/>
                </a:solidFill>
                <a:effectLst/>
                <a:latin typeface="inter-regular"/>
              </a:rPr>
              <a:t>In Deque, we can remove and add the elements from both the side. </a:t>
            </a:r>
          </a:p>
          <a:p>
            <a:pPr algn="just"/>
            <a:r>
              <a:rPr lang="en-US" sz="2800" b="0" i="0" dirty="0">
                <a:solidFill>
                  <a:srgbClr val="333333"/>
                </a:solidFill>
                <a:effectLst/>
                <a:latin typeface="inter-regular"/>
              </a:rPr>
              <a:t>Deque stands for a double-ended queue which enables us to perform the operations at both the ends.</a:t>
            </a:r>
          </a:p>
        </p:txBody>
      </p:sp>
      <p:sp>
        <p:nvSpPr>
          <p:cNvPr id="5" name="TextBox 4">
            <a:extLst>
              <a:ext uri="{FF2B5EF4-FFF2-40B4-BE49-F238E27FC236}">
                <a16:creationId xmlns:a16="http://schemas.microsoft.com/office/drawing/2014/main" id="{3D479A9F-F39F-FC3F-BF4F-CC147920B468}"/>
              </a:ext>
            </a:extLst>
          </p:cNvPr>
          <p:cNvSpPr txBox="1"/>
          <p:nvPr/>
        </p:nvSpPr>
        <p:spPr>
          <a:xfrm>
            <a:off x="3047320" y="2778970"/>
            <a:ext cx="6094638" cy="923330"/>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Deque d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ArrayDeque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Deque d = </a:t>
            </a:r>
            <a:r>
              <a:rPr lang="en-IN" b="1" i="0" dirty="0">
                <a:solidFill>
                  <a:srgbClr val="006699"/>
                </a:solidFill>
                <a:effectLst/>
                <a:latin typeface="inter-regular"/>
              </a:rPr>
              <a:t>new</a:t>
            </a:r>
            <a:r>
              <a:rPr lang="en-IN" b="0" i="0" dirty="0">
                <a:solidFill>
                  <a:srgbClr val="000000"/>
                </a:solidFill>
                <a:effectLst/>
                <a:latin typeface="inter-regular"/>
              </a:rPr>
              <a:t> LinkedList(); </a:t>
            </a:r>
          </a:p>
          <a:p>
            <a:pPr algn="just"/>
            <a:endParaRPr lang="en-IN" b="0" i="0" dirty="0">
              <a:solidFill>
                <a:srgbClr val="000000"/>
              </a:solidFill>
              <a:effectLst/>
              <a:latin typeface="inter-regular"/>
            </a:endParaRPr>
          </a:p>
        </p:txBody>
      </p:sp>
      <p:pic>
        <p:nvPicPr>
          <p:cNvPr id="4" name="Picture 3">
            <a:extLst>
              <a:ext uri="{FF2B5EF4-FFF2-40B4-BE49-F238E27FC236}">
                <a16:creationId xmlns:a16="http://schemas.microsoft.com/office/drawing/2014/main" id="{E5BE135D-D322-2596-F832-4F353DCCB377}"/>
              </a:ext>
            </a:extLst>
          </p:cNvPr>
          <p:cNvPicPr>
            <a:picLocks noChangeAspect="1"/>
          </p:cNvPicPr>
          <p:nvPr/>
        </p:nvPicPr>
        <p:blipFill>
          <a:blip r:embed="rId2"/>
          <a:stretch>
            <a:fillRect/>
          </a:stretch>
        </p:blipFill>
        <p:spPr>
          <a:xfrm>
            <a:off x="1166132" y="3697741"/>
            <a:ext cx="9124950" cy="2009775"/>
          </a:xfrm>
          <a:prstGeom prst="rect">
            <a:avLst/>
          </a:prstGeom>
        </p:spPr>
      </p:pic>
      <p:sp>
        <p:nvSpPr>
          <p:cNvPr id="6" name="Rectangle 1">
            <a:extLst>
              <a:ext uri="{FF2B5EF4-FFF2-40B4-BE49-F238E27FC236}">
                <a16:creationId xmlns:a16="http://schemas.microsoft.com/office/drawing/2014/main" id="{539358DE-6136-EE4C-6594-8EA19E96FC7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3A3A3A"/>
                </a:solidFill>
                <a:effectLst/>
                <a:latin typeface="inherit"/>
              </a:rPr>
              <a:t>Deque&lt;String&gt; numdeque = new ArrayDeque&lt;&gt; ();</a:t>
            </a:r>
            <a:r>
              <a:rPr kumimoji="0" lang="en-US" altLang="en-US" sz="1200" b="0" i="0" u="none" strike="noStrike" cap="none" normalizeH="0" baseline="0">
                <a:ln>
                  <a:noFill/>
                </a:ln>
                <a:solidFill>
                  <a:srgbClr val="3A3A3A"/>
                </a:solidFill>
                <a:effectLst/>
                <a:latin typeface="inherit"/>
              </a:rPr>
              <a:t> </a:t>
            </a:r>
            <a:r>
              <a:rPr kumimoji="0" lang="en-US" altLang="en-US" sz="1200" b="0" i="1" u="none" strike="noStrike" cap="none" normalizeH="0" baseline="0">
                <a:ln>
                  <a:noFill/>
                </a:ln>
                <a:solidFill>
                  <a:srgbClr val="3A3A3A"/>
                </a:solidFill>
                <a:effectLst/>
                <a:latin typeface="inherit"/>
              </a:rPr>
              <a:t>Deque&lt;String&gt; strDeque = new LinkedList&lt;&gt;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56E3271-1E37-38B3-DAE7-1C359A5A64F2}"/>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3A3A3A"/>
                </a:solidFill>
                <a:effectLst/>
                <a:latin typeface="inherit"/>
              </a:rPr>
              <a:t>Deque&lt;String&gt; numdeque = new ArrayDeque&lt;&gt; ();</a:t>
            </a:r>
            <a:r>
              <a:rPr kumimoji="0" lang="en-US" altLang="en-US" sz="1200" b="0" i="0" u="none" strike="noStrike" cap="none" normalizeH="0" baseline="0">
                <a:ln>
                  <a:noFill/>
                </a:ln>
                <a:solidFill>
                  <a:srgbClr val="3A3A3A"/>
                </a:solidFill>
                <a:effectLst/>
                <a:latin typeface="inherit"/>
              </a:rPr>
              <a:t> </a:t>
            </a:r>
            <a:r>
              <a:rPr kumimoji="0" lang="en-US" altLang="en-US" sz="1200" b="0" i="1" u="none" strike="noStrike" cap="none" normalizeH="0" baseline="0">
                <a:ln>
                  <a:noFill/>
                </a:ln>
                <a:solidFill>
                  <a:srgbClr val="3A3A3A"/>
                </a:solidFill>
                <a:effectLst/>
                <a:latin typeface="inherit"/>
              </a:rPr>
              <a:t>Deque&lt;String&gt; strDeque = new LinkedList&lt;&gt;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2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78BFC5-C728-E9F8-D88A-AE89A1A2E850}"/>
              </a:ext>
            </a:extLst>
          </p:cNvPr>
          <p:cNvSpPr txBox="1"/>
          <p:nvPr/>
        </p:nvSpPr>
        <p:spPr>
          <a:xfrm>
            <a:off x="3047320" y="1443841"/>
            <a:ext cx="6094638" cy="3970318"/>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TestJavaCollection6{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8200"/>
                </a:solidFill>
                <a:effectLst/>
                <a:latin typeface="inter-regular"/>
              </a:rPr>
              <a:t>//Creating Deque and adding elements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Deque&lt;String&gt; deque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ArrayDeque</a:t>
            </a:r>
            <a:r>
              <a:rPr lang="en-IN" b="0" i="0" dirty="0">
                <a:solidFill>
                  <a:srgbClr val="000000"/>
                </a:solidFill>
                <a:effectLst/>
                <a:latin typeface="inter-regular"/>
              </a:rPr>
              <a:t>&lt;String&gt;();  </a:t>
            </a:r>
          </a:p>
          <a:p>
            <a:pPr algn="just">
              <a:buFont typeface="+mj-lt"/>
              <a:buAutoNum type="arabicPeriod"/>
            </a:pPr>
            <a:r>
              <a:rPr lang="en-IN" b="0" i="0" dirty="0" err="1">
                <a:solidFill>
                  <a:srgbClr val="000000"/>
                </a:solidFill>
                <a:effectLst/>
                <a:latin typeface="inter-regular"/>
              </a:rPr>
              <a:t>deque.add</a:t>
            </a:r>
            <a:r>
              <a:rPr lang="en-IN" b="0" i="0" dirty="0">
                <a:solidFill>
                  <a:srgbClr val="000000"/>
                </a:solidFill>
                <a:effectLst/>
                <a:latin typeface="inter-regular"/>
              </a:rPr>
              <a:t>(</a:t>
            </a:r>
            <a:r>
              <a:rPr lang="en-IN" b="0" i="0" dirty="0">
                <a:solidFill>
                  <a:srgbClr val="0000FF"/>
                </a:solidFill>
                <a:effectLst/>
                <a:latin typeface="inter-regular"/>
              </a:rPr>
              <a:t>"Gautam"</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deque.add</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deque.add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//Traversing elements</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 (String str : deque) {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(str);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399648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16C49-23F4-820C-D923-0FD2AB48C0A6}"/>
              </a:ext>
            </a:extLst>
          </p:cNvPr>
          <p:cNvSpPr txBox="1"/>
          <p:nvPr/>
        </p:nvSpPr>
        <p:spPr>
          <a:xfrm>
            <a:off x="832757" y="1416707"/>
            <a:ext cx="10866664" cy="3539430"/>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333333"/>
                </a:solidFill>
                <a:effectLst/>
                <a:latin typeface="inter-regular"/>
              </a:rPr>
              <a:t>The </a:t>
            </a:r>
            <a:r>
              <a:rPr lang="en-US" sz="2800" b="1" i="0" dirty="0">
                <a:solidFill>
                  <a:srgbClr val="333333"/>
                </a:solidFill>
                <a:effectLst/>
                <a:latin typeface="inter-bold"/>
              </a:rPr>
              <a:t>Collection in Java</a:t>
            </a:r>
            <a:r>
              <a:rPr lang="en-US" sz="2800" b="0" i="0" dirty="0">
                <a:solidFill>
                  <a:srgbClr val="333333"/>
                </a:solidFill>
                <a:effectLst/>
                <a:latin typeface="inter-regular"/>
              </a:rPr>
              <a:t> is a framework that provides an architecture to store and manipulate the group of objects.</a:t>
            </a:r>
          </a:p>
          <a:p>
            <a:pPr marL="457200" indent="-457200" algn="just">
              <a:buFont typeface="Arial" panose="020B0604020202020204" pitchFamily="34" charset="0"/>
              <a:buChar char="•"/>
            </a:pPr>
            <a:r>
              <a:rPr lang="en-US" sz="2800" b="0" i="0" dirty="0">
                <a:solidFill>
                  <a:srgbClr val="333333"/>
                </a:solidFill>
                <a:effectLst/>
                <a:latin typeface="inter-regular"/>
              </a:rPr>
              <a:t>Java Collections can achieve all the operations that you perform on a data such as searching, sorting, insertion, manipulation, and deletion.</a:t>
            </a:r>
          </a:p>
          <a:p>
            <a:pPr marL="457200" indent="-457200" algn="just">
              <a:buFont typeface="Arial" panose="020B0604020202020204" pitchFamily="34" charset="0"/>
              <a:buChar char="•"/>
            </a:pPr>
            <a:r>
              <a:rPr lang="en-US" sz="2800" b="0" i="0" dirty="0">
                <a:solidFill>
                  <a:srgbClr val="333333"/>
                </a:solidFill>
                <a:effectLst/>
                <a:latin typeface="inter-regular"/>
              </a:rPr>
              <a:t>Java Collection means a single unit of objects. Java Collection framework provides many interfaces</a:t>
            </a:r>
          </a:p>
          <a:p>
            <a:pPr marL="457200" indent="-457200" algn="just">
              <a:buFont typeface="Arial" panose="020B0604020202020204" pitchFamily="34" charset="0"/>
              <a:buChar char="•"/>
            </a:pPr>
            <a:r>
              <a:rPr lang="en-US" sz="2800" b="0" i="0" dirty="0">
                <a:solidFill>
                  <a:srgbClr val="333333"/>
                </a:solidFill>
                <a:effectLst/>
                <a:latin typeface="inter-regular"/>
              </a:rPr>
              <a:t> The </a:t>
            </a:r>
            <a:r>
              <a:rPr lang="en-US" sz="2800" b="1" i="0" dirty="0" err="1">
                <a:solidFill>
                  <a:srgbClr val="333333"/>
                </a:solidFill>
                <a:effectLst/>
                <a:latin typeface="inter-bold"/>
              </a:rPr>
              <a:t>java.util</a:t>
            </a:r>
            <a:r>
              <a:rPr lang="en-US" sz="2800" b="0" i="0" dirty="0">
                <a:solidFill>
                  <a:srgbClr val="333333"/>
                </a:solidFill>
                <a:effectLst/>
                <a:latin typeface="inter-regular"/>
              </a:rPr>
              <a:t> package contains all the </a:t>
            </a:r>
            <a:r>
              <a:rPr lang="en-US" sz="2800" b="0" i="0" u="none" strike="noStrike" dirty="0">
                <a:solidFill>
                  <a:srgbClr val="008000"/>
                </a:solidFill>
                <a:effectLst/>
                <a:latin typeface="inter-regular"/>
                <a:hlinkClick r:id="rId2"/>
              </a:rPr>
              <a:t>classes</a:t>
            </a:r>
            <a:r>
              <a:rPr lang="en-US" sz="2800" b="0" i="0" dirty="0">
                <a:solidFill>
                  <a:srgbClr val="333333"/>
                </a:solidFill>
                <a:effectLst/>
                <a:latin typeface="inter-regular"/>
              </a:rPr>
              <a:t> and </a:t>
            </a:r>
            <a:r>
              <a:rPr lang="en-US" sz="2800" b="0" i="0" u="none" strike="noStrike" dirty="0">
                <a:solidFill>
                  <a:srgbClr val="008000"/>
                </a:solidFill>
                <a:effectLst/>
                <a:latin typeface="inter-regular"/>
                <a:hlinkClick r:id="rId3"/>
              </a:rPr>
              <a:t>interfaces</a:t>
            </a:r>
            <a:r>
              <a:rPr lang="en-US" sz="2800" b="0" i="0" dirty="0">
                <a:solidFill>
                  <a:srgbClr val="333333"/>
                </a:solidFill>
                <a:effectLst/>
                <a:latin typeface="inter-regular"/>
              </a:rPr>
              <a:t> for the Collection framework.</a:t>
            </a:r>
          </a:p>
        </p:txBody>
      </p:sp>
      <p:sp>
        <p:nvSpPr>
          <p:cNvPr id="4" name="TextBox 3">
            <a:extLst>
              <a:ext uri="{FF2B5EF4-FFF2-40B4-BE49-F238E27FC236}">
                <a16:creationId xmlns:a16="http://schemas.microsoft.com/office/drawing/2014/main" id="{1E9383DF-FBEA-D332-EC94-EF32D172FA07}"/>
              </a:ext>
            </a:extLst>
          </p:cNvPr>
          <p:cNvSpPr txBox="1"/>
          <p:nvPr/>
        </p:nvSpPr>
        <p:spPr>
          <a:xfrm>
            <a:off x="2604407" y="424543"/>
            <a:ext cx="6343650" cy="584775"/>
          </a:xfrm>
          <a:prstGeom prst="rect">
            <a:avLst/>
          </a:prstGeom>
          <a:noFill/>
        </p:spPr>
        <p:txBody>
          <a:bodyPr wrap="square" rtlCol="0">
            <a:spAutoFit/>
          </a:bodyPr>
          <a:lstStyle/>
          <a:p>
            <a:pPr algn="ctr"/>
            <a:r>
              <a:rPr lang="en-IN" sz="3200" dirty="0"/>
              <a:t>Collections Overview</a:t>
            </a:r>
          </a:p>
        </p:txBody>
      </p:sp>
    </p:spTree>
    <p:extLst>
      <p:ext uri="{BB962C8B-B14F-4D97-AF65-F5344CB8AC3E}">
        <p14:creationId xmlns:p14="http://schemas.microsoft.com/office/powerpoint/2010/main" val="1561836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D994E6-586B-07B4-60A3-46BE158E9420}"/>
              </a:ext>
            </a:extLst>
          </p:cNvPr>
          <p:cNvSpPr>
            <a:spLocks noChangeArrowheads="1"/>
          </p:cNvSpPr>
          <p:nvPr/>
        </p:nvSpPr>
        <p:spPr bwMode="auto">
          <a:xfrm>
            <a:off x="73479" y="928757"/>
            <a:ext cx="4914901"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onaco"/>
              </a:rPr>
              <a:t>import</a:t>
            </a: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java.util</a:t>
            </a:r>
            <a:r>
              <a:rPr kumimoji="0" lang="en-US" altLang="en-US" sz="14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onaco"/>
              </a:rPr>
              <a:t>public</a:t>
            </a:r>
            <a:r>
              <a:rPr kumimoji="0" lang="en-US" altLang="en-US" sz="1400" b="0" i="0" u="none" strike="noStrike" cap="none" normalizeH="0" baseline="0" dirty="0">
                <a:ln>
                  <a:noFill/>
                </a:ln>
                <a:solidFill>
                  <a:srgbClr val="3A3A3A"/>
                </a:solidFill>
                <a:effectLst/>
                <a:latin typeface="Monaco"/>
              </a:rPr>
              <a:t> </a:t>
            </a:r>
            <a:r>
              <a:rPr kumimoji="0" lang="en-US" altLang="en-US" sz="1400" b="1" i="0" u="none" strike="noStrike" cap="none" normalizeH="0" baseline="0" dirty="0">
                <a:ln>
                  <a:noFill/>
                </a:ln>
                <a:solidFill>
                  <a:srgbClr val="006699"/>
                </a:solidFill>
                <a:effectLst/>
                <a:latin typeface="Monaco"/>
              </a:rPr>
              <a:t>class</a:t>
            </a: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0000"/>
                </a:solidFill>
                <a:effectLst/>
                <a:latin typeface="Monaco"/>
              </a:rPr>
              <a:t>Main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1" i="0" u="none" strike="noStrike" cap="none" normalizeH="0" baseline="0" dirty="0">
                <a:ln>
                  <a:noFill/>
                </a:ln>
                <a:solidFill>
                  <a:srgbClr val="006699"/>
                </a:solidFill>
                <a:effectLst/>
                <a:latin typeface="Monaco"/>
              </a:rPr>
              <a:t>public</a:t>
            </a:r>
            <a:r>
              <a:rPr kumimoji="0" lang="en-US" altLang="en-US" sz="1400" b="0" i="0" u="none" strike="noStrike" cap="none" normalizeH="0" baseline="0" dirty="0">
                <a:ln>
                  <a:noFill/>
                </a:ln>
                <a:solidFill>
                  <a:srgbClr val="3A3A3A"/>
                </a:solidFill>
                <a:effectLst/>
                <a:latin typeface="Monaco"/>
              </a:rPr>
              <a:t> </a:t>
            </a:r>
            <a:r>
              <a:rPr kumimoji="0" lang="en-US" altLang="en-US" sz="1400" b="1" i="0" u="none" strike="noStrike" cap="none" normalizeH="0" baseline="0" dirty="0">
                <a:ln>
                  <a:noFill/>
                </a:ln>
                <a:solidFill>
                  <a:srgbClr val="006699"/>
                </a:solidFill>
                <a:effectLst/>
                <a:latin typeface="Monaco"/>
              </a:rPr>
              <a:t>static</a:t>
            </a:r>
            <a:r>
              <a:rPr kumimoji="0" lang="en-US" altLang="en-US" sz="1400" b="0" i="0" u="none" strike="noStrike" cap="none" normalizeH="0" baseline="0" dirty="0">
                <a:ln>
                  <a:noFill/>
                </a:ln>
                <a:solidFill>
                  <a:srgbClr val="3A3A3A"/>
                </a:solidFill>
                <a:effectLst/>
                <a:latin typeface="Monaco"/>
              </a:rPr>
              <a:t> </a:t>
            </a:r>
            <a:r>
              <a:rPr kumimoji="0" lang="en-US" altLang="en-US" sz="1400" b="1" i="0" u="none" strike="noStrike" cap="none" normalizeH="0" baseline="0" dirty="0">
                <a:ln>
                  <a:noFill/>
                </a:ln>
                <a:solidFill>
                  <a:srgbClr val="006699"/>
                </a:solidFill>
                <a:effectLst/>
                <a:latin typeface="Monaco"/>
              </a:rPr>
              <a:t>void</a:t>
            </a: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0000"/>
                </a:solidFill>
                <a:effectLst/>
                <a:latin typeface="Monaco"/>
              </a:rPr>
              <a:t>main(String[] </a:t>
            </a:r>
            <a:r>
              <a:rPr kumimoji="0" lang="en-US" altLang="en-US" sz="1400" b="0" i="0" u="none" strike="noStrike" cap="none" normalizeH="0" baseline="0" dirty="0" err="1">
                <a:ln>
                  <a:noFill/>
                </a:ln>
                <a:solidFill>
                  <a:srgbClr val="000000"/>
                </a:solidFill>
                <a:effectLst/>
                <a:latin typeface="Monaco"/>
              </a:rPr>
              <a:t>args</a:t>
            </a:r>
            <a:r>
              <a:rPr kumimoji="0" lang="en-US" altLang="en-US" sz="1400" b="0" i="0" u="none" strike="noStrike" cap="none" normalizeH="0" baseline="0" dirty="0">
                <a:ln>
                  <a:noFill/>
                </a:ln>
                <a:solidFill>
                  <a:srgbClr val="000000"/>
                </a:solidFill>
                <a:effectLst/>
                <a:latin typeface="Monaco"/>
              </a:rPr>
              <a:t>)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8200"/>
                </a:solidFill>
                <a:effectLst/>
                <a:latin typeface="Monaco"/>
              </a:rPr>
              <a:t>//Declare Deque object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0000"/>
                </a:solidFill>
                <a:effectLst/>
                <a:latin typeface="Monaco"/>
              </a:rPr>
              <a:t>Deque&lt;String&gt; deque = </a:t>
            </a:r>
            <a:r>
              <a:rPr kumimoji="0" lang="en-US" altLang="en-US" sz="1400" b="1" i="0" u="none" strike="noStrike" cap="none" normalizeH="0" baseline="0" dirty="0">
                <a:ln>
                  <a:noFill/>
                </a:ln>
                <a:solidFill>
                  <a:srgbClr val="006699"/>
                </a:solidFill>
                <a:effectLst/>
                <a:latin typeface="Monaco"/>
              </a:rPr>
              <a:t>new</a:t>
            </a: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0000"/>
                </a:solidFill>
                <a:effectLst/>
                <a:latin typeface="Monaco"/>
              </a:rPr>
              <a:t>LinkedList&lt;String&gt;();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8200"/>
                </a:solidFill>
                <a:effectLst/>
                <a:latin typeface="Monaco"/>
              </a:rPr>
              <a:t>// add elements to the queue using various methods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deque.add</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"One"</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//add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deque.addFirst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"Two"</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a:t>
            </a:r>
            <a:r>
              <a:rPr kumimoji="0" lang="en-US" altLang="en-US" sz="1400" b="0" i="0" u="none" strike="noStrike" cap="none" normalizeH="0" baseline="0" dirty="0" err="1">
                <a:ln>
                  <a:noFill/>
                </a:ln>
                <a:solidFill>
                  <a:srgbClr val="008200"/>
                </a:solidFill>
                <a:effectLst/>
                <a:latin typeface="Monaco"/>
              </a:rPr>
              <a:t>addFirst</a:t>
            </a:r>
            <a:r>
              <a:rPr kumimoji="0" lang="en-US" altLang="en-US" sz="1400" b="0" i="0" u="none" strike="noStrike" cap="none" normalizeH="0" baseline="0" dirty="0">
                <a:ln>
                  <a:noFill/>
                </a:ln>
                <a:solidFill>
                  <a:srgbClr val="0082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deque.addLast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"Three"</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a:t>
            </a:r>
            <a:r>
              <a:rPr kumimoji="0" lang="en-US" altLang="en-US" sz="1400" b="0" i="0" u="none" strike="noStrike" cap="none" normalizeH="0" baseline="0" dirty="0" err="1">
                <a:ln>
                  <a:noFill/>
                </a:ln>
                <a:solidFill>
                  <a:srgbClr val="008200"/>
                </a:solidFill>
                <a:effectLst/>
                <a:latin typeface="Monaco"/>
              </a:rPr>
              <a:t>addLast</a:t>
            </a:r>
            <a:r>
              <a:rPr kumimoji="0" lang="en-US" altLang="en-US" sz="1400" b="0" i="0" u="none" strike="noStrike" cap="none" normalizeH="0" baseline="0" dirty="0">
                <a:ln>
                  <a:noFill/>
                </a:ln>
                <a:solidFill>
                  <a:srgbClr val="0082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deque.push</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"Four"</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//push () add at the first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deque.offer</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"Five"</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//offer () add at the last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deque.offerFirst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"Six"</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a:t>
            </a:r>
            <a:r>
              <a:rPr kumimoji="0" lang="en-US" altLang="en-US" sz="1400" b="0" i="0" u="none" strike="noStrike" cap="none" normalizeH="0" baseline="0" dirty="0" err="1">
                <a:ln>
                  <a:noFill/>
                </a:ln>
                <a:solidFill>
                  <a:srgbClr val="008200"/>
                </a:solidFill>
                <a:effectLst/>
                <a:latin typeface="Monaco"/>
              </a:rPr>
              <a:t>offerFirst</a:t>
            </a:r>
            <a:r>
              <a:rPr kumimoji="0" lang="en-US" altLang="en-US" sz="1400" b="0" i="0" u="none" strike="noStrike" cap="none" normalizeH="0" baseline="0" dirty="0">
                <a:ln>
                  <a:noFill/>
                </a:ln>
                <a:solidFill>
                  <a:srgbClr val="0082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deque.offerLast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"Seven"</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a:t>
            </a:r>
            <a:r>
              <a:rPr kumimoji="0" lang="en-US" altLang="en-US" sz="1400" b="0" i="0" u="none" strike="noStrike" cap="none" normalizeH="0" baseline="0" dirty="0" err="1">
                <a:ln>
                  <a:noFill/>
                </a:ln>
                <a:solidFill>
                  <a:srgbClr val="008200"/>
                </a:solidFill>
                <a:effectLst/>
                <a:latin typeface="Monaco"/>
              </a:rPr>
              <a:t>offerLast</a:t>
            </a:r>
            <a:r>
              <a:rPr kumimoji="0" lang="en-US" altLang="en-US" sz="1400" b="0" i="0" u="none" strike="noStrike" cap="none" normalizeH="0" baseline="0" dirty="0">
                <a:ln>
                  <a:noFill/>
                </a:ln>
                <a:solidFill>
                  <a:srgbClr val="0082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System.out.println</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"Initial Deque:"</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System.out.print</a:t>
            </a:r>
            <a:r>
              <a:rPr kumimoji="0" lang="en-US" altLang="en-US" sz="1400" b="0" i="0" u="none" strike="noStrike" cap="none" normalizeH="0" baseline="0" dirty="0">
                <a:ln>
                  <a:noFill/>
                </a:ln>
                <a:solidFill>
                  <a:srgbClr val="000000"/>
                </a:solidFill>
                <a:effectLst/>
                <a:latin typeface="Monaco"/>
              </a:rPr>
              <a:t>(deque + </a:t>
            </a:r>
            <a:r>
              <a:rPr kumimoji="0" lang="en-US" altLang="en-US" sz="1400" b="0" i="0" u="none" strike="noStrike" cap="none" normalizeH="0" baseline="0" dirty="0">
                <a:ln>
                  <a:noFill/>
                </a:ln>
                <a:solidFill>
                  <a:srgbClr val="0000FF"/>
                </a:solidFill>
                <a:effectLst/>
                <a:latin typeface="Monaco"/>
              </a:rPr>
              <a:t>" "</a:t>
            </a:r>
            <a:r>
              <a:rPr kumimoji="0" lang="en-US" altLang="en-US" sz="14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8200"/>
                </a:solidFill>
                <a:effectLst/>
                <a:latin typeface="Monaco"/>
              </a:rPr>
              <a:t>// Iterate using standard iterator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System.out.println</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"\n\</a:t>
            </a:r>
            <a:r>
              <a:rPr kumimoji="0" lang="en-US" altLang="en-US" sz="1400" b="0" i="0" u="none" strike="noStrike" cap="none" normalizeH="0" baseline="0" dirty="0" err="1">
                <a:ln>
                  <a:noFill/>
                </a:ln>
                <a:solidFill>
                  <a:srgbClr val="0000FF"/>
                </a:solidFill>
                <a:effectLst/>
                <a:latin typeface="Monaco"/>
              </a:rPr>
              <a:t>nDeque</a:t>
            </a:r>
            <a:r>
              <a:rPr kumimoji="0" lang="en-US" altLang="en-US" sz="1400" b="0" i="0" u="none" strike="noStrike" cap="none" normalizeH="0" baseline="0" dirty="0">
                <a:ln>
                  <a:noFill/>
                </a:ln>
                <a:solidFill>
                  <a:srgbClr val="0000FF"/>
                </a:solidFill>
                <a:effectLst/>
                <a:latin typeface="Monaco"/>
              </a:rPr>
              <a:t> contents using Standard Iterator:"</a:t>
            </a:r>
            <a:r>
              <a:rPr kumimoji="0" lang="en-US" altLang="en-US" sz="14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0000"/>
                </a:solidFill>
                <a:effectLst/>
                <a:latin typeface="Monaco"/>
              </a:rPr>
              <a:t>Iterator </a:t>
            </a:r>
            <a:r>
              <a:rPr kumimoji="0" lang="en-US" altLang="en-US" sz="1400" b="0" i="0" u="none" strike="noStrike" cap="none" normalizeH="0" baseline="0" dirty="0" err="1">
                <a:ln>
                  <a:noFill/>
                </a:ln>
                <a:solidFill>
                  <a:srgbClr val="000000"/>
                </a:solidFill>
                <a:effectLst/>
                <a:latin typeface="Monaco"/>
              </a:rPr>
              <a:t>iterator</a:t>
            </a:r>
            <a:r>
              <a:rPr kumimoji="0" lang="en-US" altLang="en-US" sz="1400" b="0" i="0" u="none" strike="noStrike" cap="none" normalizeH="0" baseline="0" dirty="0">
                <a:ln>
                  <a:noFill/>
                </a:ln>
                <a:solidFill>
                  <a:srgbClr val="000000"/>
                </a:solidFill>
                <a:effectLst/>
                <a:latin typeface="Monaco"/>
              </a:rPr>
              <a:t> = </a:t>
            </a:r>
            <a:r>
              <a:rPr kumimoji="0" lang="en-US" altLang="en-US" sz="1400" b="0" i="0" u="none" strike="noStrike" cap="none" normalizeH="0" baseline="0" dirty="0" err="1">
                <a:ln>
                  <a:noFill/>
                </a:ln>
                <a:solidFill>
                  <a:srgbClr val="000000"/>
                </a:solidFill>
                <a:effectLst/>
                <a:latin typeface="Monaco"/>
              </a:rPr>
              <a:t>deque.iterator</a:t>
            </a:r>
            <a:r>
              <a:rPr kumimoji="0" lang="en-US" altLang="en-US" sz="14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1" i="0" u="none" strike="noStrike" cap="none" normalizeH="0" baseline="0" dirty="0">
                <a:ln>
                  <a:noFill/>
                </a:ln>
                <a:solidFill>
                  <a:srgbClr val="006699"/>
                </a:solidFill>
                <a:effectLst/>
                <a:latin typeface="Monaco"/>
              </a:rPr>
              <a:t>while</a:t>
            </a: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000000"/>
                </a:solidFill>
                <a:effectLst/>
                <a:latin typeface="Monaco"/>
              </a:rPr>
              <a:t>iterator.hasNext</a:t>
            </a:r>
            <a:r>
              <a:rPr kumimoji="0" lang="en-US" altLang="en-US" sz="14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err="1">
                <a:ln>
                  <a:noFill/>
                </a:ln>
                <a:solidFill>
                  <a:srgbClr val="000000"/>
                </a:solidFill>
                <a:effectLst/>
                <a:latin typeface="Monaco"/>
              </a:rPr>
              <a:t>System.out.print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 "</a:t>
            </a:r>
            <a:r>
              <a:rPr kumimoji="0" lang="en-US" altLang="en-US" sz="1400" b="0" i="0" u="none" strike="noStrike" cap="none" normalizeH="0" baseline="0" dirty="0">
                <a:ln>
                  <a:noFill/>
                </a:ln>
                <a:solidFill>
                  <a:srgbClr val="3A3A3A"/>
                </a:solidFill>
                <a:effectLst/>
                <a:latin typeface="Monaco"/>
              </a:rPr>
              <a:t> </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iterator.next</a:t>
            </a:r>
            <a:r>
              <a:rPr kumimoji="0" lang="en-US" altLang="en-US" sz="14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A3A3A"/>
                </a:solidFill>
                <a:effectLst/>
                <a:latin typeface="Monaco"/>
              </a:rPr>
              <a:t>      </a:t>
            </a:r>
            <a:endParaRPr kumimoji="0" lang="en-US" altLang="en-US" sz="14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077D27CA-C4DF-B6FA-18EF-7314A9720240}"/>
              </a:ext>
            </a:extLst>
          </p:cNvPr>
          <p:cNvSpPr txBox="1"/>
          <p:nvPr/>
        </p:nvSpPr>
        <p:spPr>
          <a:xfrm>
            <a:off x="4229099" y="302080"/>
            <a:ext cx="8474529" cy="65864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8200"/>
                </a:solidFill>
                <a:effectLst/>
                <a:latin typeface="Monaco"/>
              </a:rPr>
              <a:t>// Iterate using Reverse order iterator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Iterator reverse = </a:t>
            </a:r>
            <a:r>
              <a:rPr kumimoji="0" lang="en-US" altLang="en-US" sz="1800" b="0" i="0" u="none" strike="noStrike" cap="none" normalizeH="0" baseline="0" dirty="0" err="1">
                <a:ln>
                  <a:noFill/>
                </a:ln>
                <a:solidFill>
                  <a:srgbClr val="000000"/>
                </a:solidFill>
                <a:effectLst/>
                <a:latin typeface="Monaco"/>
              </a:rPr>
              <a:t>deque.descendingIterator</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System.out.println</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"\n\</a:t>
            </a:r>
            <a:r>
              <a:rPr kumimoji="0" lang="en-US" altLang="en-US" sz="1800" b="0" i="0" u="none" strike="noStrike" cap="none" normalizeH="0" baseline="0" dirty="0" err="1">
                <a:ln>
                  <a:noFill/>
                </a:ln>
                <a:solidFill>
                  <a:srgbClr val="0000FF"/>
                </a:solidFill>
                <a:effectLst/>
                <a:latin typeface="Monaco"/>
              </a:rPr>
              <a:t>nDeque</a:t>
            </a:r>
            <a:r>
              <a:rPr kumimoji="0" lang="en-US" altLang="en-US" sz="1800" b="0" i="0" u="none" strike="noStrike" cap="none" normalizeH="0" baseline="0" dirty="0">
                <a:ln>
                  <a:noFill/>
                </a:ln>
                <a:solidFill>
                  <a:srgbClr val="0000FF"/>
                </a:solidFill>
                <a:effectLst/>
                <a:latin typeface="Monaco"/>
              </a:rPr>
              <a:t> contents using Reverse Iterator:"</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1" i="0" u="none" strike="noStrike" cap="none" normalizeH="0" baseline="0" dirty="0">
                <a:ln>
                  <a:noFill/>
                </a:ln>
                <a:solidFill>
                  <a:srgbClr val="006699"/>
                </a:solidFill>
                <a:effectLst/>
                <a:latin typeface="Monaco"/>
              </a:rPr>
              <a:t>while</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err="1">
                <a:ln>
                  <a:noFill/>
                </a:ln>
                <a:solidFill>
                  <a:srgbClr val="000000"/>
                </a:solidFill>
                <a:effectLst/>
                <a:latin typeface="Monaco"/>
              </a:rPr>
              <a:t>reverse.hasNext</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 "</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err="1">
                <a:ln>
                  <a:noFill/>
                </a:ln>
                <a:solidFill>
                  <a:srgbClr val="000000"/>
                </a:solidFill>
                <a:effectLst/>
                <a:latin typeface="Monaco"/>
              </a:rPr>
              <a:t>reverse.next</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a:ln>
                  <a:noFill/>
                </a:ln>
                <a:solidFill>
                  <a:srgbClr val="3A3A3A"/>
                </a:solidFill>
                <a:effectLst/>
                <a:latin typeface="Monaco"/>
              </a:rPr>
              <a:t>         </a:t>
            </a:r>
            <a:r>
              <a:rPr kumimoji="0" lang="en-US" altLang="en-US" sz="2800" b="0" i="0" u="none" strike="noStrike" cap="none" normalizeH="0" baseline="0" dirty="0">
                <a:ln>
                  <a:noFill/>
                </a:ln>
                <a:solidFill>
                  <a:srgbClr val="3A3A3A"/>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8200"/>
                </a:solidFill>
                <a:effectLst/>
                <a:latin typeface="Monaco"/>
              </a:rPr>
              <a:t>// Peek ()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System.out.println</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"\n\</a:t>
            </a:r>
            <a:r>
              <a:rPr kumimoji="0" lang="en-US" altLang="en-US" sz="1800" b="0" i="0" u="none" strike="noStrike" cap="none" normalizeH="0" baseline="0" dirty="0" err="1">
                <a:ln>
                  <a:noFill/>
                </a:ln>
                <a:solidFill>
                  <a:srgbClr val="0000FF"/>
                </a:solidFill>
                <a:effectLst/>
                <a:latin typeface="Monaco"/>
              </a:rPr>
              <a:t>nDeque</a:t>
            </a:r>
            <a:r>
              <a:rPr kumimoji="0" lang="en-US" altLang="en-US" sz="1800" b="0" i="0" u="none" strike="noStrike" cap="none" normalizeH="0" baseline="0" dirty="0">
                <a:ln>
                  <a:noFill/>
                </a:ln>
                <a:solidFill>
                  <a:srgbClr val="0000FF"/>
                </a:solidFill>
                <a:effectLst/>
                <a:latin typeface="Monaco"/>
              </a:rPr>
              <a:t> Peek:"</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err="1">
                <a:ln>
                  <a:noFill/>
                </a:ln>
                <a:solidFill>
                  <a:srgbClr val="000000"/>
                </a:solidFill>
                <a:effectLst/>
                <a:latin typeface="Monaco"/>
              </a:rPr>
              <a:t>deque.peek</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System.out.println</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a:t>
            </a:r>
            <a:r>
              <a:rPr kumimoji="0" lang="en-US" altLang="en-US" sz="1800" b="0" i="0" u="none" strike="noStrike" cap="none" normalizeH="0" baseline="0" dirty="0" err="1">
                <a:ln>
                  <a:noFill/>
                </a:ln>
                <a:solidFill>
                  <a:srgbClr val="0000FF"/>
                </a:solidFill>
                <a:effectLst/>
                <a:latin typeface="Monaco"/>
              </a:rPr>
              <a:t>nDeque,After</a:t>
            </a:r>
            <a:r>
              <a:rPr kumimoji="0" lang="en-US" altLang="en-US" sz="1800" b="0" i="0" u="none" strike="noStrike" cap="none" normalizeH="0" baseline="0" dirty="0">
                <a:ln>
                  <a:noFill/>
                </a:ln>
                <a:solidFill>
                  <a:srgbClr val="0000FF"/>
                </a:solidFill>
                <a:effectLst/>
                <a:latin typeface="Monaco"/>
              </a:rPr>
              <a:t> peek:"</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deque); </a:t>
            </a:r>
            <a:r>
              <a:rPr kumimoji="0" lang="en-US" altLang="en-US" sz="1800" b="0" i="0" u="none" strike="noStrike" cap="none" normalizeH="0" baseline="0" dirty="0">
                <a:ln>
                  <a:noFill/>
                </a:ln>
                <a:solidFill>
                  <a:srgbClr val="3A3A3A"/>
                </a:solidFill>
                <a:effectLst/>
                <a:latin typeface="Monaco"/>
              </a:rPr>
              <a:t>       </a:t>
            </a:r>
            <a:r>
              <a:rPr kumimoji="0" lang="en-US" altLang="en-US" sz="2800" b="0" i="0" u="none" strike="noStrike" cap="none" normalizeH="0" baseline="0" dirty="0">
                <a:ln>
                  <a:noFill/>
                </a:ln>
                <a:solidFill>
                  <a:srgbClr val="3A3A3A"/>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8200"/>
                </a:solidFill>
                <a:effectLst/>
                <a:latin typeface="Monaco"/>
              </a:rPr>
              <a:t>// Pop () method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System.out.println</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a:t>
            </a:r>
            <a:r>
              <a:rPr kumimoji="0" lang="en-US" altLang="en-US" sz="1800" b="0" i="0" u="none" strike="noStrike" cap="none" normalizeH="0" baseline="0" dirty="0" err="1">
                <a:ln>
                  <a:noFill/>
                </a:ln>
                <a:solidFill>
                  <a:srgbClr val="0000FF"/>
                </a:solidFill>
                <a:effectLst/>
                <a:latin typeface="Monaco"/>
              </a:rPr>
              <a:t>nDeque</a:t>
            </a:r>
            <a:r>
              <a:rPr kumimoji="0" lang="en-US" altLang="en-US" sz="1800" b="0" i="0" u="none" strike="noStrike" cap="none" normalizeH="0" baseline="0" dirty="0">
                <a:ln>
                  <a:noFill/>
                </a:ln>
                <a:solidFill>
                  <a:srgbClr val="0000FF"/>
                </a:solidFill>
                <a:effectLst/>
                <a:latin typeface="Monaco"/>
              </a:rPr>
              <a:t> Pop:"</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err="1">
                <a:ln>
                  <a:noFill/>
                </a:ln>
                <a:solidFill>
                  <a:srgbClr val="000000"/>
                </a:solidFill>
                <a:effectLst/>
                <a:latin typeface="Monaco"/>
              </a:rPr>
              <a:t>deque.pop</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System.out.println</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a:t>
            </a:r>
            <a:r>
              <a:rPr kumimoji="0" lang="en-US" altLang="en-US" sz="1800" b="0" i="0" u="none" strike="noStrike" cap="none" normalizeH="0" baseline="0" dirty="0" err="1">
                <a:ln>
                  <a:noFill/>
                </a:ln>
                <a:solidFill>
                  <a:srgbClr val="0000FF"/>
                </a:solidFill>
                <a:effectLst/>
                <a:latin typeface="Monaco"/>
              </a:rPr>
              <a:t>nDeque,After</a:t>
            </a:r>
            <a:r>
              <a:rPr kumimoji="0" lang="en-US" altLang="en-US" sz="1800" b="0" i="0" u="none" strike="noStrike" cap="none" normalizeH="0" baseline="0" dirty="0">
                <a:ln>
                  <a:noFill/>
                </a:ln>
                <a:solidFill>
                  <a:srgbClr val="0000FF"/>
                </a:solidFill>
                <a:effectLst/>
                <a:latin typeface="Monaco"/>
              </a:rPr>
              <a:t> pop:"</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deque); </a:t>
            </a:r>
            <a:r>
              <a:rPr kumimoji="0" lang="en-US" altLang="en-US" sz="1800" b="0" i="0" u="none" strike="noStrike" cap="none" normalizeH="0" baseline="0" dirty="0">
                <a:ln>
                  <a:noFill/>
                </a:ln>
                <a:solidFill>
                  <a:srgbClr val="3A3A3A"/>
                </a:solidFill>
                <a:effectLst/>
                <a:latin typeface="Monaco"/>
              </a:rPr>
              <a:t>  </a:t>
            </a:r>
            <a:r>
              <a:rPr kumimoji="0" lang="en-US" altLang="en-US" sz="2800" b="0" i="0" u="none" strike="noStrike" cap="none" normalizeH="0" baseline="0" dirty="0">
                <a:ln>
                  <a:noFill/>
                </a:ln>
                <a:solidFill>
                  <a:srgbClr val="3A3A3A"/>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8200"/>
                </a:solidFill>
                <a:effectLst/>
                <a:latin typeface="Monaco"/>
              </a:rPr>
              <a:t>// contains () method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System.out.println</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a:t>
            </a:r>
            <a:r>
              <a:rPr kumimoji="0" lang="en-US" altLang="en-US" sz="1800" b="0" i="0" u="none" strike="noStrike" cap="none" normalizeH="0" baseline="0" dirty="0" err="1">
                <a:ln>
                  <a:noFill/>
                </a:ln>
                <a:solidFill>
                  <a:srgbClr val="0000FF"/>
                </a:solidFill>
                <a:effectLst/>
                <a:latin typeface="Monaco"/>
              </a:rPr>
              <a:t>nDeque</a:t>
            </a:r>
            <a:r>
              <a:rPr kumimoji="0" lang="en-US" altLang="en-US" sz="1800" b="0" i="0" u="none" strike="noStrike" cap="none" normalizeH="0" baseline="0" dirty="0">
                <a:ln>
                  <a:noFill/>
                </a:ln>
                <a:solidFill>
                  <a:srgbClr val="0000FF"/>
                </a:solidFill>
                <a:effectLst/>
                <a:latin typeface="Monaco"/>
              </a:rPr>
              <a:t> Contains Three: "</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err="1">
                <a:ln>
                  <a:noFill/>
                </a:ln>
                <a:solidFill>
                  <a:srgbClr val="000000"/>
                </a:solidFill>
                <a:effectLst/>
                <a:latin typeface="Monaco"/>
              </a:rPr>
              <a:t>deque.contains</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"Three"</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a:ln>
                  <a:noFill/>
                </a:ln>
                <a:solidFill>
                  <a:srgbClr val="3A3A3A"/>
                </a:solidFill>
                <a:effectLst/>
                <a:latin typeface="Monaco"/>
              </a:rPr>
              <a:t>  </a:t>
            </a:r>
            <a:r>
              <a:rPr kumimoji="0" lang="en-US" altLang="en-US" sz="2800" b="0" i="0" u="none" strike="noStrike" cap="none" normalizeH="0" baseline="0" dirty="0">
                <a:ln>
                  <a:noFill/>
                </a:ln>
                <a:solidFill>
                  <a:srgbClr val="3A3A3A"/>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deque.removeFirst</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a:ln>
                  <a:noFill/>
                </a:ln>
                <a:solidFill>
                  <a:srgbClr val="008200"/>
                </a:solidFill>
                <a:effectLst/>
                <a:latin typeface="Monaco"/>
              </a:rPr>
              <a:t>//</a:t>
            </a:r>
            <a:r>
              <a:rPr kumimoji="0" lang="en-US" altLang="en-US" sz="1800" b="0" i="0" u="none" strike="noStrike" cap="none" normalizeH="0" baseline="0" dirty="0" err="1">
                <a:ln>
                  <a:noFill/>
                </a:ln>
                <a:solidFill>
                  <a:srgbClr val="008200"/>
                </a:solidFill>
                <a:effectLst/>
                <a:latin typeface="Monaco"/>
              </a:rPr>
              <a:t>removeFirst</a:t>
            </a:r>
            <a:r>
              <a:rPr kumimoji="0" lang="en-US" altLang="en-US" sz="1800" b="0" i="0" u="none" strike="noStrike" cap="none" normalizeH="0" baseline="0" dirty="0">
                <a:ln>
                  <a:noFill/>
                </a:ln>
                <a:solidFill>
                  <a:srgbClr val="008200"/>
                </a:solidFill>
                <a:effectLst/>
                <a:latin typeface="Monaco"/>
              </a:rPr>
              <a:t>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deque.removeLast</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a:ln>
                  <a:noFill/>
                </a:ln>
                <a:solidFill>
                  <a:srgbClr val="008200"/>
                </a:solidFill>
                <a:effectLst/>
                <a:latin typeface="Monaco"/>
              </a:rPr>
              <a:t>//</a:t>
            </a:r>
            <a:r>
              <a:rPr kumimoji="0" lang="en-US" altLang="en-US" sz="1800" b="0" i="0" u="none" strike="noStrike" cap="none" normalizeH="0" baseline="0" dirty="0" err="1">
                <a:ln>
                  <a:noFill/>
                </a:ln>
                <a:solidFill>
                  <a:srgbClr val="008200"/>
                </a:solidFill>
                <a:effectLst/>
                <a:latin typeface="Monaco"/>
              </a:rPr>
              <a:t>removeLast</a:t>
            </a:r>
            <a:r>
              <a:rPr kumimoji="0" lang="en-US" altLang="en-US" sz="1800" b="0" i="0" u="none" strike="noStrike" cap="none" normalizeH="0" baseline="0" dirty="0">
                <a:ln>
                  <a:noFill/>
                </a:ln>
                <a:solidFill>
                  <a:srgbClr val="0082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err="1">
                <a:ln>
                  <a:noFill/>
                </a:ln>
                <a:solidFill>
                  <a:srgbClr val="000000"/>
                </a:solidFill>
                <a:effectLst/>
                <a:latin typeface="Monaco"/>
              </a:rPr>
              <a:t>System.out.println</a:t>
            </a:r>
            <a:r>
              <a:rPr kumimoji="0" lang="en-US" altLang="en-US" sz="1800" b="0" i="0" u="none" strike="noStrike" cap="none" normalizeH="0" baseline="0" dirty="0">
                <a:ln>
                  <a:noFill/>
                </a:ln>
                <a:solidFill>
                  <a:srgbClr val="000000"/>
                </a:solidFill>
                <a:effectLst/>
                <a:latin typeface="Monaco"/>
              </a:rPr>
              <a:t>(</a:t>
            </a:r>
            <a:r>
              <a:rPr kumimoji="0" lang="en-US" altLang="en-US" sz="1800" b="0" i="0" u="none" strike="noStrike" cap="none" normalizeH="0" baseline="0" dirty="0">
                <a:ln>
                  <a:noFill/>
                </a:ln>
                <a:solidFill>
                  <a:srgbClr val="0000FF"/>
                </a:solidFill>
                <a:effectLst/>
                <a:latin typeface="Monaco"/>
              </a:rPr>
              <a:t>"\</a:t>
            </a:r>
            <a:r>
              <a:rPr kumimoji="0" lang="en-US" altLang="en-US" sz="1800" b="0" i="0" u="none" strike="noStrike" cap="none" normalizeH="0" baseline="0" dirty="0" err="1">
                <a:ln>
                  <a:noFill/>
                </a:ln>
                <a:solidFill>
                  <a:srgbClr val="0000FF"/>
                </a:solidFill>
                <a:effectLst/>
                <a:latin typeface="Monaco"/>
              </a:rPr>
              <a:t>nDeque</a:t>
            </a:r>
            <a:r>
              <a:rPr kumimoji="0" lang="en-US" altLang="en-US" sz="1800" b="0" i="0" u="none" strike="noStrike" cap="none" normalizeH="0" baseline="0" dirty="0">
                <a:ln>
                  <a:noFill/>
                </a:ln>
                <a:solidFill>
                  <a:srgbClr val="0000FF"/>
                </a:solidFill>
                <a:effectLst/>
                <a:latin typeface="Monaco"/>
              </a:rPr>
              <a:t>, after removing "</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a:t>
            </a:r>
            <a:r>
              <a:rPr kumimoji="0" lang="en-US" altLang="en-US" sz="1800" b="0" i="0" u="none" strike="noStrike" cap="none" normalizeH="0" baseline="0" dirty="0">
                <a:ln>
                  <a:noFill/>
                </a:ln>
                <a:solidFill>
                  <a:srgbClr val="0000FF"/>
                </a:solidFill>
                <a:effectLst/>
                <a:latin typeface="Monaco"/>
              </a:rPr>
              <a:t>"first and last elements: "</a:t>
            </a:r>
            <a:r>
              <a:rPr kumimoji="0" lang="en-US" altLang="en-US" sz="2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deque);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A3A3A"/>
                </a:solidFill>
                <a:effectLst/>
                <a:latin typeface="Monaco"/>
              </a:rPr>
              <a:t>   </a:t>
            </a:r>
            <a:r>
              <a:rPr kumimoji="0" lang="en-US" altLang="en-US" sz="1800" b="0" i="0" u="none" strike="noStrike" cap="none" normalizeH="0" baseline="0" dirty="0">
                <a:ln>
                  <a:noFill/>
                </a:ln>
                <a:solidFill>
                  <a:srgbClr val="000000"/>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onaco"/>
              </a:rPr>
              <a:t>}</a:t>
            </a:r>
            <a:endParaRPr lang="en-IN" dirty="0"/>
          </a:p>
        </p:txBody>
      </p:sp>
    </p:spTree>
    <p:extLst>
      <p:ext uri="{BB962C8B-B14F-4D97-AF65-F5344CB8AC3E}">
        <p14:creationId xmlns:p14="http://schemas.microsoft.com/office/powerpoint/2010/main" val="198729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FC2FD-0282-218A-DF92-C01B62995E68}"/>
              </a:ext>
            </a:extLst>
          </p:cNvPr>
          <p:cNvPicPr>
            <a:picLocks noChangeAspect="1"/>
          </p:cNvPicPr>
          <p:nvPr/>
        </p:nvPicPr>
        <p:blipFill>
          <a:blip r:embed="rId2"/>
          <a:stretch>
            <a:fillRect/>
          </a:stretch>
        </p:blipFill>
        <p:spPr>
          <a:xfrm>
            <a:off x="1771650" y="504825"/>
            <a:ext cx="8648700" cy="5848350"/>
          </a:xfrm>
          <a:prstGeom prst="rect">
            <a:avLst/>
          </a:prstGeom>
        </p:spPr>
      </p:pic>
    </p:spTree>
    <p:extLst>
      <p:ext uri="{BB962C8B-B14F-4D97-AF65-F5344CB8AC3E}">
        <p14:creationId xmlns:p14="http://schemas.microsoft.com/office/powerpoint/2010/main" val="172319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B25F35-37E2-640C-678C-4218CB3965B4}"/>
              </a:ext>
            </a:extLst>
          </p:cNvPr>
          <p:cNvSpPr txBox="1"/>
          <p:nvPr/>
        </p:nvSpPr>
        <p:spPr>
          <a:xfrm>
            <a:off x="3388179" y="291947"/>
            <a:ext cx="6221185" cy="461665"/>
          </a:xfrm>
          <a:prstGeom prst="rect">
            <a:avLst/>
          </a:prstGeom>
          <a:noFill/>
        </p:spPr>
        <p:txBody>
          <a:bodyPr wrap="square" rtlCol="0">
            <a:spAutoFit/>
          </a:bodyPr>
          <a:lstStyle/>
          <a:p>
            <a:pPr algn="ctr"/>
            <a:r>
              <a:rPr lang="en-IN" sz="2400" dirty="0"/>
              <a:t>Differences between lists and sets</a:t>
            </a:r>
          </a:p>
        </p:txBody>
      </p:sp>
      <p:pic>
        <p:nvPicPr>
          <p:cNvPr id="6" name="Picture 5">
            <a:extLst>
              <a:ext uri="{FF2B5EF4-FFF2-40B4-BE49-F238E27FC236}">
                <a16:creationId xmlns:a16="http://schemas.microsoft.com/office/drawing/2014/main" id="{3AC6C803-F221-10C5-C46E-8FAB37E66170}"/>
              </a:ext>
            </a:extLst>
          </p:cNvPr>
          <p:cNvPicPr>
            <a:picLocks noChangeAspect="1"/>
          </p:cNvPicPr>
          <p:nvPr/>
        </p:nvPicPr>
        <p:blipFill>
          <a:blip r:embed="rId2"/>
          <a:stretch>
            <a:fillRect/>
          </a:stretch>
        </p:blipFill>
        <p:spPr>
          <a:xfrm>
            <a:off x="637953" y="978408"/>
            <a:ext cx="10916093" cy="5614416"/>
          </a:xfrm>
          <a:prstGeom prst="rect">
            <a:avLst/>
          </a:prstGeom>
        </p:spPr>
      </p:pic>
    </p:spTree>
    <p:extLst>
      <p:ext uri="{BB962C8B-B14F-4D97-AF65-F5344CB8AC3E}">
        <p14:creationId xmlns:p14="http://schemas.microsoft.com/office/powerpoint/2010/main" val="317628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C581B-64C1-DA9E-14DD-3FB5DCED4931}"/>
              </a:ext>
            </a:extLst>
          </p:cNvPr>
          <p:cNvSpPr txBox="1"/>
          <p:nvPr/>
        </p:nvSpPr>
        <p:spPr>
          <a:xfrm>
            <a:off x="1012371" y="625064"/>
            <a:ext cx="10817679" cy="2308324"/>
          </a:xfrm>
          <a:prstGeom prst="rect">
            <a:avLst/>
          </a:prstGeom>
          <a:noFill/>
        </p:spPr>
        <p:txBody>
          <a:bodyPr wrap="square">
            <a:spAutoFit/>
          </a:bodyPr>
          <a:lstStyle/>
          <a:p>
            <a:pPr algn="just"/>
            <a:r>
              <a:rPr lang="en-US" sz="2400" b="0" i="0" dirty="0">
                <a:solidFill>
                  <a:srgbClr val="610B38"/>
                </a:solidFill>
                <a:effectLst/>
                <a:latin typeface="erdana"/>
              </a:rPr>
              <a:t>Set Interface</a:t>
            </a:r>
          </a:p>
          <a:p>
            <a:pPr algn="just"/>
            <a:r>
              <a:rPr lang="en-US" sz="2400" b="0" i="0" dirty="0">
                <a:solidFill>
                  <a:srgbClr val="333333"/>
                </a:solidFill>
                <a:effectLst/>
                <a:latin typeface="inter-regular"/>
              </a:rPr>
              <a:t>Set Interface in Java is present in </a:t>
            </a:r>
            <a:r>
              <a:rPr lang="en-US" sz="2400" b="0" i="0" dirty="0" err="1">
                <a:solidFill>
                  <a:srgbClr val="333333"/>
                </a:solidFill>
                <a:effectLst/>
                <a:latin typeface="inter-regular"/>
              </a:rPr>
              <a:t>java.util</a:t>
            </a:r>
            <a:r>
              <a:rPr lang="en-US" sz="2400" b="0" i="0" dirty="0">
                <a:solidFill>
                  <a:srgbClr val="333333"/>
                </a:solidFill>
                <a:effectLst/>
                <a:latin typeface="inter-regular"/>
              </a:rPr>
              <a:t> package.</a:t>
            </a:r>
          </a:p>
          <a:p>
            <a:pPr algn="just"/>
            <a:r>
              <a:rPr lang="en-US" sz="2400" b="0" i="0" dirty="0">
                <a:solidFill>
                  <a:srgbClr val="333333"/>
                </a:solidFill>
                <a:effectLst/>
                <a:latin typeface="inter-regular"/>
              </a:rPr>
              <a:t> It extends the Collection interface.</a:t>
            </a:r>
          </a:p>
          <a:p>
            <a:pPr algn="just"/>
            <a:r>
              <a:rPr lang="en-US" sz="2400" b="0" i="0" dirty="0">
                <a:solidFill>
                  <a:srgbClr val="333333"/>
                </a:solidFill>
                <a:effectLst/>
                <a:latin typeface="inter-regular"/>
              </a:rPr>
              <a:t> It represents the unordered set of elements which doesn't allow us to store the duplicate items. We can store at most one null value in Set. Set is implemented by HashSet, </a:t>
            </a:r>
            <a:r>
              <a:rPr lang="en-US" sz="2400" b="0" i="0" dirty="0" err="1">
                <a:solidFill>
                  <a:srgbClr val="333333"/>
                </a:solidFill>
                <a:effectLst/>
                <a:latin typeface="inter-regular"/>
              </a:rPr>
              <a:t>LinkedHashSet</a:t>
            </a:r>
            <a:r>
              <a:rPr lang="en-US" sz="2400" b="0" i="0" dirty="0">
                <a:solidFill>
                  <a:srgbClr val="333333"/>
                </a:solidFill>
                <a:effectLst/>
                <a:latin typeface="inter-regular"/>
              </a:rPr>
              <a:t>, and </a:t>
            </a:r>
            <a:r>
              <a:rPr lang="en-US" sz="2400" b="0" i="0" dirty="0" err="1">
                <a:solidFill>
                  <a:srgbClr val="333333"/>
                </a:solidFill>
                <a:effectLst/>
                <a:latin typeface="inter-regular"/>
              </a:rPr>
              <a:t>TreeSet</a:t>
            </a:r>
            <a:r>
              <a:rPr lang="en-US" sz="2400" b="0" i="0" dirty="0">
                <a:solidFill>
                  <a:srgbClr val="333333"/>
                </a:solidFill>
                <a:effectLst/>
                <a:latin typeface="inter-regular"/>
              </a:rPr>
              <a:t>.</a:t>
            </a:r>
          </a:p>
        </p:txBody>
      </p:sp>
      <p:sp>
        <p:nvSpPr>
          <p:cNvPr id="5" name="TextBox 4">
            <a:extLst>
              <a:ext uri="{FF2B5EF4-FFF2-40B4-BE49-F238E27FC236}">
                <a16:creationId xmlns:a16="http://schemas.microsoft.com/office/drawing/2014/main" id="{582408F2-C6BB-6878-5654-C7961A9AAB01}"/>
              </a:ext>
            </a:extLst>
          </p:cNvPr>
          <p:cNvSpPr txBox="1"/>
          <p:nvPr/>
        </p:nvSpPr>
        <p:spPr>
          <a:xfrm>
            <a:off x="2530929" y="3008157"/>
            <a:ext cx="8129587" cy="1200329"/>
          </a:xfrm>
          <a:prstGeom prst="rect">
            <a:avLst/>
          </a:prstGeom>
          <a:noFill/>
        </p:spPr>
        <p:txBody>
          <a:bodyPr wrap="square">
            <a:spAutoFit/>
          </a:bodyPr>
          <a:lstStyle/>
          <a:p>
            <a:pPr algn="just">
              <a:buFont typeface="+mj-lt"/>
              <a:buAutoNum type="arabicPeriod"/>
            </a:pPr>
            <a:r>
              <a:rPr lang="en-IN" sz="2400" b="0" i="0" dirty="0">
                <a:solidFill>
                  <a:srgbClr val="000000"/>
                </a:solidFill>
                <a:effectLst/>
                <a:latin typeface="inter-regular"/>
              </a:rPr>
              <a:t>Set&lt;data-type&gt; s1 = </a:t>
            </a:r>
            <a:r>
              <a:rPr lang="en-IN" sz="2400" b="1" i="0" dirty="0">
                <a:solidFill>
                  <a:srgbClr val="006699"/>
                </a:solidFill>
                <a:effectLst/>
                <a:latin typeface="inter-regular"/>
              </a:rPr>
              <a:t>new</a:t>
            </a:r>
            <a:r>
              <a:rPr lang="en-IN" sz="2400" b="0" i="0" dirty="0">
                <a:solidFill>
                  <a:srgbClr val="000000"/>
                </a:solidFill>
                <a:effectLst/>
                <a:latin typeface="inter-regular"/>
              </a:rPr>
              <a:t> HashSet&lt;data-type&gt;();  </a:t>
            </a:r>
          </a:p>
          <a:p>
            <a:pPr algn="just">
              <a:buFont typeface="+mj-lt"/>
              <a:buAutoNum type="arabicPeriod"/>
            </a:pPr>
            <a:r>
              <a:rPr lang="en-IN" sz="2400" b="0" i="0" dirty="0">
                <a:solidFill>
                  <a:srgbClr val="000000"/>
                </a:solidFill>
                <a:effectLst/>
                <a:latin typeface="inter-regular"/>
              </a:rPr>
              <a:t>Set&lt;data-type&gt; s2 = </a:t>
            </a:r>
            <a:r>
              <a:rPr lang="en-IN" sz="2400" b="1" i="0" dirty="0">
                <a:solidFill>
                  <a:srgbClr val="006699"/>
                </a:solidFill>
                <a:effectLst/>
                <a:latin typeface="inter-regular"/>
              </a:rPr>
              <a:t>new</a:t>
            </a:r>
            <a:r>
              <a:rPr lang="en-IN" sz="2400" b="0" i="0" dirty="0">
                <a:solidFill>
                  <a:srgbClr val="000000"/>
                </a:solidFill>
                <a:effectLst/>
                <a:latin typeface="inter-regular"/>
              </a:rPr>
              <a:t> </a:t>
            </a:r>
            <a:r>
              <a:rPr lang="en-IN" sz="2400" b="0" i="0" dirty="0" err="1">
                <a:solidFill>
                  <a:srgbClr val="000000"/>
                </a:solidFill>
                <a:effectLst/>
                <a:latin typeface="inter-regular"/>
              </a:rPr>
              <a:t>LinkedHashSet</a:t>
            </a:r>
            <a:r>
              <a:rPr lang="en-IN" sz="2400" b="0" i="0" dirty="0">
                <a:solidFill>
                  <a:srgbClr val="000000"/>
                </a:solidFill>
                <a:effectLst/>
                <a:latin typeface="inter-regular"/>
              </a:rPr>
              <a:t>&lt;data-type&gt;();  </a:t>
            </a:r>
          </a:p>
          <a:p>
            <a:pPr algn="just">
              <a:buFont typeface="+mj-lt"/>
              <a:buAutoNum type="arabicPeriod"/>
            </a:pPr>
            <a:r>
              <a:rPr lang="en-IN" sz="2400" b="0" i="0" dirty="0">
                <a:solidFill>
                  <a:srgbClr val="000000"/>
                </a:solidFill>
                <a:effectLst/>
                <a:latin typeface="inter-regular"/>
              </a:rPr>
              <a:t>Set&lt;data-type&gt; s3 = </a:t>
            </a:r>
            <a:r>
              <a:rPr lang="en-IN" sz="2400" b="1" i="0" dirty="0">
                <a:solidFill>
                  <a:srgbClr val="006699"/>
                </a:solidFill>
                <a:effectLst/>
                <a:latin typeface="inter-regular"/>
              </a:rPr>
              <a:t>new</a:t>
            </a:r>
            <a:r>
              <a:rPr lang="en-IN" sz="2400" b="0" i="0" dirty="0">
                <a:solidFill>
                  <a:srgbClr val="000000"/>
                </a:solidFill>
                <a:effectLst/>
                <a:latin typeface="inter-regular"/>
              </a:rPr>
              <a:t> </a:t>
            </a:r>
            <a:r>
              <a:rPr lang="en-IN" sz="2400" b="0" i="0" dirty="0" err="1">
                <a:solidFill>
                  <a:srgbClr val="000000"/>
                </a:solidFill>
                <a:effectLst/>
                <a:latin typeface="inter-regular"/>
              </a:rPr>
              <a:t>TreeSet</a:t>
            </a:r>
            <a:r>
              <a:rPr lang="en-IN" sz="2400" b="0" i="0" dirty="0">
                <a:solidFill>
                  <a:srgbClr val="000000"/>
                </a:solidFill>
                <a:effectLst/>
                <a:latin typeface="inter-regular"/>
              </a:rPr>
              <a:t>&lt;data-type&gt;();  </a:t>
            </a:r>
          </a:p>
        </p:txBody>
      </p:sp>
      <p:sp>
        <p:nvSpPr>
          <p:cNvPr id="2" name="TextBox 1">
            <a:extLst>
              <a:ext uri="{FF2B5EF4-FFF2-40B4-BE49-F238E27FC236}">
                <a16:creationId xmlns:a16="http://schemas.microsoft.com/office/drawing/2014/main" id="{CC85194F-83C4-8513-7165-5A12128A7230}"/>
              </a:ext>
            </a:extLst>
          </p:cNvPr>
          <p:cNvSpPr txBox="1"/>
          <p:nvPr/>
        </p:nvSpPr>
        <p:spPr>
          <a:xfrm>
            <a:off x="922564" y="4800600"/>
            <a:ext cx="4980215" cy="1754326"/>
          </a:xfrm>
          <a:prstGeom prst="rect">
            <a:avLst/>
          </a:prstGeom>
          <a:noFill/>
        </p:spPr>
        <p:txBody>
          <a:bodyPr wrap="square" rtlCol="0">
            <a:spAutoFit/>
          </a:bodyPr>
          <a:lstStyle/>
          <a:p>
            <a:r>
              <a:rPr lang="en-IN" dirty="0"/>
              <a:t>Operations:</a:t>
            </a:r>
          </a:p>
          <a:p>
            <a:pPr marL="342900" indent="-342900">
              <a:buAutoNum type="arabicPeriod"/>
            </a:pPr>
            <a:r>
              <a:rPr lang="en-IN" dirty="0"/>
              <a:t>Insertion : </a:t>
            </a:r>
            <a:r>
              <a:rPr lang="en-IN" b="1" i="0" dirty="0" err="1">
                <a:solidFill>
                  <a:srgbClr val="333333"/>
                </a:solidFill>
                <a:effectLst/>
                <a:latin typeface="inter-bold"/>
              </a:rPr>
              <a:t>retainAll</a:t>
            </a:r>
            <a:r>
              <a:rPr lang="en-IN" b="1" i="0" dirty="0">
                <a:solidFill>
                  <a:srgbClr val="333333"/>
                </a:solidFill>
                <a:effectLst/>
                <a:latin typeface="inter-bold"/>
              </a:rPr>
              <a:t>()</a:t>
            </a:r>
            <a:endParaRPr lang="en-IN" dirty="0"/>
          </a:p>
          <a:p>
            <a:pPr marL="342900" indent="-342900">
              <a:buAutoNum type="arabicPeriod"/>
            </a:pPr>
            <a:r>
              <a:rPr lang="en-IN" dirty="0"/>
              <a:t>Union : </a:t>
            </a:r>
            <a:r>
              <a:rPr lang="en-IN" b="1" i="0" dirty="0" err="1">
                <a:solidFill>
                  <a:srgbClr val="333333"/>
                </a:solidFill>
                <a:effectLst/>
                <a:latin typeface="inter-bold"/>
              </a:rPr>
              <a:t>addAll</a:t>
            </a:r>
            <a:r>
              <a:rPr lang="en-IN" b="1" i="0" dirty="0">
                <a:solidFill>
                  <a:srgbClr val="333333"/>
                </a:solidFill>
                <a:effectLst/>
                <a:latin typeface="inter-bold"/>
              </a:rPr>
              <a:t>() </a:t>
            </a:r>
            <a:r>
              <a:rPr lang="en-IN" b="0" i="0" dirty="0">
                <a:solidFill>
                  <a:srgbClr val="333333"/>
                </a:solidFill>
                <a:effectLst/>
                <a:latin typeface="inter-regular"/>
              </a:rPr>
              <a:t> </a:t>
            </a:r>
            <a:endParaRPr lang="en-IN" dirty="0"/>
          </a:p>
          <a:p>
            <a:pPr marL="342900" indent="-342900">
              <a:buAutoNum type="arabicPeriod"/>
            </a:pPr>
            <a:r>
              <a:rPr lang="en-IN" dirty="0"/>
              <a:t>Difference : </a:t>
            </a:r>
            <a:r>
              <a:rPr lang="en-IN" b="1" i="0" dirty="0" err="1">
                <a:solidFill>
                  <a:srgbClr val="333333"/>
                </a:solidFill>
                <a:effectLst/>
                <a:latin typeface="inter-bold"/>
              </a:rPr>
              <a:t>removeAll</a:t>
            </a:r>
            <a:r>
              <a:rPr lang="en-IN" b="1" i="0" dirty="0">
                <a:solidFill>
                  <a:srgbClr val="333333"/>
                </a:solidFill>
                <a:effectLst/>
                <a:latin typeface="inter-bold"/>
              </a:rPr>
              <a:t>()</a:t>
            </a:r>
          </a:p>
          <a:p>
            <a:pPr marL="342900" indent="-342900">
              <a:buAutoNum type="arabicPeriod"/>
            </a:pPr>
            <a:r>
              <a:rPr lang="en-IN" i="0" dirty="0">
                <a:effectLst/>
                <a:latin typeface="euclid_circular_a"/>
              </a:rPr>
              <a:t>Subset</a:t>
            </a:r>
            <a:r>
              <a:rPr lang="en-IN" dirty="0">
                <a:solidFill>
                  <a:srgbClr val="333333"/>
                </a:solidFill>
                <a:latin typeface="inter-bold"/>
              </a:rPr>
              <a:t>:</a:t>
            </a:r>
            <a:r>
              <a:rPr lang="en-IN" b="1" dirty="0">
                <a:solidFill>
                  <a:srgbClr val="333333"/>
                </a:solidFill>
                <a:latin typeface="inter-bold"/>
              </a:rPr>
              <a:t> </a:t>
            </a:r>
            <a:r>
              <a:rPr lang="en-IN" b="1" dirty="0" err="1">
                <a:solidFill>
                  <a:srgbClr val="333333"/>
                </a:solidFill>
                <a:latin typeface="inter-bold"/>
              </a:rPr>
              <a:t>containsAll</a:t>
            </a:r>
            <a:r>
              <a:rPr lang="en-IN" b="1" dirty="0">
                <a:solidFill>
                  <a:srgbClr val="333333"/>
                </a:solidFill>
                <a:latin typeface="inter-bold"/>
              </a:rPr>
              <a:t>()</a:t>
            </a:r>
            <a:r>
              <a:rPr lang="en-IN" b="1" i="0" dirty="0">
                <a:solidFill>
                  <a:srgbClr val="333333"/>
                </a:solidFill>
                <a:effectLst/>
                <a:latin typeface="inter-regular"/>
              </a:rPr>
              <a:t> </a:t>
            </a:r>
            <a:endParaRPr lang="en-IN" b="1" dirty="0"/>
          </a:p>
          <a:p>
            <a:endParaRPr lang="en-IN" dirty="0"/>
          </a:p>
        </p:txBody>
      </p:sp>
    </p:spTree>
    <p:extLst>
      <p:ext uri="{BB962C8B-B14F-4D97-AF65-F5344CB8AC3E}">
        <p14:creationId xmlns:p14="http://schemas.microsoft.com/office/powerpoint/2010/main" val="225902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6A640A-D96A-9BCA-6899-68EA4B839B9A}"/>
              </a:ext>
            </a:extLst>
          </p:cNvPr>
          <p:cNvPicPr>
            <a:picLocks noChangeAspect="1"/>
          </p:cNvPicPr>
          <p:nvPr/>
        </p:nvPicPr>
        <p:blipFill>
          <a:blip r:embed="rId2"/>
          <a:stretch>
            <a:fillRect/>
          </a:stretch>
        </p:blipFill>
        <p:spPr>
          <a:xfrm>
            <a:off x="3419475" y="263080"/>
            <a:ext cx="5353050" cy="4448175"/>
          </a:xfrm>
          <a:prstGeom prst="rect">
            <a:avLst/>
          </a:prstGeom>
        </p:spPr>
      </p:pic>
    </p:spTree>
    <p:extLst>
      <p:ext uri="{BB962C8B-B14F-4D97-AF65-F5344CB8AC3E}">
        <p14:creationId xmlns:p14="http://schemas.microsoft.com/office/powerpoint/2010/main" val="176043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nternal Working of Java HashMap [Java 17] - HowToDoInJava">
            <a:extLst>
              <a:ext uri="{FF2B5EF4-FFF2-40B4-BE49-F238E27FC236}">
                <a16:creationId xmlns:a16="http://schemas.microsoft.com/office/drawing/2014/main" id="{A500C857-5411-DA15-97BB-AA7013EBD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23" y="1212342"/>
            <a:ext cx="5040212" cy="27012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CFDC8D-757F-201D-025D-D94AA4001425}"/>
              </a:ext>
            </a:extLst>
          </p:cNvPr>
          <p:cNvSpPr txBox="1"/>
          <p:nvPr/>
        </p:nvSpPr>
        <p:spPr>
          <a:xfrm>
            <a:off x="2249424" y="502920"/>
            <a:ext cx="3063240" cy="584775"/>
          </a:xfrm>
          <a:prstGeom prst="rect">
            <a:avLst/>
          </a:prstGeom>
          <a:noFill/>
        </p:spPr>
        <p:txBody>
          <a:bodyPr wrap="square" rtlCol="0">
            <a:spAutoFit/>
          </a:bodyPr>
          <a:lstStyle/>
          <a:p>
            <a:pPr algn="ctr"/>
            <a:r>
              <a:rPr lang="en-IN" sz="3200" dirty="0" err="1"/>
              <a:t>Hashmap</a:t>
            </a:r>
            <a:endParaRPr lang="en-IN" sz="3200" dirty="0"/>
          </a:p>
        </p:txBody>
      </p:sp>
      <p:pic>
        <p:nvPicPr>
          <p:cNvPr id="12292" name="Picture 4" descr="Internal Working of LinkedHashMap in Java - Dinesh on Java">
            <a:extLst>
              <a:ext uri="{FF2B5EF4-FFF2-40B4-BE49-F238E27FC236}">
                <a16:creationId xmlns:a16="http://schemas.microsoft.com/office/drawing/2014/main" id="{472D3E3B-3EAF-7BDE-E8C0-193217728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954" y="1219580"/>
            <a:ext cx="5419725" cy="27012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2B70BC-0F19-34E4-6EA9-9A2D212BC40C}"/>
              </a:ext>
            </a:extLst>
          </p:cNvPr>
          <p:cNvSpPr txBox="1"/>
          <p:nvPr/>
        </p:nvSpPr>
        <p:spPr>
          <a:xfrm>
            <a:off x="7385304" y="591312"/>
            <a:ext cx="2980944" cy="603063"/>
          </a:xfrm>
          <a:prstGeom prst="rect">
            <a:avLst/>
          </a:prstGeom>
          <a:noFill/>
        </p:spPr>
        <p:txBody>
          <a:bodyPr wrap="square" rtlCol="0">
            <a:spAutoFit/>
          </a:bodyPr>
          <a:lstStyle/>
          <a:p>
            <a:pPr algn="ctr"/>
            <a:r>
              <a:rPr lang="en-IN" sz="3200" dirty="0" err="1"/>
              <a:t>LinkedHashmap</a:t>
            </a:r>
            <a:endParaRPr lang="en-IN" sz="3200" dirty="0"/>
          </a:p>
        </p:txBody>
      </p:sp>
      <p:pic>
        <p:nvPicPr>
          <p:cNvPr id="12294" name="Picture 6">
            <a:extLst>
              <a:ext uri="{FF2B5EF4-FFF2-40B4-BE49-F238E27FC236}">
                <a16:creationId xmlns:a16="http://schemas.microsoft.com/office/drawing/2014/main" id="{77C855B6-CB92-D391-9B57-2D468E0B9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26" y="3829050"/>
            <a:ext cx="6413754"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7D0ED9-1C85-1F2E-31EB-53E6BF2B702E}"/>
              </a:ext>
            </a:extLst>
          </p:cNvPr>
          <p:cNvSpPr txBox="1"/>
          <p:nvPr/>
        </p:nvSpPr>
        <p:spPr>
          <a:xfrm>
            <a:off x="4011168" y="5766816"/>
            <a:ext cx="3063240" cy="584775"/>
          </a:xfrm>
          <a:prstGeom prst="rect">
            <a:avLst/>
          </a:prstGeom>
          <a:noFill/>
        </p:spPr>
        <p:txBody>
          <a:bodyPr wrap="square" rtlCol="0">
            <a:spAutoFit/>
          </a:bodyPr>
          <a:lstStyle/>
          <a:p>
            <a:pPr algn="ctr"/>
            <a:r>
              <a:rPr lang="en-IN" sz="3200" dirty="0" err="1"/>
              <a:t>Treemap</a:t>
            </a:r>
            <a:endParaRPr lang="en-IN" sz="3200" dirty="0"/>
          </a:p>
        </p:txBody>
      </p:sp>
    </p:spTree>
    <p:extLst>
      <p:ext uri="{BB962C8B-B14F-4D97-AF65-F5344CB8AC3E}">
        <p14:creationId xmlns:p14="http://schemas.microsoft.com/office/powerpoint/2010/main" val="166021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676AB-2A8B-92B4-3AE5-85C2D0B94B24}"/>
              </a:ext>
            </a:extLst>
          </p:cNvPr>
          <p:cNvSpPr txBox="1"/>
          <p:nvPr/>
        </p:nvSpPr>
        <p:spPr>
          <a:xfrm>
            <a:off x="603504" y="809351"/>
            <a:ext cx="10753344" cy="4524315"/>
          </a:xfrm>
          <a:prstGeom prst="rect">
            <a:avLst/>
          </a:prstGeom>
          <a:noFill/>
        </p:spPr>
        <p:txBody>
          <a:bodyPr wrap="square">
            <a:spAutoFit/>
          </a:bodyPr>
          <a:lstStyle/>
          <a:p>
            <a:r>
              <a:rPr lang="en-US" sz="2400" b="1" i="0" dirty="0">
                <a:solidFill>
                  <a:srgbClr val="202124"/>
                </a:solidFill>
                <a:effectLst/>
                <a:latin typeface="Google Sans"/>
              </a:rPr>
              <a:t>Hash maps </a:t>
            </a:r>
            <a:r>
              <a:rPr lang="en-US" sz="2400" b="0" i="0" dirty="0">
                <a:solidFill>
                  <a:srgbClr val="202124"/>
                </a:solidFill>
                <a:effectLst/>
                <a:latin typeface="Google Sans"/>
              </a:rPr>
              <a:t>are </a:t>
            </a:r>
            <a:r>
              <a:rPr lang="en-US" sz="2400" b="0" i="0" dirty="0">
                <a:solidFill>
                  <a:srgbClr val="040C28"/>
                </a:solidFill>
                <a:effectLst/>
                <a:latin typeface="Google Sans"/>
              </a:rPr>
              <a:t>a common data structure used to store key-value pairs for efficient retrieval</a:t>
            </a:r>
            <a:r>
              <a:rPr lang="en-US" sz="2400" b="0" i="0" dirty="0">
                <a:solidFill>
                  <a:srgbClr val="202124"/>
                </a:solidFill>
                <a:effectLst/>
                <a:latin typeface="Google Sans"/>
              </a:rPr>
              <a:t>.</a:t>
            </a:r>
          </a:p>
          <a:p>
            <a:r>
              <a:rPr lang="en-US" sz="2400" b="0" i="0" dirty="0">
                <a:solidFill>
                  <a:srgbClr val="202124"/>
                </a:solidFill>
                <a:effectLst/>
                <a:latin typeface="Google Sans"/>
              </a:rPr>
              <a:t> A value stored in a hash map is retrieved using the key under which it was stored</a:t>
            </a:r>
          </a:p>
          <a:p>
            <a:endParaRPr lang="en-US" sz="2400" dirty="0">
              <a:solidFill>
                <a:srgbClr val="202124"/>
              </a:solidFill>
              <a:latin typeface="Google Sans"/>
            </a:endParaRPr>
          </a:p>
          <a:p>
            <a:pPr marL="285750" indent="-285750">
              <a:buFont typeface="Arial" panose="020B0604020202020204" pitchFamily="34" charset="0"/>
              <a:buChar char="•"/>
            </a:pPr>
            <a:r>
              <a:rPr lang="en-US" sz="2400" b="0" i="0" dirty="0">
                <a:solidFill>
                  <a:srgbClr val="202124"/>
                </a:solidFill>
                <a:effectLst/>
                <a:latin typeface="arial" panose="020B0604020202020204" pitchFamily="34" charset="0"/>
              </a:rPr>
              <a:t>HashSet is an unordered &amp; unsorted collection of the data set, </a:t>
            </a:r>
          </a:p>
          <a:p>
            <a:pPr marL="285750" indent="-285750">
              <a:buFont typeface="Arial" panose="020B0604020202020204" pitchFamily="34" charset="0"/>
              <a:buChar char="•"/>
            </a:pPr>
            <a:r>
              <a:rPr lang="en-US" sz="2400" b="0" i="0" dirty="0">
                <a:solidFill>
                  <a:srgbClr val="202124"/>
                </a:solidFill>
                <a:effectLst/>
                <a:latin typeface="arial" panose="020B0604020202020204" pitchFamily="34" charset="0"/>
              </a:rPr>
              <a:t>whereas the </a:t>
            </a:r>
            <a:r>
              <a:rPr lang="en-US" sz="2400" b="0" i="0" dirty="0" err="1">
                <a:solidFill>
                  <a:srgbClr val="202124"/>
                </a:solidFill>
                <a:effectLst/>
                <a:latin typeface="arial" panose="020B0604020202020204" pitchFamily="34" charset="0"/>
              </a:rPr>
              <a:t>LinkedHashSet</a:t>
            </a:r>
            <a:r>
              <a:rPr lang="en-US" sz="2400" b="0" i="0" dirty="0">
                <a:solidFill>
                  <a:srgbClr val="202124"/>
                </a:solidFill>
                <a:effectLst/>
                <a:latin typeface="arial" panose="020B0604020202020204" pitchFamily="34" charset="0"/>
              </a:rPr>
              <a:t> is an ordered and sorted collection of HashSet. </a:t>
            </a:r>
          </a:p>
          <a:p>
            <a:pPr marL="285750" indent="-285750">
              <a:buFont typeface="Arial" panose="020B0604020202020204" pitchFamily="34" charset="0"/>
              <a:buChar char="•"/>
            </a:pPr>
            <a:r>
              <a:rPr lang="en-US" sz="2400" b="0" i="0" dirty="0">
                <a:solidFill>
                  <a:srgbClr val="202124"/>
                </a:solidFill>
                <a:effectLst/>
                <a:latin typeface="arial" panose="020B0604020202020204" pitchFamily="34" charset="0"/>
              </a:rPr>
              <a:t>HashSet does not provide any method to maintain the insertion order.</a:t>
            </a:r>
          </a:p>
          <a:p>
            <a:pPr marL="285750" indent="-285750">
              <a:buFont typeface="Arial" panose="020B0604020202020204" pitchFamily="34" charset="0"/>
              <a:buChar char="•"/>
            </a:pPr>
            <a:r>
              <a:rPr lang="en-US" sz="2400" b="0" i="0" dirty="0">
                <a:solidFill>
                  <a:srgbClr val="040C28"/>
                </a:solidFill>
                <a:effectLst/>
                <a:latin typeface="Google Sans"/>
              </a:rPr>
              <a:t>HashSet uses HashMap internally to store it's elements.</a:t>
            </a:r>
          </a:p>
          <a:p>
            <a:pPr marL="285750" indent="-285750">
              <a:buFont typeface="Arial" panose="020B0604020202020204" pitchFamily="34" charset="0"/>
              <a:buChar char="•"/>
            </a:pPr>
            <a:r>
              <a:rPr lang="en-US" sz="2400" b="0" i="0" dirty="0">
                <a:solidFill>
                  <a:srgbClr val="4D5156"/>
                </a:solidFill>
                <a:effectLst/>
                <a:latin typeface="Google Sans"/>
              </a:rPr>
              <a:t> </a:t>
            </a:r>
            <a:r>
              <a:rPr lang="en-US" sz="2400" b="0" i="0" dirty="0" err="1">
                <a:solidFill>
                  <a:srgbClr val="040C28"/>
                </a:solidFill>
                <a:effectLst/>
                <a:latin typeface="Google Sans"/>
              </a:rPr>
              <a:t>LinkedHashSet</a:t>
            </a:r>
            <a:r>
              <a:rPr lang="en-US" sz="2400" b="0" i="0" dirty="0">
                <a:solidFill>
                  <a:srgbClr val="040C28"/>
                </a:solidFill>
                <a:effectLst/>
                <a:latin typeface="Google Sans"/>
              </a:rPr>
              <a:t> uses </a:t>
            </a:r>
            <a:r>
              <a:rPr lang="en-US" sz="2400" b="0" i="0" dirty="0" err="1">
                <a:solidFill>
                  <a:srgbClr val="040C28"/>
                </a:solidFill>
                <a:effectLst/>
                <a:latin typeface="Google Sans"/>
              </a:rPr>
              <a:t>LinkedHashMap</a:t>
            </a:r>
            <a:r>
              <a:rPr lang="en-US" sz="2400" b="0" i="0" dirty="0">
                <a:solidFill>
                  <a:srgbClr val="040C28"/>
                </a:solidFill>
                <a:effectLst/>
                <a:latin typeface="Google Sans"/>
              </a:rPr>
              <a:t> internally to store it's elements.</a:t>
            </a:r>
          </a:p>
          <a:p>
            <a:pPr marL="285750" indent="-285750">
              <a:buFont typeface="Arial" panose="020B0604020202020204" pitchFamily="34" charset="0"/>
              <a:buChar char="•"/>
            </a:pPr>
            <a:r>
              <a:rPr lang="en-US" sz="2400" b="0" i="0" dirty="0">
                <a:solidFill>
                  <a:srgbClr val="4D5156"/>
                </a:solidFill>
                <a:effectLst/>
                <a:latin typeface="Google Sans"/>
              </a:rPr>
              <a:t> </a:t>
            </a:r>
            <a:r>
              <a:rPr lang="en-US" sz="2400" b="0" i="0" dirty="0" err="1">
                <a:solidFill>
                  <a:srgbClr val="040C28"/>
                </a:solidFill>
                <a:effectLst/>
                <a:latin typeface="Google Sans"/>
              </a:rPr>
              <a:t>TreeSet</a:t>
            </a:r>
            <a:r>
              <a:rPr lang="en-US" sz="2400" b="0" i="0" dirty="0">
                <a:solidFill>
                  <a:srgbClr val="040C28"/>
                </a:solidFill>
                <a:effectLst/>
                <a:latin typeface="Google Sans"/>
              </a:rPr>
              <a:t> uses </a:t>
            </a:r>
            <a:r>
              <a:rPr lang="en-US" sz="2400" b="0" i="0" dirty="0" err="1">
                <a:solidFill>
                  <a:srgbClr val="040C28"/>
                </a:solidFill>
                <a:effectLst/>
                <a:latin typeface="Google Sans"/>
              </a:rPr>
              <a:t>TreeMap</a:t>
            </a:r>
            <a:r>
              <a:rPr lang="en-US" sz="2400" b="0" i="0" dirty="0">
                <a:solidFill>
                  <a:srgbClr val="040C28"/>
                </a:solidFill>
                <a:effectLst/>
                <a:latin typeface="Google Sans"/>
              </a:rPr>
              <a:t> internally to store it's elements</a:t>
            </a:r>
            <a:r>
              <a:rPr lang="en-US" sz="2400" b="0" i="0" dirty="0">
                <a:solidFill>
                  <a:srgbClr val="4D5156"/>
                </a:solidFill>
                <a:effectLst/>
                <a:latin typeface="Google Sans"/>
              </a:rPr>
              <a:t>.</a:t>
            </a:r>
          </a:p>
          <a:p>
            <a:pPr marL="285750" indent="-285750">
              <a:buFont typeface="Arial" panose="020B0604020202020204" pitchFamily="34" charset="0"/>
              <a:buChar char="•"/>
            </a:pPr>
            <a:r>
              <a:rPr lang="en-US" sz="2400" b="0" i="0" dirty="0">
                <a:solidFill>
                  <a:srgbClr val="4D5156"/>
                </a:solidFill>
                <a:effectLst/>
                <a:latin typeface="Google Sans"/>
              </a:rPr>
              <a:t> </a:t>
            </a:r>
            <a:r>
              <a:rPr lang="en-US" sz="2400" b="0" i="0" dirty="0">
                <a:solidFill>
                  <a:srgbClr val="040C28"/>
                </a:solidFill>
                <a:effectLst/>
                <a:latin typeface="Google Sans"/>
              </a:rPr>
              <a:t>Java </a:t>
            </a:r>
            <a:r>
              <a:rPr lang="en-US" sz="2400" b="0" i="0" dirty="0" err="1">
                <a:solidFill>
                  <a:srgbClr val="040C28"/>
                </a:solidFill>
                <a:effectLst/>
                <a:latin typeface="Google Sans"/>
              </a:rPr>
              <a:t>TreeMap</a:t>
            </a:r>
            <a:r>
              <a:rPr lang="en-US" sz="2400" b="0" i="0" dirty="0">
                <a:solidFill>
                  <a:srgbClr val="040C28"/>
                </a:solidFill>
                <a:effectLst/>
                <a:latin typeface="Google Sans"/>
              </a:rPr>
              <a:t> class is a red-black tree based implementation</a:t>
            </a:r>
          </a:p>
          <a:p>
            <a:endParaRPr lang="en-IN" sz="2400" dirty="0"/>
          </a:p>
        </p:txBody>
      </p:sp>
    </p:spTree>
    <p:extLst>
      <p:ext uri="{BB962C8B-B14F-4D97-AF65-F5344CB8AC3E}">
        <p14:creationId xmlns:p14="http://schemas.microsoft.com/office/powerpoint/2010/main" val="408086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D35949-51D0-9535-BC37-44DA9C4BEAC7}"/>
              </a:ext>
            </a:extLst>
          </p:cNvPr>
          <p:cNvPicPr>
            <a:picLocks noChangeAspect="1"/>
          </p:cNvPicPr>
          <p:nvPr/>
        </p:nvPicPr>
        <p:blipFill>
          <a:blip r:embed="rId2"/>
          <a:stretch>
            <a:fillRect/>
          </a:stretch>
        </p:blipFill>
        <p:spPr>
          <a:xfrm>
            <a:off x="804862" y="571500"/>
            <a:ext cx="10582275" cy="5715000"/>
          </a:xfrm>
          <a:prstGeom prst="rect">
            <a:avLst/>
          </a:prstGeom>
        </p:spPr>
      </p:pic>
    </p:spTree>
    <p:extLst>
      <p:ext uri="{BB962C8B-B14F-4D97-AF65-F5344CB8AC3E}">
        <p14:creationId xmlns:p14="http://schemas.microsoft.com/office/powerpoint/2010/main" val="1198653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52A01-4AD6-D9A2-60AB-8E8A985EAC57}"/>
              </a:ext>
            </a:extLst>
          </p:cNvPr>
          <p:cNvPicPr>
            <a:picLocks noChangeAspect="1"/>
          </p:cNvPicPr>
          <p:nvPr/>
        </p:nvPicPr>
        <p:blipFill>
          <a:blip r:embed="rId2"/>
          <a:stretch>
            <a:fillRect/>
          </a:stretch>
        </p:blipFill>
        <p:spPr>
          <a:xfrm>
            <a:off x="804862" y="790575"/>
            <a:ext cx="10582275" cy="5276850"/>
          </a:xfrm>
          <a:prstGeom prst="rect">
            <a:avLst/>
          </a:prstGeom>
        </p:spPr>
      </p:pic>
    </p:spTree>
    <p:extLst>
      <p:ext uri="{BB962C8B-B14F-4D97-AF65-F5344CB8AC3E}">
        <p14:creationId xmlns:p14="http://schemas.microsoft.com/office/powerpoint/2010/main" val="3424563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C5F641-3DD1-4770-73DD-C8087D6CFCD7}"/>
              </a:ext>
            </a:extLst>
          </p:cNvPr>
          <p:cNvSpPr txBox="1"/>
          <p:nvPr/>
        </p:nvSpPr>
        <p:spPr>
          <a:xfrm>
            <a:off x="1252728" y="582091"/>
            <a:ext cx="7888986" cy="400110"/>
          </a:xfrm>
          <a:prstGeom prst="rect">
            <a:avLst/>
          </a:prstGeom>
          <a:noFill/>
        </p:spPr>
        <p:txBody>
          <a:bodyPr wrap="square">
            <a:spAutoFit/>
          </a:bodyPr>
          <a:lstStyle/>
          <a:p>
            <a:pPr algn="l"/>
            <a:r>
              <a:rPr lang="en-US" sz="2000" b="0" i="0" dirty="0">
                <a:solidFill>
                  <a:srgbClr val="333333"/>
                </a:solidFill>
                <a:effectLst/>
                <a:latin typeface="Helvetica Neue"/>
              </a:rPr>
              <a:t>Similarities Between HashSet, </a:t>
            </a:r>
            <a:r>
              <a:rPr lang="en-US" sz="2000" b="0" i="0" dirty="0" err="1">
                <a:solidFill>
                  <a:srgbClr val="333333"/>
                </a:solidFill>
                <a:effectLst/>
                <a:latin typeface="Helvetica Neue"/>
              </a:rPr>
              <a:t>LinkedHashSet</a:t>
            </a:r>
            <a:r>
              <a:rPr lang="en-US" sz="2000" b="0" i="0" dirty="0">
                <a:solidFill>
                  <a:srgbClr val="333333"/>
                </a:solidFill>
                <a:effectLst/>
                <a:latin typeface="Helvetica Neue"/>
              </a:rPr>
              <a:t> and </a:t>
            </a:r>
            <a:r>
              <a:rPr lang="en-US" sz="2000" b="0" i="0" dirty="0" err="1">
                <a:solidFill>
                  <a:srgbClr val="333333"/>
                </a:solidFill>
                <a:effectLst/>
                <a:latin typeface="Helvetica Neue"/>
              </a:rPr>
              <a:t>TreeSet</a:t>
            </a:r>
            <a:r>
              <a:rPr lang="en-US" sz="2000" b="0" i="0" dirty="0">
                <a:solidFill>
                  <a:srgbClr val="333333"/>
                </a:solidFill>
                <a:effectLst/>
                <a:latin typeface="Helvetica Neue"/>
              </a:rPr>
              <a:t> In Java :</a:t>
            </a:r>
          </a:p>
        </p:txBody>
      </p:sp>
      <p:sp>
        <p:nvSpPr>
          <p:cNvPr id="5" name="TextBox 4">
            <a:extLst>
              <a:ext uri="{FF2B5EF4-FFF2-40B4-BE49-F238E27FC236}">
                <a16:creationId xmlns:a16="http://schemas.microsoft.com/office/drawing/2014/main" id="{755C79F3-AF8D-BD9D-728F-7AD938D0F513}"/>
              </a:ext>
            </a:extLst>
          </p:cNvPr>
          <p:cNvSpPr txBox="1"/>
          <p:nvPr/>
        </p:nvSpPr>
        <p:spPr>
          <a:xfrm>
            <a:off x="804672" y="1701445"/>
            <a:ext cx="10564368" cy="2308324"/>
          </a:xfrm>
          <a:prstGeom prst="rect">
            <a:avLst/>
          </a:prstGeom>
          <a:noFill/>
        </p:spPr>
        <p:txBody>
          <a:bodyPr wrap="square">
            <a:spAutoFit/>
          </a:bodyPr>
          <a:lstStyle/>
          <a:p>
            <a:pPr algn="l">
              <a:buFont typeface="Arial" panose="020B0604020202020204" pitchFamily="34" charset="0"/>
              <a:buChar char="•"/>
            </a:pPr>
            <a:r>
              <a:rPr lang="en-US" sz="2400" b="0" i="0" dirty="0">
                <a:solidFill>
                  <a:srgbClr val="333333"/>
                </a:solidFill>
                <a:effectLst/>
                <a:latin typeface="Helvetica Neue"/>
              </a:rPr>
              <a:t>All three doesn’t allow duplicate elements.</a:t>
            </a:r>
          </a:p>
          <a:p>
            <a:pPr algn="l">
              <a:buFont typeface="Arial" panose="020B0604020202020204" pitchFamily="34" charset="0"/>
              <a:buChar char="•"/>
            </a:pPr>
            <a:r>
              <a:rPr lang="en-US" sz="2400" b="0" i="0" dirty="0">
                <a:solidFill>
                  <a:srgbClr val="333333"/>
                </a:solidFill>
                <a:effectLst/>
                <a:latin typeface="Helvetica Neue"/>
              </a:rPr>
              <a:t>All three are not synchronized.</a:t>
            </a:r>
          </a:p>
          <a:p>
            <a:pPr algn="l">
              <a:buFont typeface="Arial" panose="020B0604020202020204" pitchFamily="34" charset="0"/>
              <a:buChar char="•"/>
            </a:pPr>
            <a:r>
              <a:rPr lang="en-US" sz="2400" b="0" i="0" dirty="0">
                <a:solidFill>
                  <a:srgbClr val="333333"/>
                </a:solidFill>
                <a:effectLst/>
                <a:latin typeface="Helvetica Neue"/>
              </a:rPr>
              <a:t>All three are Cloneable and Serializable.</a:t>
            </a:r>
          </a:p>
          <a:p>
            <a:pPr algn="l">
              <a:buFont typeface="Arial" panose="020B0604020202020204" pitchFamily="34" charset="0"/>
              <a:buChar char="•"/>
            </a:pPr>
            <a:r>
              <a:rPr lang="en-US" sz="2400" b="0" i="0" dirty="0">
                <a:solidFill>
                  <a:srgbClr val="333333"/>
                </a:solidFill>
                <a:effectLst/>
                <a:latin typeface="Helvetica Neue"/>
              </a:rPr>
              <a:t>Iterator returned by all three is fail-fast in nature. </a:t>
            </a:r>
            <a:r>
              <a:rPr lang="en-US" sz="2400" b="0" i="0" dirty="0" err="1">
                <a:solidFill>
                  <a:srgbClr val="333333"/>
                </a:solidFill>
                <a:effectLst/>
                <a:latin typeface="Helvetica Neue"/>
              </a:rPr>
              <a:t>i.e</a:t>
            </a:r>
            <a:r>
              <a:rPr lang="en-US" sz="2400" b="0" i="0" dirty="0">
                <a:solidFill>
                  <a:srgbClr val="333333"/>
                </a:solidFill>
                <a:effectLst/>
                <a:latin typeface="Helvetica Neue"/>
              </a:rPr>
              <a:t> You will get </a:t>
            </a:r>
            <a:r>
              <a:rPr lang="en-US" sz="2400" b="0" i="0" dirty="0" err="1">
                <a:solidFill>
                  <a:srgbClr val="333333"/>
                </a:solidFill>
                <a:effectLst/>
                <a:latin typeface="Helvetica Neue"/>
              </a:rPr>
              <a:t>ConcurrentModificationException</a:t>
            </a:r>
            <a:r>
              <a:rPr lang="en-US" sz="2400" b="0" i="0" dirty="0">
                <a:solidFill>
                  <a:srgbClr val="333333"/>
                </a:solidFill>
                <a:effectLst/>
                <a:latin typeface="Helvetica Neue"/>
              </a:rPr>
              <a:t> if they are modified after the creation of Iterator object.</a:t>
            </a:r>
          </a:p>
        </p:txBody>
      </p:sp>
    </p:spTree>
    <p:extLst>
      <p:ext uri="{BB962C8B-B14F-4D97-AF65-F5344CB8AC3E}">
        <p14:creationId xmlns:p14="http://schemas.microsoft.com/office/powerpoint/2010/main" val="77139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1C6DF0-C3A9-3502-00B2-8AA18B0B49D5}"/>
              </a:ext>
            </a:extLst>
          </p:cNvPr>
          <p:cNvPicPr>
            <a:picLocks noChangeAspect="1"/>
          </p:cNvPicPr>
          <p:nvPr/>
        </p:nvPicPr>
        <p:blipFill>
          <a:blip r:embed="rId2"/>
          <a:stretch>
            <a:fillRect/>
          </a:stretch>
        </p:blipFill>
        <p:spPr>
          <a:xfrm>
            <a:off x="906236" y="889906"/>
            <a:ext cx="9245128" cy="5968093"/>
          </a:xfrm>
          <a:prstGeom prst="rect">
            <a:avLst/>
          </a:prstGeom>
        </p:spPr>
      </p:pic>
      <p:sp>
        <p:nvSpPr>
          <p:cNvPr id="5" name="TextBox 4">
            <a:extLst>
              <a:ext uri="{FF2B5EF4-FFF2-40B4-BE49-F238E27FC236}">
                <a16:creationId xmlns:a16="http://schemas.microsoft.com/office/drawing/2014/main" id="{C3D7B87C-F891-AFDB-5538-6796533003CA}"/>
              </a:ext>
            </a:extLst>
          </p:cNvPr>
          <p:cNvSpPr txBox="1"/>
          <p:nvPr/>
        </p:nvSpPr>
        <p:spPr>
          <a:xfrm>
            <a:off x="3039156" y="419488"/>
            <a:ext cx="6094638" cy="369332"/>
          </a:xfrm>
          <a:prstGeom prst="rect">
            <a:avLst/>
          </a:prstGeom>
          <a:noFill/>
        </p:spPr>
        <p:txBody>
          <a:bodyPr wrap="square">
            <a:spAutoFit/>
          </a:bodyPr>
          <a:lstStyle/>
          <a:p>
            <a:pPr algn="ctr"/>
            <a:r>
              <a:rPr lang="en-IN" b="0" i="0" dirty="0">
                <a:solidFill>
                  <a:srgbClr val="610B38"/>
                </a:solidFill>
                <a:effectLst/>
                <a:latin typeface="erdana"/>
              </a:rPr>
              <a:t>Hierarchy of Collection Framework</a:t>
            </a:r>
          </a:p>
        </p:txBody>
      </p:sp>
    </p:spTree>
    <p:extLst>
      <p:ext uri="{BB962C8B-B14F-4D97-AF65-F5344CB8AC3E}">
        <p14:creationId xmlns:p14="http://schemas.microsoft.com/office/powerpoint/2010/main" val="394969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9398D6-BC47-2B67-3D0D-E42F79335D2F}"/>
              </a:ext>
            </a:extLst>
          </p:cNvPr>
          <p:cNvSpPr>
            <a:spLocks noChangeArrowheads="1"/>
          </p:cNvSpPr>
          <p:nvPr/>
        </p:nvSpPr>
        <p:spPr bwMode="auto">
          <a:xfrm>
            <a:off x="1681844" y="1307220"/>
            <a:ext cx="9576706" cy="4308872"/>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add()</a:t>
            </a:r>
            <a:r>
              <a:rPr kumimoji="0" lang="en-US" altLang="en-US" sz="2000" b="0" i="0" u="none" strike="noStrike" cap="none" normalizeH="0" baseline="0">
                <a:ln>
                  <a:noFill/>
                </a:ln>
                <a:solidFill>
                  <a:schemeClr val="tx1"/>
                </a:solidFill>
                <a:effectLst/>
                <a:latin typeface="euclid_circular_a"/>
              </a:rPr>
              <a:t> - adds the specified element to the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addAll()</a:t>
            </a:r>
            <a:r>
              <a:rPr kumimoji="0" lang="en-US" altLang="en-US" sz="2000" b="0" i="0" u="none" strike="noStrike" cap="none" normalizeH="0" baseline="0">
                <a:ln>
                  <a:noFill/>
                </a:ln>
                <a:solidFill>
                  <a:schemeClr val="tx1"/>
                </a:solidFill>
                <a:effectLst/>
                <a:latin typeface="euclid_circular_a"/>
              </a:rPr>
              <a:t> - adds all the elements of the specified collection to the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iterator()</a:t>
            </a:r>
            <a:r>
              <a:rPr kumimoji="0" lang="en-US" altLang="en-US" sz="2000" b="0" i="0" u="none" strike="noStrike" cap="none" normalizeH="0" baseline="0">
                <a:ln>
                  <a:noFill/>
                </a:ln>
                <a:solidFill>
                  <a:schemeClr val="tx1"/>
                </a:solidFill>
                <a:effectLst/>
                <a:latin typeface="euclid_circular_a"/>
              </a:rPr>
              <a:t> - returns an iterator that can be used to access elements of the set sequentially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remove()</a:t>
            </a:r>
            <a:r>
              <a:rPr kumimoji="0" lang="en-US" altLang="en-US" sz="2000" b="0" i="0" u="none" strike="noStrike" cap="none" normalizeH="0" baseline="0">
                <a:ln>
                  <a:noFill/>
                </a:ln>
                <a:solidFill>
                  <a:schemeClr val="tx1"/>
                </a:solidFill>
                <a:effectLst/>
                <a:latin typeface="euclid_circular_a"/>
              </a:rPr>
              <a:t> - removes the specified element from the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removeAll()</a:t>
            </a:r>
            <a:r>
              <a:rPr kumimoji="0" lang="en-US" altLang="en-US" sz="2000" b="0" i="0" u="none" strike="noStrike" cap="none" normalizeH="0" baseline="0">
                <a:ln>
                  <a:noFill/>
                </a:ln>
                <a:solidFill>
                  <a:schemeClr val="tx1"/>
                </a:solidFill>
                <a:effectLst/>
                <a:latin typeface="euclid_circular_a"/>
              </a:rPr>
              <a:t> - removes all the elements from the set that is present in another specified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retainAll()</a:t>
            </a:r>
            <a:r>
              <a:rPr kumimoji="0" lang="en-US" altLang="en-US" sz="2000" b="0" i="0" u="none" strike="noStrike" cap="none" normalizeH="0" baseline="0">
                <a:ln>
                  <a:noFill/>
                </a:ln>
                <a:solidFill>
                  <a:schemeClr val="tx1"/>
                </a:solidFill>
                <a:effectLst/>
                <a:latin typeface="euclid_circular_a"/>
              </a:rPr>
              <a:t> - retains all the elements in the set that are also present in another specified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clear()</a:t>
            </a:r>
            <a:r>
              <a:rPr kumimoji="0" lang="en-US" altLang="en-US" sz="2000" b="0" i="0" u="none" strike="noStrike" cap="none" normalizeH="0" baseline="0">
                <a:ln>
                  <a:noFill/>
                </a:ln>
                <a:solidFill>
                  <a:schemeClr val="tx1"/>
                </a:solidFill>
                <a:effectLst/>
                <a:latin typeface="euclid_circular_a"/>
              </a:rPr>
              <a:t> - removes all the elements from the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size()</a:t>
            </a:r>
            <a:r>
              <a:rPr kumimoji="0" lang="en-US" altLang="en-US" sz="2000" b="0" i="0" u="none" strike="noStrike" cap="none" normalizeH="0" baseline="0">
                <a:ln>
                  <a:noFill/>
                </a:ln>
                <a:solidFill>
                  <a:schemeClr val="tx1"/>
                </a:solidFill>
                <a:effectLst/>
                <a:latin typeface="euclid_circular_a"/>
              </a:rPr>
              <a:t> - returns the length (number of elements) of the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toArray()</a:t>
            </a:r>
            <a:r>
              <a:rPr kumimoji="0" lang="en-US" altLang="en-US" sz="2000" b="0" i="0" u="none" strike="noStrike" cap="none" normalizeH="0" baseline="0">
                <a:ln>
                  <a:noFill/>
                </a:ln>
                <a:solidFill>
                  <a:schemeClr val="tx1"/>
                </a:solidFill>
                <a:effectLst/>
                <a:latin typeface="euclid_circular_a"/>
              </a:rPr>
              <a:t> - returns an array containing all the elements of the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contains()</a:t>
            </a:r>
            <a:r>
              <a:rPr kumimoji="0" lang="en-US" altLang="en-US" sz="2000" b="0" i="0" u="none" strike="noStrike" cap="none" normalizeH="0" baseline="0">
                <a:ln>
                  <a:noFill/>
                </a:ln>
                <a:solidFill>
                  <a:schemeClr val="tx1"/>
                </a:solidFill>
                <a:effectLst/>
                <a:latin typeface="euclid_circular_a"/>
              </a:rPr>
              <a:t> - returns </a:t>
            </a:r>
            <a:r>
              <a:rPr kumimoji="0" lang="en-US" altLang="en-US" sz="2000" b="0" i="0" u="none" strike="noStrike" cap="none" normalizeH="0" baseline="0">
                <a:ln>
                  <a:noFill/>
                </a:ln>
                <a:solidFill>
                  <a:schemeClr val="tx1"/>
                </a:solidFill>
                <a:effectLst/>
                <a:latin typeface="Droid Sans Mono"/>
              </a:rPr>
              <a:t>true</a:t>
            </a:r>
            <a:r>
              <a:rPr kumimoji="0" lang="en-US" altLang="en-US" sz="2000" b="0" i="0" u="none" strike="noStrike" cap="none" normalizeH="0" baseline="0">
                <a:ln>
                  <a:noFill/>
                </a:ln>
                <a:solidFill>
                  <a:schemeClr val="tx1"/>
                </a:solidFill>
                <a:effectLst/>
                <a:latin typeface="euclid_circular_a"/>
              </a:rPr>
              <a:t> if the set contains the specified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containsAll()</a:t>
            </a:r>
            <a:r>
              <a:rPr kumimoji="0" lang="en-US" altLang="en-US" sz="2000" b="0" i="0" u="none" strike="noStrike" cap="none" normalizeH="0" baseline="0">
                <a:ln>
                  <a:noFill/>
                </a:ln>
                <a:solidFill>
                  <a:schemeClr val="tx1"/>
                </a:solidFill>
                <a:effectLst/>
                <a:latin typeface="euclid_circular_a"/>
              </a:rPr>
              <a:t> - returns </a:t>
            </a:r>
            <a:r>
              <a:rPr kumimoji="0" lang="en-US" altLang="en-US" sz="2000" b="0" i="0" u="none" strike="noStrike" cap="none" normalizeH="0" baseline="0">
                <a:ln>
                  <a:noFill/>
                </a:ln>
                <a:solidFill>
                  <a:schemeClr val="tx1"/>
                </a:solidFill>
                <a:effectLst/>
                <a:latin typeface="Droid Sans Mono"/>
              </a:rPr>
              <a:t>true</a:t>
            </a:r>
            <a:r>
              <a:rPr kumimoji="0" lang="en-US" altLang="en-US" sz="2000" b="0" i="0" u="none" strike="noStrike" cap="none" normalizeH="0" baseline="0">
                <a:ln>
                  <a:noFill/>
                </a:ln>
                <a:solidFill>
                  <a:schemeClr val="tx1"/>
                </a:solidFill>
                <a:effectLst/>
                <a:latin typeface="euclid_circular_a"/>
              </a:rPr>
              <a:t> if the set contains all the elements of the specified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euclid_circular_a"/>
              </a:rPr>
              <a:t>hashCode()</a:t>
            </a:r>
            <a:r>
              <a:rPr kumimoji="0" lang="en-US" altLang="en-US" sz="2000" b="0" i="0" u="none" strike="noStrike" cap="none" normalizeH="0" baseline="0">
                <a:ln>
                  <a:noFill/>
                </a:ln>
                <a:solidFill>
                  <a:schemeClr val="tx1"/>
                </a:solidFill>
                <a:effectLst/>
                <a:latin typeface="euclid_circular_a"/>
              </a:rPr>
              <a:t> - returns a hash code value (address of the element in the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4620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FCF32-94DC-D11A-443B-96F28CDB419E}"/>
              </a:ext>
            </a:extLst>
          </p:cNvPr>
          <p:cNvSpPr txBox="1"/>
          <p:nvPr/>
        </p:nvSpPr>
        <p:spPr>
          <a:xfrm>
            <a:off x="3047320" y="1166843"/>
            <a:ext cx="6094638" cy="4524315"/>
          </a:xfrm>
          <a:prstGeom prst="rect">
            <a:avLst/>
          </a:prstGeom>
          <a:noFill/>
        </p:spPr>
        <p:txBody>
          <a:bodyPr wrap="square">
            <a:spAutoFit/>
          </a:bodyPr>
          <a:lstStyle/>
          <a:p>
            <a:pPr algn="just">
              <a:buFont typeface="+mj-lt"/>
              <a:buAutoNum type="arabicPeriod"/>
            </a:pPr>
            <a:r>
              <a:rPr lang="en-IN" b="1" dirty="0">
                <a:solidFill>
                  <a:srgbClr val="006699"/>
                </a:solidFill>
                <a:latin typeface="inter-regular"/>
              </a:rPr>
              <a:t>i</a:t>
            </a:r>
            <a:r>
              <a:rPr lang="en-IN" b="1" i="0" dirty="0">
                <a:solidFill>
                  <a:srgbClr val="006699"/>
                </a:solidFill>
                <a:effectLst/>
                <a:latin typeface="inter-regular"/>
              </a:rPr>
              <a:t>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TestJavaCollection7{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//Creating HashSet and adding elements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HashSet&lt;String&gt; set=</a:t>
            </a:r>
            <a:r>
              <a:rPr lang="en-IN" b="1" i="0" dirty="0">
                <a:solidFill>
                  <a:srgbClr val="006699"/>
                </a:solidFill>
                <a:effectLst/>
                <a:latin typeface="inter-regular"/>
              </a:rPr>
              <a:t>new</a:t>
            </a:r>
            <a:r>
              <a:rPr lang="en-IN" b="0" i="0" dirty="0">
                <a:solidFill>
                  <a:srgbClr val="000000"/>
                </a:solidFill>
                <a:effectLst/>
                <a:latin typeface="inter-regular"/>
              </a:rPr>
              <a:t> HashSet&lt;String&gt;();  </a:t>
            </a:r>
          </a:p>
          <a:p>
            <a:pPr algn="just">
              <a:buFont typeface="+mj-lt"/>
              <a:buAutoNum type="arabicPeriod"/>
            </a:pP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//Traversing elements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set.iterator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2667006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5A451D-D8C1-23E4-857D-2DEC7F3626E9}"/>
              </a:ext>
            </a:extLst>
          </p:cNvPr>
          <p:cNvSpPr txBox="1"/>
          <p:nvPr/>
        </p:nvSpPr>
        <p:spPr>
          <a:xfrm>
            <a:off x="269422" y="763911"/>
            <a:ext cx="6253842" cy="5632311"/>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SetOperations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Integer[] A = {</a:t>
            </a:r>
            <a:r>
              <a:rPr lang="en-IN" b="0" i="0" dirty="0">
                <a:solidFill>
                  <a:srgbClr val="C00000"/>
                </a:solidFill>
                <a:effectLst/>
                <a:latin typeface="inter-regular"/>
              </a:rPr>
              <a:t>22</a:t>
            </a:r>
            <a:r>
              <a:rPr lang="en-IN" b="0" i="0" dirty="0">
                <a:solidFill>
                  <a:srgbClr val="000000"/>
                </a:solidFill>
                <a:effectLst/>
                <a:latin typeface="inter-regular"/>
              </a:rPr>
              <a:t>, </a:t>
            </a:r>
            <a:r>
              <a:rPr lang="en-IN" b="0" i="0" dirty="0">
                <a:solidFill>
                  <a:srgbClr val="C00000"/>
                </a:solidFill>
                <a:effectLst/>
                <a:latin typeface="inter-regular"/>
              </a:rPr>
              <a:t>45</a:t>
            </a:r>
            <a:r>
              <a:rPr lang="en-IN" b="0" i="0" dirty="0">
                <a:solidFill>
                  <a:srgbClr val="000000"/>
                </a:solidFill>
                <a:effectLst/>
                <a:latin typeface="inter-regular"/>
              </a:rPr>
              <a:t>,</a:t>
            </a:r>
            <a:r>
              <a:rPr lang="en-IN" b="0" i="0" dirty="0">
                <a:solidFill>
                  <a:srgbClr val="C00000"/>
                </a:solidFill>
                <a:effectLst/>
                <a:latin typeface="inter-regular"/>
              </a:rPr>
              <a:t>33</a:t>
            </a:r>
            <a:r>
              <a:rPr lang="en-IN" b="0" i="0" dirty="0">
                <a:solidFill>
                  <a:srgbClr val="000000"/>
                </a:solidFill>
                <a:effectLst/>
                <a:latin typeface="inter-regular"/>
              </a:rPr>
              <a:t>, </a:t>
            </a:r>
            <a:r>
              <a:rPr lang="en-IN" b="0" i="0" dirty="0">
                <a:solidFill>
                  <a:srgbClr val="C00000"/>
                </a:solidFill>
                <a:effectLst/>
                <a:latin typeface="inter-regular"/>
              </a:rPr>
              <a:t>66</a:t>
            </a:r>
            <a:r>
              <a:rPr lang="en-IN" b="0" i="0" dirty="0">
                <a:solidFill>
                  <a:srgbClr val="000000"/>
                </a:solidFill>
                <a:effectLst/>
                <a:latin typeface="inter-regular"/>
              </a:rPr>
              <a:t>, </a:t>
            </a:r>
            <a:r>
              <a:rPr lang="en-IN" b="0" i="0" dirty="0">
                <a:solidFill>
                  <a:srgbClr val="C00000"/>
                </a:solidFill>
                <a:effectLst/>
                <a:latin typeface="inter-regular"/>
              </a:rPr>
              <a:t>55</a:t>
            </a:r>
            <a:r>
              <a:rPr lang="en-IN" b="0" i="0" dirty="0">
                <a:solidFill>
                  <a:srgbClr val="000000"/>
                </a:solidFill>
                <a:effectLst/>
                <a:latin typeface="inter-regular"/>
              </a:rPr>
              <a:t>, </a:t>
            </a:r>
            <a:r>
              <a:rPr lang="en-IN" b="0" i="0" dirty="0">
                <a:solidFill>
                  <a:srgbClr val="C00000"/>
                </a:solidFill>
                <a:effectLst/>
                <a:latin typeface="inter-regular"/>
              </a:rPr>
              <a:t>34</a:t>
            </a:r>
            <a:r>
              <a:rPr lang="en-IN" b="0" i="0" dirty="0">
                <a:solidFill>
                  <a:srgbClr val="000000"/>
                </a:solidFill>
                <a:effectLst/>
                <a:latin typeface="inter-regular"/>
              </a:rPr>
              <a:t>, </a:t>
            </a:r>
            <a:r>
              <a:rPr lang="en-IN" b="0" i="0" dirty="0">
                <a:solidFill>
                  <a:srgbClr val="C00000"/>
                </a:solidFill>
                <a:effectLst/>
                <a:latin typeface="inter-regular"/>
              </a:rPr>
              <a:t>77</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Integer[] B = {</a:t>
            </a:r>
            <a:r>
              <a:rPr lang="en-IN" b="0" i="0" dirty="0">
                <a:solidFill>
                  <a:srgbClr val="C00000"/>
                </a:solidFill>
                <a:effectLst/>
                <a:latin typeface="inter-regular"/>
              </a:rPr>
              <a:t>33</a:t>
            </a:r>
            <a:r>
              <a:rPr lang="en-IN" b="0" i="0" dirty="0">
                <a:solidFill>
                  <a:srgbClr val="000000"/>
                </a:solidFill>
                <a:effectLst/>
                <a:latin typeface="inter-regular"/>
              </a:rPr>
              <a:t>, </a:t>
            </a:r>
            <a:r>
              <a:rPr lang="en-IN" b="0" i="0" dirty="0">
                <a:solidFill>
                  <a:srgbClr val="C00000"/>
                </a:solidFill>
                <a:effectLst/>
                <a:latin typeface="inter-regular"/>
              </a:rPr>
              <a:t>2</a:t>
            </a:r>
            <a:r>
              <a:rPr lang="en-IN" b="0" i="0" dirty="0">
                <a:solidFill>
                  <a:srgbClr val="000000"/>
                </a:solidFill>
                <a:effectLst/>
                <a:latin typeface="inter-regular"/>
              </a:rPr>
              <a:t>, </a:t>
            </a:r>
            <a:r>
              <a:rPr lang="en-IN" b="0" i="0" dirty="0">
                <a:solidFill>
                  <a:srgbClr val="C00000"/>
                </a:solidFill>
                <a:effectLst/>
                <a:latin typeface="inter-regular"/>
              </a:rPr>
              <a:t>83</a:t>
            </a:r>
            <a:r>
              <a:rPr lang="en-IN" b="0" i="0" dirty="0">
                <a:solidFill>
                  <a:srgbClr val="000000"/>
                </a:solidFill>
                <a:effectLst/>
                <a:latin typeface="inter-regular"/>
              </a:rPr>
              <a:t>, </a:t>
            </a:r>
            <a:r>
              <a:rPr lang="en-IN" b="0" i="0" dirty="0">
                <a:solidFill>
                  <a:srgbClr val="C00000"/>
                </a:solidFill>
                <a:effectLst/>
                <a:latin typeface="inter-regular"/>
              </a:rPr>
              <a:t>45</a:t>
            </a:r>
            <a:r>
              <a:rPr lang="en-IN" b="0" i="0" dirty="0">
                <a:solidFill>
                  <a:srgbClr val="000000"/>
                </a:solidFill>
                <a:effectLst/>
                <a:latin typeface="inter-regular"/>
              </a:rPr>
              <a:t>, </a:t>
            </a:r>
            <a:r>
              <a:rPr lang="en-IN" b="0" i="0" dirty="0">
                <a:solidFill>
                  <a:srgbClr val="C00000"/>
                </a:solidFill>
                <a:effectLst/>
                <a:latin typeface="inter-regular"/>
              </a:rPr>
              <a:t>3</a:t>
            </a:r>
            <a:r>
              <a:rPr lang="en-IN" b="0" i="0" dirty="0">
                <a:solidFill>
                  <a:srgbClr val="000000"/>
                </a:solidFill>
                <a:effectLst/>
                <a:latin typeface="inter-regular"/>
              </a:rPr>
              <a:t>, </a:t>
            </a:r>
            <a:r>
              <a:rPr lang="en-IN" b="0" i="0" dirty="0">
                <a:solidFill>
                  <a:srgbClr val="C00000"/>
                </a:solidFill>
                <a:effectLst/>
                <a:latin typeface="inter-regular"/>
              </a:rPr>
              <a:t>12</a:t>
            </a:r>
            <a:r>
              <a:rPr lang="en-IN" b="0" i="0" dirty="0">
                <a:solidFill>
                  <a:srgbClr val="000000"/>
                </a:solidFill>
                <a:effectLst/>
                <a:latin typeface="inter-regular"/>
              </a:rPr>
              <a:t>, </a:t>
            </a:r>
            <a:r>
              <a:rPr lang="en-IN" b="0" i="0" dirty="0">
                <a:solidFill>
                  <a:srgbClr val="C00000"/>
                </a:solidFill>
                <a:effectLst/>
                <a:latin typeface="inter-regular"/>
              </a:rPr>
              <a:t>55</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Set&lt;Integer&gt; set1 = </a:t>
            </a:r>
            <a:r>
              <a:rPr lang="en-IN" b="1" i="0" dirty="0">
                <a:solidFill>
                  <a:srgbClr val="006699"/>
                </a:solidFill>
                <a:effectLst/>
                <a:latin typeface="inter-regular"/>
              </a:rPr>
              <a:t>new</a:t>
            </a:r>
            <a:r>
              <a:rPr lang="en-IN" b="0" i="0" dirty="0">
                <a:solidFill>
                  <a:srgbClr val="000000"/>
                </a:solidFill>
                <a:effectLst/>
                <a:latin typeface="inter-regular"/>
              </a:rPr>
              <a:t> HashSet&lt;Integer&gt;();    </a:t>
            </a:r>
          </a:p>
          <a:p>
            <a:pPr algn="just">
              <a:buFont typeface="+mj-lt"/>
              <a:buAutoNum type="arabicPeriod"/>
            </a:pPr>
            <a:r>
              <a:rPr lang="en-IN" b="0" i="0" dirty="0">
                <a:solidFill>
                  <a:srgbClr val="000000"/>
                </a:solidFill>
                <a:effectLst/>
                <a:latin typeface="inter-regular"/>
              </a:rPr>
              <a:t>        set1.addAll(</a:t>
            </a:r>
            <a:r>
              <a:rPr lang="en-IN" b="0" i="0" dirty="0" err="1">
                <a:solidFill>
                  <a:srgbClr val="000000"/>
                </a:solidFill>
                <a:effectLst/>
                <a:latin typeface="inter-regular"/>
              </a:rPr>
              <a:t>Arrays.asList</a:t>
            </a:r>
            <a:r>
              <a:rPr lang="en-IN" b="0" i="0" dirty="0">
                <a:solidFill>
                  <a:srgbClr val="000000"/>
                </a:solidFill>
                <a:effectLst/>
                <a:latin typeface="inter-regular"/>
              </a:rPr>
              <a:t>(A));    </a:t>
            </a:r>
          </a:p>
          <a:p>
            <a:pPr algn="just">
              <a:buFont typeface="+mj-lt"/>
              <a:buAutoNum type="arabicPeriod"/>
            </a:pPr>
            <a:r>
              <a:rPr lang="en-IN" b="0" i="0" dirty="0">
                <a:solidFill>
                  <a:srgbClr val="000000"/>
                </a:solidFill>
                <a:effectLst/>
                <a:latin typeface="inter-regular"/>
              </a:rPr>
              <a:t>        Set&lt;Integer&gt; set2 = </a:t>
            </a:r>
            <a:r>
              <a:rPr lang="en-IN" b="1" i="0" dirty="0">
                <a:solidFill>
                  <a:srgbClr val="006699"/>
                </a:solidFill>
                <a:effectLst/>
                <a:latin typeface="inter-regular"/>
              </a:rPr>
              <a:t>new</a:t>
            </a:r>
            <a:r>
              <a:rPr lang="en-IN" b="0" i="0" dirty="0">
                <a:solidFill>
                  <a:srgbClr val="000000"/>
                </a:solidFill>
                <a:effectLst/>
                <a:latin typeface="inter-regular"/>
              </a:rPr>
              <a:t> HashSet&lt;Integer&gt;();    </a:t>
            </a:r>
          </a:p>
          <a:p>
            <a:pPr algn="just">
              <a:buFont typeface="+mj-lt"/>
              <a:buAutoNum type="arabicPeriod"/>
            </a:pPr>
            <a:r>
              <a:rPr lang="en-IN" b="0" i="0" dirty="0">
                <a:solidFill>
                  <a:srgbClr val="000000"/>
                </a:solidFill>
                <a:effectLst/>
                <a:latin typeface="inter-regular"/>
              </a:rPr>
              <a:t>        set2.addAll(</a:t>
            </a:r>
            <a:r>
              <a:rPr lang="en-IN" b="0" i="0" dirty="0" err="1">
                <a:solidFill>
                  <a:srgbClr val="000000"/>
                </a:solidFill>
                <a:effectLst/>
                <a:latin typeface="inter-regular"/>
              </a:rPr>
              <a:t>Arrays.asList</a:t>
            </a:r>
            <a:r>
              <a:rPr lang="en-IN" b="0" i="0" dirty="0">
                <a:solidFill>
                  <a:srgbClr val="000000"/>
                </a:solidFill>
                <a:effectLst/>
                <a:latin typeface="inter-regular"/>
              </a:rPr>
              <a:t>(B));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Finding Union of set1 and set2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Set&lt;Integer&gt; </a:t>
            </a:r>
            <a:r>
              <a:rPr lang="en-IN" b="0" i="0" dirty="0" err="1">
                <a:solidFill>
                  <a:srgbClr val="000000"/>
                </a:solidFill>
                <a:effectLst/>
                <a:latin typeface="inter-regular"/>
              </a:rPr>
              <a:t>union_data</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HashSet&lt;Integer&gt;(set1);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union_data.addAll</a:t>
            </a:r>
            <a:r>
              <a:rPr lang="en-IN" b="0" i="0" dirty="0">
                <a:solidFill>
                  <a:srgbClr val="000000"/>
                </a:solidFill>
                <a:effectLst/>
                <a:latin typeface="inter-regular"/>
              </a:rPr>
              <a:t>(set2);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0" i="0" dirty="0">
                <a:solidFill>
                  <a:srgbClr val="0000FF"/>
                </a:solidFill>
                <a:effectLst/>
                <a:latin typeface="inter-regular"/>
              </a:rPr>
              <a:t>"Union of set1 and set2 is:"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union_data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5" name="TextBox 4">
            <a:extLst>
              <a:ext uri="{FF2B5EF4-FFF2-40B4-BE49-F238E27FC236}">
                <a16:creationId xmlns:a16="http://schemas.microsoft.com/office/drawing/2014/main" id="{954BA3F9-AFA6-C804-1E9B-9888645F760C}"/>
              </a:ext>
            </a:extLst>
          </p:cNvPr>
          <p:cNvSpPr txBox="1"/>
          <p:nvPr/>
        </p:nvSpPr>
        <p:spPr>
          <a:xfrm>
            <a:off x="6400799" y="1305342"/>
            <a:ext cx="5521779" cy="4801314"/>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Finding Intersection of set1 and set2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Set&lt;Integer&gt; </a:t>
            </a:r>
            <a:r>
              <a:rPr lang="en-IN" b="0" i="0" dirty="0" err="1">
                <a:solidFill>
                  <a:srgbClr val="000000"/>
                </a:solidFill>
                <a:effectLst/>
                <a:latin typeface="inter-regular"/>
              </a:rPr>
              <a:t>intersection_data</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HashSet&lt;Integer&gt;(set1);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intersection_data.retainAll</a:t>
            </a:r>
            <a:r>
              <a:rPr lang="en-IN" b="0" i="0" dirty="0">
                <a:solidFill>
                  <a:srgbClr val="000000"/>
                </a:solidFill>
                <a:effectLst/>
                <a:latin typeface="inter-regular"/>
              </a:rPr>
              <a:t>(set2);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0" i="0" dirty="0">
                <a:solidFill>
                  <a:srgbClr val="0000FF"/>
                </a:solidFill>
                <a:effectLst/>
                <a:latin typeface="inter-regular"/>
              </a:rPr>
              <a:t>"Intersection of set1 and set2 is:"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intersection_data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Finding Difference of set1 and set2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Set&lt;Integer&gt; </a:t>
            </a:r>
            <a:r>
              <a:rPr lang="en-IN" b="0" i="0" dirty="0" err="1">
                <a:solidFill>
                  <a:srgbClr val="000000"/>
                </a:solidFill>
                <a:effectLst/>
                <a:latin typeface="inter-regular"/>
              </a:rPr>
              <a:t>difference_data</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HashSet&lt;Integer&gt;(set1);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difference_data.removeAll</a:t>
            </a:r>
            <a:r>
              <a:rPr lang="en-IN" b="0" i="0" dirty="0">
                <a:solidFill>
                  <a:srgbClr val="000000"/>
                </a:solidFill>
                <a:effectLst/>
                <a:latin typeface="inter-regular"/>
              </a:rPr>
              <a:t>(set2);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0" i="0" dirty="0">
                <a:solidFill>
                  <a:srgbClr val="0000FF"/>
                </a:solidFill>
                <a:effectLst/>
                <a:latin typeface="inter-regular"/>
              </a:rPr>
              <a:t>"Difference of set1 and set2 is:"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difference_data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851473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BE3EA-7A34-7830-99B5-C065E5ACEDFE}"/>
              </a:ext>
            </a:extLst>
          </p:cNvPr>
          <p:cNvSpPr txBox="1"/>
          <p:nvPr/>
        </p:nvSpPr>
        <p:spPr>
          <a:xfrm>
            <a:off x="1118508" y="751344"/>
            <a:ext cx="7086600" cy="5078313"/>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addAllMethod</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Set&lt;Integer&gt; data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&lt;Integer&gt;();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C00000"/>
                </a:solidFill>
                <a:effectLst/>
                <a:latin typeface="inter-regular"/>
              </a:rPr>
              <a:t>31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C00000"/>
                </a:solidFill>
                <a:effectLst/>
                <a:latin typeface="inter-regular"/>
              </a:rPr>
              <a:t>21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C00000"/>
                </a:solidFill>
                <a:effectLst/>
                <a:latin typeface="inter-regular"/>
              </a:rPr>
              <a:t>41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"Set: "</a:t>
            </a:r>
            <a:r>
              <a:rPr lang="en-IN" b="0" i="0" dirty="0">
                <a:solidFill>
                  <a:srgbClr val="000000"/>
                </a:solidFill>
                <a:effectLst/>
                <a:latin typeface="inter-regular"/>
              </a:rPr>
              <a:t> + data);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&lt;Integer&gt; </a:t>
            </a:r>
            <a:r>
              <a:rPr lang="en-IN" b="0" i="0" dirty="0" err="1">
                <a:solidFill>
                  <a:srgbClr val="000000"/>
                </a:solidFill>
                <a:effectLst/>
                <a:latin typeface="inter-regular"/>
              </a:rPr>
              <a:t>newData</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&lt;Integer&gt;();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newData.add</a:t>
            </a:r>
            <a:r>
              <a:rPr lang="en-IN" b="0" i="0" dirty="0">
                <a:solidFill>
                  <a:srgbClr val="000000"/>
                </a:solidFill>
                <a:effectLst/>
                <a:latin typeface="inter-regular"/>
              </a:rPr>
              <a:t>(</a:t>
            </a:r>
            <a:r>
              <a:rPr lang="en-IN" b="0" i="0" dirty="0">
                <a:solidFill>
                  <a:srgbClr val="C00000"/>
                </a:solidFill>
                <a:effectLst/>
                <a:latin typeface="inter-regular"/>
              </a:rPr>
              <a:t>91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newData.add</a:t>
            </a:r>
            <a:r>
              <a:rPr lang="en-IN" b="0" i="0" dirty="0">
                <a:solidFill>
                  <a:srgbClr val="000000"/>
                </a:solidFill>
                <a:effectLst/>
                <a:latin typeface="inter-regular"/>
              </a:rPr>
              <a:t>(</a:t>
            </a:r>
            <a:r>
              <a:rPr lang="en-IN" b="0" i="0" dirty="0">
                <a:solidFill>
                  <a:srgbClr val="C00000"/>
                </a:solidFill>
                <a:effectLst/>
                <a:latin typeface="inter-regular"/>
              </a:rPr>
              <a:t>71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newData.add</a:t>
            </a:r>
            <a:r>
              <a:rPr lang="en-IN" b="0" i="0" dirty="0">
                <a:solidFill>
                  <a:srgbClr val="000000"/>
                </a:solidFill>
                <a:effectLst/>
                <a:latin typeface="inter-regular"/>
              </a:rPr>
              <a:t>(</a:t>
            </a:r>
            <a:r>
              <a:rPr lang="en-IN" b="0" i="0" dirty="0">
                <a:solidFill>
                  <a:srgbClr val="C00000"/>
                </a:solidFill>
                <a:effectLst/>
                <a:latin typeface="inter-regular"/>
              </a:rPr>
              <a:t>81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data.addAll</a:t>
            </a:r>
            <a:r>
              <a:rPr lang="en-IN" b="0" i="0" dirty="0">
                <a:solidFill>
                  <a:srgbClr val="000000"/>
                </a:solidFill>
                <a:effectLst/>
                <a:latin typeface="inter-regular"/>
              </a:rPr>
              <a:t>(</a:t>
            </a:r>
            <a:r>
              <a:rPr lang="en-IN" b="0" i="0" dirty="0" err="1">
                <a:solidFill>
                  <a:srgbClr val="000000"/>
                </a:solidFill>
                <a:effectLst/>
                <a:latin typeface="inter-regular"/>
              </a:rPr>
              <a:t>newData</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"Set: "</a:t>
            </a:r>
            <a:r>
              <a:rPr lang="en-IN" b="0" i="0" dirty="0">
                <a:solidFill>
                  <a:srgbClr val="000000"/>
                </a:solidFill>
                <a:effectLst/>
                <a:latin typeface="inter-regular"/>
              </a:rPr>
              <a:t> + data);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3222223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B596581-670D-6938-83E8-B1C2FAC72BD1}"/>
              </a:ext>
            </a:extLst>
          </p:cNvPr>
          <p:cNvGraphicFramePr>
            <a:graphicFrameLocks noGrp="1"/>
          </p:cNvGraphicFramePr>
          <p:nvPr>
            <p:extLst>
              <p:ext uri="{D42A27DB-BD31-4B8C-83A1-F6EECF244321}">
                <p14:modId xmlns:p14="http://schemas.microsoft.com/office/powerpoint/2010/main" val="2358647640"/>
              </p:ext>
            </p:extLst>
          </p:nvPr>
        </p:nvGraphicFramePr>
        <p:xfrm>
          <a:off x="1779815" y="1249136"/>
          <a:ext cx="7298872" cy="4876800"/>
        </p:xfrm>
        <a:graphic>
          <a:graphicData uri="http://schemas.openxmlformats.org/drawingml/2006/table">
            <a:tbl>
              <a:tblPr/>
              <a:tblGrid>
                <a:gridCol w="7298872">
                  <a:extLst>
                    <a:ext uri="{9D8B030D-6E8A-4147-A177-3AD203B41FA5}">
                      <a16:colId xmlns:a16="http://schemas.microsoft.com/office/drawing/2014/main" val="2451086503"/>
                    </a:ext>
                  </a:extLst>
                </a:gridCol>
              </a:tblGrid>
              <a:tr h="3695892">
                <a:tc>
                  <a:txBody>
                    <a:bodyPr/>
                    <a:lstStyle/>
                    <a:p>
                      <a:pPr algn="l" rtl="0" fontAlgn="base"/>
                      <a:r>
                        <a:rPr lang="en-IN" sz="1600" b="0" i="0" dirty="0">
                          <a:effectLst/>
                          <a:latin typeface="Monaco"/>
                        </a:rPr>
                        <a:t>import </a:t>
                      </a:r>
                      <a:r>
                        <a:rPr lang="en-IN" sz="1600" b="0" i="0" dirty="0" err="1">
                          <a:effectLst/>
                          <a:latin typeface="Monaco"/>
                        </a:rPr>
                        <a:t>java.util</a:t>
                      </a:r>
                      <a:r>
                        <a:rPr lang="en-IN" sz="1600" b="0" i="0" dirty="0">
                          <a:effectLst/>
                          <a:latin typeface="Monaco"/>
                        </a:rPr>
                        <a:t>.*;</a:t>
                      </a:r>
                    </a:p>
                    <a:p>
                      <a:pPr algn="l" rtl="0" fontAlgn="base"/>
                      <a:r>
                        <a:rPr lang="en-IN" sz="1600" b="0" i="0" dirty="0">
                          <a:effectLst/>
                          <a:latin typeface="Monaco"/>
                        </a:rPr>
                        <a:t>public class Main {</a:t>
                      </a:r>
                    </a:p>
                    <a:p>
                      <a:pPr algn="l" rtl="0" fontAlgn="base"/>
                      <a:r>
                        <a:rPr lang="en-IN" sz="1600" b="0" i="0" dirty="0">
                          <a:effectLst/>
                          <a:latin typeface="Monaco"/>
                        </a:rPr>
                        <a:t>   public static void main(String[] </a:t>
                      </a:r>
                      <a:r>
                        <a:rPr lang="en-IN" sz="1600" b="0" i="0" dirty="0" err="1">
                          <a:effectLst/>
                          <a:latin typeface="Monaco"/>
                        </a:rPr>
                        <a:t>args</a:t>
                      </a:r>
                      <a:r>
                        <a:rPr lang="en-IN" sz="1600" b="0" i="0" dirty="0">
                          <a:effectLst/>
                          <a:latin typeface="Monaco"/>
                        </a:rPr>
                        <a:t>) {</a:t>
                      </a:r>
                    </a:p>
                    <a:p>
                      <a:pPr algn="l" rtl="0" fontAlgn="base"/>
                      <a:r>
                        <a:rPr lang="en-IN" sz="1600" b="0" i="0" dirty="0">
                          <a:effectLst/>
                          <a:latin typeface="Monaco"/>
                        </a:rPr>
                        <a:t>    //declare a set class (HashSet)</a:t>
                      </a:r>
                    </a:p>
                    <a:p>
                      <a:pPr algn="l" rtl="0" fontAlgn="base"/>
                      <a:r>
                        <a:rPr lang="en-IN" sz="1600" b="0" i="0" dirty="0">
                          <a:effectLst/>
                          <a:latin typeface="Monaco"/>
                        </a:rPr>
                        <a:t>    Set&lt;String&gt; </a:t>
                      </a:r>
                      <a:r>
                        <a:rPr lang="en-IN" sz="1600" b="0" i="0" dirty="0" err="1">
                          <a:effectLst/>
                          <a:latin typeface="Monaco"/>
                        </a:rPr>
                        <a:t>setOfColors</a:t>
                      </a:r>
                      <a:r>
                        <a:rPr lang="en-IN" sz="1600" b="0" i="0" dirty="0">
                          <a:effectLst/>
                          <a:latin typeface="Monaco"/>
                        </a:rPr>
                        <a:t>= new HashSet&lt;&gt;();</a:t>
                      </a:r>
                    </a:p>
                    <a:p>
                      <a:pPr algn="l" rtl="0" fontAlgn="base"/>
                      <a:r>
                        <a:rPr lang="en-IN" sz="1600" b="0" i="0" dirty="0">
                          <a:effectLst/>
                          <a:latin typeface="Monaco"/>
                        </a:rPr>
                        <a:t> </a:t>
                      </a:r>
                    </a:p>
                    <a:p>
                      <a:pPr algn="l" rtl="0" fontAlgn="base"/>
                      <a:r>
                        <a:rPr lang="en-IN" sz="1600" b="0" i="0" dirty="0">
                          <a:effectLst/>
                          <a:latin typeface="Monaco"/>
                        </a:rPr>
                        <a:t>    // add data to HashSet</a:t>
                      </a:r>
                    </a:p>
                    <a:p>
                      <a:pPr algn="l" rtl="0" fontAlgn="base"/>
                      <a:r>
                        <a:rPr lang="en-IN" sz="1600" b="0" i="0" dirty="0">
                          <a:effectLst/>
                          <a:latin typeface="Monaco"/>
                        </a:rPr>
                        <a:t>    </a:t>
                      </a:r>
                      <a:r>
                        <a:rPr lang="en-IN" sz="1600" b="0" i="0" dirty="0" err="1">
                          <a:effectLst/>
                          <a:latin typeface="Monaco"/>
                        </a:rPr>
                        <a:t>setOfColors.add</a:t>
                      </a:r>
                      <a:r>
                        <a:rPr lang="en-IN" sz="1600" b="0" i="0" dirty="0">
                          <a:effectLst/>
                          <a:latin typeface="Monaco"/>
                        </a:rPr>
                        <a:t>("Red");</a:t>
                      </a:r>
                    </a:p>
                    <a:p>
                      <a:pPr algn="l" rtl="0" fontAlgn="base"/>
                      <a:r>
                        <a:rPr lang="en-IN" sz="1600" b="0" i="0" dirty="0">
                          <a:effectLst/>
                          <a:latin typeface="Monaco"/>
                        </a:rPr>
                        <a:t>    </a:t>
                      </a:r>
                      <a:r>
                        <a:rPr lang="en-IN" sz="1600" b="0" i="0" dirty="0" err="1">
                          <a:effectLst/>
                          <a:latin typeface="Monaco"/>
                        </a:rPr>
                        <a:t>setOfColors.add</a:t>
                      </a:r>
                      <a:r>
                        <a:rPr lang="en-IN" sz="1600" b="0" i="0" dirty="0">
                          <a:effectLst/>
                          <a:latin typeface="Monaco"/>
                        </a:rPr>
                        <a:t>("Green");</a:t>
                      </a:r>
                    </a:p>
                    <a:p>
                      <a:pPr algn="l" rtl="0" fontAlgn="base"/>
                      <a:r>
                        <a:rPr lang="en-IN" sz="1600" b="0" i="0" dirty="0">
                          <a:effectLst/>
                          <a:latin typeface="Monaco"/>
                        </a:rPr>
                        <a:t>    </a:t>
                      </a:r>
                      <a:r>
                        <a:rPr lang="en-IN" sz="1600" b="0" i="0" dirty="0" err="1">
                          <a:effectLst/>
                          <a:latin typeface="Monaco"/>
                        </a:rPr>
                        <a:t>setOfColors.add</a:t>
                      </a:r>
                      <a:r>
                        <a:rPr lang="en-IN" sz="1600" b="0" i="0" dirty="0">
                          <a:effectLst/>
                          <a:latin typeface="Monaco"/>
                        </a:rPr>
                        <a:t>("Blue");</a:t>
                      </a:r>
                    </a:p>
                    <a:p>
                      <a:pPr algn="l" rtl="0" fontAlgn="base"/>
                      <a:r>
                        <a:rPr lang="en-IN" sz="1600" b="0" i="0" dirty="0">
                          <a:effectLst/>
                          <a:latin typeface="Monaco"/>
                        </a:rPr>
                        <a:t>    </a:t>
                      </a:r>
                      <a:r>
                        <a:rPr lang="en-IN" sz="1600" b="0" i="0" dirty="0" err="1">
                          <a:effectLst/>
                          <a:latin typeface="Monaco"/>
                        </a:rPr>
                        <a:t>setOfColors.add</a:t>
                      </a:r>
                      <a:r>
                        <a:rPr lang="en-IN" sz="1600" b="0" i="0" dirty="0">
                          <a:effectLst/>
                          <a:latin typeface="Monaco"/>
                        </a:rPr>
                        <a:t>("Cyan");</a:t>
                      </a:r>
                    </a:p>
                    <a:p>
                      <a:pPr algn="l" rtl="0" fontAlgn="base"/>
                      <a:r>
                        <a:rPr lang="en-IN" sz="1600" b="0" i="0" dirty="0">
                          <a:effectLst/>
                          <a:latin typeface="Monaco"/>
                        </a:rPr>
                        <a:t>    </a:t>
                      </a:r>
                      <a:r>
                        <a:rPr lang="en-IN" sz="1600" b="0" i="0" dirty="0" err="1">
                          <a:effectLst/>
                          <a:latin typeface="Monaco"/>
                        </a:rPr>
                        <a:t>setOfColors.add</a:t>
                      </a:r>
                      <a:r>
                        <a:rPr lang="en-IN" sz="1600" b="0" i="0" dirty="0">
                          <a:effectLst/>
                          <a:latin typeface="Monaco"/>
                        </a:rPr>
                        <a:t>("Magenta");</a:t>
                      </a:r>
                    </a:p>
                    <a:p>
                      <a:pPr algn="l" rtl="0" fontAlgn="base"/>
                      <a:r>
                        <a:rPr lang="en-IN" sz="1600" b="0" i="0" dirty="0">
                          <a:effectLst/>
                          <a:latin typeface="Monaco"/>
                        </a:rPr>
                        <a:t>    //print the set</a:t>
                      </a:r>
                    </a:p>
                    <a:p>
                      <a:pPr algn="l" rtl="0" fontAlgn="base"/>
                      <a:r>
                        <a:rPr lang="en-IN" sz="1600" b="0" i="0" dirty="0">
                          <a:effectLst/>
                          <a:latin typeface="Monaco"/>
                        </a:rPr>
                        <a:t>    </a:t>
                      </a:r>
                      <a:r>
                        <a:rPr lang="en-IN" sz="1600" b="0" i="0" dirty="0" err="1">
                          <a:effectLst/>
                          <a:latin typeface="Monaco"/>
                        </a:rPr>
                        <a:t>System.out.println</a:t>
                      </a:r>
                      <a:r>
                        <a:rPr lang="en-IN" sz="1600" b="0" i="0" dirty="0">
                          <a:effectLst/>
                          <a:latin typeface="Monaco"/>
                        </a:rPr>
                        <a:t>("The set contents:" + </a:t>
                      </a:r>
                      <a:r>
                        <a:rPr lang="en-IN" sz="1600" b="0" i="0" dirty="0" err="1">
                          <a:effectLst/>
                          <a:latin typeface="Monaco"/>
                        </a:rPr>
                        <a:t>setOfColors</a:t>
                      </a:r>
                      <a:r>
                        <a:rPr lang="en-IN" sz="1600" b="0" i="0" dirty="0">
                          <a:effectLst/>
                          <a:latin typeface="Monaco"/>
                        </a:rPr>
                        <a:t>);  </a:t>
                      </a:r>
                    </a:p>
                    <a:p>
                      <a:pPr algn="l" rtl="0" fontAlgn="base"/>
                      <a:r>
                        <a:rPr lang="en-IN" sz="1600" b="0" i="0" dirty="0">
                          <a:effectLst/>
                          <a:latin typeface="Monaco"/>
                        </a:rPr>
                        <a:t>    //convert Set to Array using </a:t>
                      </a:r>
                      <a:r>
                        <a:rPr lang="en-IN" sz="1600" b="0" i="0" dirty="0" err="1">
                          <a:effectLst/>
                          <a:latin typeface="Monaco"/>
                        </a:rPr>
                        <a:t>toArray</a:t>
                      </a:r>
                      <a:r>
                        <a:rPr lang="en-IN" sz="1600" b="0" i="0" dirty="0">
                          <a:effectLst/>
                          <a:latin typeface="Monaco"/>
                        </a:rPr>
                        <a:t> () method</a:t>
                      </a:r>
                    </a:p>
                    <a:p>
                      <a:pPr algn="l" rtl="0" fontAlgn="base"/>
                      <a:r>
                        <a:rPr lang="en-IN" sz="1600" b="0" i="0" dirty="0">
                          <a:effectLst/>
                          <a:latin typeface="Monaco"/>
                        </a:rPr>
                        <a:t>    String </a:t>
                      </a:r>
                      <a:r>
                        <a:rPr lang="en-IN" sz="1600" b="0" i="0" dirty="0" err="1">
                          <a:effectLst/>
                          <a:latin typeface="Monaco"/>
                        </a:rPr>
                        <a:t>colors_Array</a:t>
                      </a:r>
                      <a:r>
                        <a:rPr lang="en-IN" sz="1600" b="0" i="0" dirty="0">
                          <a:effectLst/>
                          <a:latin typeface="Monaco"/>
                        </a:rPr>
                        <a:t>[] = </a:t>
                      </a:r>
                      <a:r>
                        <a:rPr lang="en-IN" sz="1600" b="0" i="0" dirty="0" err="1">
                          <a:effectLst/>
                          <a:latin typeface="Monaco"/>
                        </a:rPr>
                        <a:t>setOfColors.toArray</a:t>
                      </a:r>
                      <a:r>
                        <a:rPr lang="en-IN" sz="1600" b="0" i="0" dirty="0">
                          <a:effectLst/>
                          <a:latin typeface="Monaco"/>
                        </a:rPr>
                        <a:t>(new String[</a:t>
                      </a:r>
                      <a:r>
                        <a:rPr lang="en-IN" sz="1600" b="0" i="0" dirty="0" err="1">
                          <a:effectLst/>
                          <a:latin typeface="Monaco"/>
                        </a:rPr>
                        <a:t>setOfColors.size</a:t>
                      </a:r>
                      <a:r>
                        <a:rPr lang="en-IN" sz="1600" b="0" i="0" dirty="0">
                          <a:effectLst/>
                          <a:latin typeface="Monaco"/>
                        </a:rPr>
                        <a:t>()]);</a:t>
                      </a:r>
                    </a:p>
                    <a:p>
                      <a:pPr algn="l" rtl="0" fontAlgn="base"/>
                      <a:r>
                        <a:rPr lang="en-IN" sz="1600" b="0" i="0" dirty="0">
                          <a:effectLst/>
                          <a:latin typeface="Monaco"/>
                        </a:rPr>
                        <a:t>     //print the Array</a:t>
                      </a:r>
                    </a:p>
                    <a:p>
                      <a:pPr algn="l" rtl="0" fontAlgn="base"/>
                      <a:r>
                        <a:rPr lang="en-IN" sz="1600" b="0" i="0" dirty="0">
                          <a:effectLst/>
                          <a:latin typeface="Monaco"/>
                        </a:rPr>
                        <a:t>    </a:t>
                      </a:r>
                      <a:r>
                        <a:rPr lang="en-IN" sz="1600" b="0" i="0" dirty="0" err="1">
                          <a:effectLst/>
                          <a:latin typeface="Monaco"/>
                        </a:rPr>
                        <a:t>System.out.println</a:t>
                      </a:r>
                      <a:r>
                        <a:rPr lang="en-IN" sz="1600" b="0" i="0" dirty="0">
                          <a:effectLst/>
                          <a:latin typeface="Monaco"/>
                        </a:rPr>
                        <a:t>("Set converted to Array:" + </a:t>
                      </a:r>
                      <a:r>
                        <a:rPr lang="en-IN" sz="1600" b="0" i="0" dirty="0" err="1">
                          <a:effectLst/>
                          <a:latin typeface="Monaco"/>
                        </a:rPr>
                        <a:t>Arrays.toString</a:t>
                      </a:r>
                      <a:r>
                        <a:rPr lang="en-IN" sz="1600" b="0" i="0" dirty="0">
                          <a:effectLst/>
                          <a:latin typeface="Monaco"/>
                        </a:rPr>
                        <a:t>(</a:t>
                      </a:r>
                      <a:r>
                        <a:rPr lang="en-IN" sz="1600" b="0" i="0" dirty="0" err="1">
                          <a:effectLst/>
                          <a:latin typeface="Monaco"/>
                        </a:rPr>
                        <a:t>colors_Array</a:t>
                      </a:r>
                      <a:r>
                        <a:rPr lang="en-IN" sz="1600" b="0" i="0" dirty="0">
                          <a:effectLst/>
                          <a:latin typeface="Monaco"/>
                        </a:rPr>
                        <a:t>)); </a:t>
                      </a:r>
                    </a:p>
                    <a:p>
                      <a:pPr algn="l" rtl="0" fontAlgn="base"/>
                      <a:r>
                        <a:rPr lang="en-IN" sz="1600" b="0" i="0" dirty="0">
                          <a:effectLst/>
                          <a:latin typeface="Monaco"/>
                        </a:rPr>
                        <a:t>   }</a:t>
                      </a:r>
                    </a:p>
                    <a:p>
                      <a:pPr algn="l" rtl="0" fontAlgn="base"/>
                      <a:r>
                        <a:rPr lang="en-IN" sz="16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3563699083"/>
                  </a:ext>
                </a:extLst>
              </a:tr>
            </a:tbl>
          </a:graphicData>
        </a:graphic>
      </p:graphicFrame>
      <p:sp>
        <p:nvSpPr>
          <p:cNvPr id="3" name="Rectangle 1">
            <a:extLst>
              <a:ext uri="{FF2B5EF4-FFF2-40B4-BE49-F238E27FC236}">
                <a16:creationId xmlns:a16="http://schemas.microsoft.com/office/drawing/2014/main" id="{DBC9EA74-D399-C2D4-7928-26F9A25568D6}"/>
              </a:ext>
            </a:extLst>
          </p:cNvPr>
          <p:cNvSpPr>
            <a:spLocks noChangeArrowheads="1"/>
          </p:cNvSpPr>
          <p:nvPr/>
        </p:nvSpPr>
        <p:spPr bwMode="auto">
          <a:xfrm>
            <a:off x="1143000" y="532851"/>
            <a:ext cx="2359113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A3A3A"/>
                </a:solidFill>
                <a:effectLst/>
                <a:latin typeface="Work Sans" panose="020B0604020202020204" pitchFamily="2" charset="0"/>
              </a:rPr>
              <a:t>The Java program below converts the Set to an Array.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2940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A661D0-9C93-2091-4BEF-7939D8EC827F}"/>
              </a:ext>
            </a:extLst>
          </p:cNvPr>
          <p:cNvGraphicFramePr>
            <a:graphicFrameLocks noGrp="1"/>
          </p:cNvGraphicFramePr>
          <p:nvPr>
            <p:extLst>
              <p:ext uri="{D42A27DB-BD31-4B8C-83A1-F6EECF244321}">
                <p14:modId xmlns:p14="http://schemas.microsoft.com/office/powerpoint/2010/main" val="3782651724"/>
              </p:ext>
            </p:extLst>
          </p:nvPr>
        </p:nvGraphicFramePr>
        <p:xfrm>
          <a:off x="1252728" y="1340993"/>
          <a:ext cx="8609729" cy="5486400"/>
        </p:xfrm>
        <a:graphic>
          <a:graphicData uri="http://schemas.openxmlformats.org/drawingml/2006/table">
            <a:tbl>
              <a:tblPr/>
              <a:tblGrid>
                <a:gridCol w="8609729">
                  <a:extLst>
                    <a:ext uri="{9D8B030D-6E8A-4147-A177-3AD203B41FA5}">
                      <a16:colId xmlns:a16="http://schemas.microsoft.com/office/drawing/2014/main" val="2297466956"/>
                    </a:ext>
                  </a:extLst>
                </a:gridCol>
              </a:tblGrid>
              <a:tr h="4351338">
                <a:tc>
                  <a:txBody>
                    <a:bodyPr/>
                    <a:lstStyle/>
                    <a:p>
                      <a:pPr algn="l" rtl="0" fontAlgn="base"/>
                      <a:r>
                        <a:rPr lang="en-IN" sz="1800" b="0" i="0" dirty="0">
                          <a:effectLst/>
                          <a:latin typeface="Monaco"/>
                        </a:rPr>
                        <a:t>import </a:t>
                      </a:r>
                      <a:r>
                        <a:rPr lang="en-IN" sz="1800" b="0" i="0" dirty="0" err="1">
                          <a:effectLst/>
                          <a:latin typeface="Monaco"/>
                        </a:rPr>
                        <a:t>java.util</a:t>
                      </a:r>
                      <a:r>
                        <a:rPr lang="en-IN" sz="1800" b="0" i="0" dirty="0">
                          <a:effectLst/>
                          <a:latin typeface="Monaco"/>
                        </a:rPr>
                        <a:t>.*;</a:t>
                      </a:r>
                    </a:p>
                    <a:p>
                      <a:pPr algn="l" rtl="0" fontAlgn="base"/>
                      <a:r>
                        <a:rPr lang="en-IN" sz="1800" b="0" i="0" dirty="0">
                          <a:effectLst/>
                          <a:latin typeface="Monaco"/>
                        </a:rPr>
                        <a:t>public class Main {</a:t>
                      </a:r>
                    </a:p>
                    <a:p>
                      <a:pPr algn="l" rtl="0" fontAlgn="base"/>
                      <a:r>
                        <a:rPr lang="en-IN" sz="1800" b="0" i="0" dirty="0">
                          <a:effectLst/>
                          <a:latin typeface="Monaco"/>
                        </a:rPr>
                        <a:t>   public static void main(String[] </a:t>
                      </a:r>
                      <a:r>
                        <a:rPr lang="en-IN" sz="1800" b="0" i="0" dirty="0" err="1">
                          <a:effectLst/>
                          <a:latin typeface="Monaco"/>
                        </a:rPr>
                        <a:t>args</a:t>
                      </a:r>
                      <a:r>
                        <a:rPr lang="en-IN" sz="1800" b="0" i="0" dirty="0">
                          <a:effectLst/>
                          <a:latin typeface="Monaco"/>
                        </a:rPr>
                        <a:t>) {</a:t>
                      </a:r>
                    </a:p>
                    <a:p>
                      <a:pPr algn="l" rtl="0" fontAlgn="base"/>
                      <a:r>
                        <a:rPr lang="en-IN" sz="1800" b="0" i="0" dirty="0">
                          <a:effectLst/>
                          <a:latin typeface="Monaco"/>
                        </a:rPr>
                        <a:t>        //declare an array      </a:t>
                      </a:r>
                    </a:p>
                    <a:p>
                      <a:pPr algn="l" rtl="0" fontAlgn="base"/>
                      <a:r>
                        <a:rPr lang="en-IN" sz="1800" b="0" i="0" dirty="0">
                          <a:effectLst/>
                          <a:latin typeface="Monaco"/>
                        </a:rPr>
                        <a:t>    Integer[] </a:t>
                      </a:r>
                      <a:r>
                        <a:rPr lang="en-IN" sz="1800" b="0" i="0" dirty="0" err="1">
                          <a:effectLst/>
                          <a:latin typeface="Monaco"/>
                        </a:rPr>
                        <a:t>numArray</a:t>
                      </a:r>
                      <a:r>
                        <a:rPr lang="en-IN" sz="1800" b="0" i="0" dirty="0">
                          <a:effectLst/>
                          <a:latin typeface="Monaco"/>
                        </a:rPr>
                        <a:t> = {10,50,40,20,60,30,80,70};</a:t>
                      </a:r>
                    </a:p>
                    <a:p>
                      <a:pPr algn="l" rtl="0" fontAlgn="base"/>
                      <a:r>
                        <a:rPr lang="en-IN" sz="1800" b="0" i="0" dirty="0">
                          <a:effectLst/>
                          <a:latin typeface="Monaco"/>
                        </a:rPr>
                        <a:t>    </a:t>
                      </a:r>
                      <a:r>
                        <a:rPr lang="en-IN" sz="1800" b="0" i="0" dirty="0" err="1">
                          <a:effectLst/>
                          <a:latin typeface="Monaco"/>
                        </a:rPr>
                        <a:t>System.out.println</a:t>
                      </a:r>
                      <a:r>
                        <a:rPr lang="en-IN" sz="1800" b="0" i="0" dirty="0">
                          <a:effectLst/>
                          <a:latin typeface="Monaco"/>
                        </a:rPr>
                        <a:t>("The input array:" + </a:t>
                      </a:r>
                      <a:r>
                        <a:rPr lang="en-IN" sz="1800" b="0" i="0" dirty="0" err="1">
                          <a:effectLst/>
                          <a:latin typeface="Monaco"/>
                        </a:rPr>
                        <a:t>Arrays.toString</a:t>
                      </a:r>
                      <a:r>
                        <a:rPr lang="en-IN" sz="1800" b="0" i="0" dirty="0">
                          <a:effectLst/>
                          <a:latin typeface="Monaco"/>
                        </a:rPr>
                        <a:t>(</a:t>
                      </a:r>
                      <a:r>
                        <a:rPr lang="en-IN" sz="1800" b="0" i="0" dirty="0" err="1">
                          <a:effectLst/>
                          <a:latin typeface="Monaco"/>
                        </a:rPr>
                        <a:t>numArray</a:t>
                      </a:r>
                      <a:r>
                        <a:rPr lang="en-IN" sz="1800" b="0" i="0" dirty="0">
                          <a:effectLst/>
                          <a:latin typeface="Monaco"/>
                        </a:rPr>
                        <a:t>)); </a:t>
                      </a:r>
                    </a:p>
                    <a:p>
                      <a:pPr algn="l" rtl="0" fontAlgn="base"/>
                      <a:r>
                        <a:rPr lang="en-IN" sz="1800" b="0" i="0" dirty="0">
                          <a:effectLst/>
                          <a:latin typeface="Monaco"/>
                        </a:rPr>
                        <a:t>    //Approach 1: create a set class and provide array </a:t>
                      </a:r>
                    </a:p>
                    <a:p>
                      <a:pPr algn="l" rtl="0" fontAlgn="base"/>
                      <a:r>
                        <a:rPr lang="en-IN" sz="1800" b="0" i="0" dirty="0">
                          <a:effectLst/>
                          <a:latin typeface="Monaco"/>
                        </a:rPr>
                        <a:t>    //converted to list as constructor </a:t>
                      </a:r>
                      <a:r>
                        <a:rPr lang="en-IN" sz="1800" b="0" i="0" dirty="0" err="1">
                          <a:effectLst/>
                          <a:latin typeface="Monaco"/>
                        </a:rPr>
                        <a:t>arg</a:t>
                      </a:r>
                      <a:endParaRPr lang="en-IN" sz="1800" b="0" i="0" dirty="0">
                        <a:effectLst/>
                        <a:latin typeface="Monaco"/>
                      </a:endParaRPr>
                    </a:p>
                    <a:p>
                      <a:pPr algn="l" rtl="0" fontAlgn="base"/>
                      <a:r>
                        <a:rPr lang="en-IN" sz="1800" b="0" i="0" dirty="0">
                          <a:effectLst/>
                          <a:latin typeface="Monaco"/>
                        </a:rPr>
                        <a:t>    Set&lt;Integer&gt; </a:t>
                      </a:r>
                      <a:r>
                        <a:rPr lang="en-IN" sz="1800" b="0" i="0" dirty="0" err="1">
                          <a:effectLst/>
                          <a:latin typeface="Monaco"/>
                        </a:rPr>
                        <a:t>numSet</a:t>
                      </a:r>
                      <a:r>
                        <a:rPr lang="en-IN" sz="1800" b="0" i="0" dirty="0">
                          <a:effectLst/>
                          <a:latin typeface="Monaco"/>
                        </a:rPr>
                        <a:t> = new HashSet&lt;&gt;(</a:t>
                      </a:r>
                      <a:r>
                        <a:rPr lang="en-IN" sz="1800" b="0" i="0" dirty="0" err="1">
                          <a:effectLst/>
                          <a:latin typeface="Monaco"/>
                        </a:rPr>
                        <a:t>Arrays.asList</a:t>
                      </a:r>
                      <a:r>
                        <a:rPr lang="en-IN" sz="1800" b="0" i="0" dirty="0">
                          <a:effectLst/>
                          <a:latin typeface="Monaco"/>
                        </a:rPr>
                        <a:t>(</a:t>
                      </a:r>
                      <a:r>
                        <a:rPr lang="en-IN" sz="1800" b="0" i="0" dirty="0" err="1">
                          <a:effectLst/>
                          <a:latin typeface="Monaco"/>
                        </a:rPr>
                        <a:t>numArray</a:t>
                      </a:r>
                      <a:r>
                        <a:rPr lang="en-IN" sz="1800" b="0" i="0" dirty="0">
                          <a:effectLst/>
                          <a:latin typeface="Monaco"/>
                        </a:rPr>
                        <a:t>));</a:t>
                      </a:r>
                    </a:p>
                    <a:p>
                      <a:pPr algn="l" rtl="0" fontAlgn="base"/>
                      <a:r>
                        <a:rPr lang="en-IN" sz="1800" b="0" i="0" dirty="0">
                          <a:effectLst/>
                          <a:latin typeface="Monaco"/>
                        </a:rPr>
                        <a:t>    //print the set</a:t>
                      </a:r>
                    </a:p>
                    <a:p>
                      <a:pPr algn="l" rtl="0" fontAlgn="base"/>
                      <a:r>
                        <a:rPr lang="en-IN" sz="1800" b="0" i="0" dirty="0">
                          <a:effectLst/>
                          <a:latin typeface="Monaco"/>
                        </a:rPr>
                        <a:t>    </a:t>
                      </a:r>
                      <a:r>
                        <a:rPr lang="en-IN" sz="1800" b="0" i="0" dirty="0" err="1">
                          <a:effectLst/>
                          <a:latin typeface="Monaco"/>
                        </a:rPr>
                        <a:t>System.out.println</a:t>
                      </a:r>
                      <a:r>
                        <a:rPr lang="en-IN" sz="1800" b="0" i="0" dirty="0">
                          <a:effectLst/>
                          <a:latin typeface="Monaco"/>
                        </a:rPr>
                        <a:t>("\</a:t>
                      </a:r>
                      <a:r>
                        <a:rPr lang="en-IN" sz="1800" b="0" i="0" dirty="0" err="1">
                          <a:effectLst/>
                          <a:latin typeface="Monaco"/>
                        </a:rPr>
                        <a:t>nArray</a:t>
                      </a:r>
                      <a:r>
                        <a:rPr lang="en-IN" sz="1800" b="0" i="0" dirty="0">
                          <a:effectLst/>
                          <a:latin typeface="Monaco"/>
                        </a:rPr>
                        <a:t> converted to set through </a:t>
                      </a:r>
                      <a:r>
                        <a:rPr lang="en-IN" sz="1800" b="0" i="0" dirty="0" err="1">
                          <a:effectLst/>
                          <a:latin typeface="Monaco"/>
                        </a:rPr>
                        <a:t>asList</a:t>
                      </a:r>
                      <a:r>
                        <a:rPr lang="en-IN" sz="1800" b="0" i="0" dirty="0">
                          <a:effectLst/>
                          <a:latin typeface="Monaco"/>
                        </a:rPr>
                        <a:t>:" + </a:t>
                      </a:r>
                      <a:r>
                        <a:rPr lang="en-IN" sz="1800" b="0" i="0" dirty="0" err="1">
                          <a:effectLst/>
                          <a:latin typeface="Monaco"/>
                        </a:rPr>
                        <a:t>numSet</a:t>
                      </a:r>
                      <a:r>
                        <a:rPr lang="en-IN" sz="1800" b="0" i="0" dirty="0">
                          <a:effectLst/>
                          <a:latin typeface="Monaco"/>
                        </a:rPr>
                        <a:t>);</a:t>
                      </a:r>
                    </a:p>
                    <a:p>
                      <a:pPr algn="l" rtl="0" fontAlgn="base"/>
                      <a:r>
                        <a:rPr lang="en-IN" sz="1800" b="0" i="0" dirty="0">
                          <a:effectLst/>
                          <a:latin typeface="Monaco"/>
                        </a:rPr>
                        <a:t>     </a:t>
                      </a:r>
                    </a:p>
                    <a:p>
                      <a:pPr algn="l" rtl="0" fontAlgn="base"/>
                      <a:r>
                        <a:rPr lang="en-IN" sz="1800" b="0" i="0" dirty="0">
                          <a:effectLst/>
                          <a:latin typeface="Monaco"/>
                        </a:rPr>
                        <a:t>     //create another set   </a:t>
                      </a:r>
                    </a:p>
                    <a:p>
                      <a:pPr algn="l" rtl="0" fontAlgn="base"/>
                      <a:r>
                        <a:rPr lang="en-IN" sz="1800" b="0" i="0" dirty="0">
                          <a:effectLst/>
                          <a:latin typeface="Monaco"/>
                        </a:rPr>
                        <a:t>    Set&lt;Integer&gt; </a:t>
                      </a:r>
                      <a:r>
                        <a:rPr lang="en-IN" sz="1800" b="0" i="0" dirty="0" err="1">
                          <a:effectLst/>
                          <a:latin typeface="Monaco"/>
                        </a:rPr>
                        <a:t>intSet</a:t>
                      </a:r>
                      <a:r>
                        <a:rPr lang="en-IN" sz="1800" b="0" i="0" dirty="0">
                          <a:effectLst/>
                          <a:latin typeface="Monaco"/>
                        </a:rPr>
                        <a:t> = new HashSet&lt;&gt;();</a:t>
                      </a:r>
                    </a:p>
                    <a:p>
                      <a:pPr algn="l" rtl="0" fontAlgn="base"/>
                      <a:r>
                        <a:rPr lang="en-IN" sz="1800" b="0" i="0" dirty="0">
                          <a:effectLst/>
                          <a:latin typeface="Monaco"/>
                        </a:rPr>
                        <a:t>    //Approach 2: use </a:t>
                      </a:r>
                      <a:r>
                        <a:rPr lang="en-IN" sz="1800" b="0" i="0" dirty="0" err="1">
                          <a:effectLst/>
                          <a:latin typeface="Monaco"/>
                        </a:rPr>
                        <a:t>Collections.addAll</a:t>
                      </a:r>
                      <a:r>
                        <a:rPr lang="en-IN" sz="1800" b="0" i="0" dirty="0">
                          <a:effectLst/>
                          <a:latin typeface="Monaco"/>
                        </a:rPr>
                        <a:t> method to copy array elements to the set</a:t>
                      </a:r>
                    </a:p>
                    <a:p>
                      <a:pPr algn="l" rtl="0" fontAlgn="base"/>
                      <a:r>
                        <a:rPr lang="en-IN" sz="1800" b="0" i="0" dirty="0">
                          <a:effectLst/>
                          <a:latin typeface="Monaco"/>
                        </a:rPr>
                        <a:t>    </a:t>
                      </a:r>
                      <a:r>
                        <a:rPr lang="en-IN" sz="1800" b="0" i="0" dirty="0" err="1">
                          <a:effectLst/>
                          <a:latin typeface="Monaco"/>
                        </a:rPr>
                        <a:t>Collections.addAll</a:t>
                      </a:r>
                      <a:r>
                        <a:rPr lang="en-IN" sz="1800" b="0" i="0" dirty="0">
                          <a:effectLst/>
                          <a:latin typeface="Monaco"/>
                        </a:rPr>
                        <a:t>(</a:t>
                      </a:r>
                      <a:r>
                        <a:rPr lang="en-IN" sz="1800" b="0" i="0" dirty="0" err="1">
                          <a:effectLst/>
                          <a:latin typeface="Monaco"/>
                        </a:rPr>
                        <a:t>intSet</a:t>
                      </a:r>
                      <a:r>
                        <a:rPr lang="en-IN" sz="1800" b="0" i="0" dirty="0">
                          <a:effectLst/>
                          <a:latin typeface="Monaco"/>
                        </a:rPr>
                        <a:t>, </a:t>
                      </a:r>
                      <a:r>
                        <a:rPr lang="en-IN" sz="1800" b="0" i="0" dirty="0" err="1">
                          <a:effectLst/>
                          <a:latin typeface="Monaco"/>
                        </a:rPr>
                        <a:t>numArray</a:t>
                      </a:r>
                      <a:r>
                        <a:rPr lang="en-IN" sz="1800" b="0" i="0" dirty="0">
                          <a:effectLst/>
                          <a:latin typeface="Monaco"/>
                        </a:rPr>
                        <a:t>);</a:t>
                      </a:r>
                    </a:p>
                    <a:p>
                      <a:pPr algn="l" rtl="0" fontAlgn="base"/>
                      <a:r>
                        <a:rPr lang="en-IN" sz="1800" b="0" i="0" dirty="0">
                          <a:effectLst/>
                          <a:latin typeface="Monaco"/>
                        </a:rPr>
                        <a:t>    //print the set</a:t>
                      </a:r>
                    </a:p>
                    <a:p>
                      <a:pPr algn="l" rtl="0" fontAlgn="base"/>
                      <a:r>
                        <a:rPr lang="en-IN" sz="1800" b="0" i="0" dirty="0">
                          <a:effectLst/>
                          <a:latin typeface="Monaco"/>
                        </a:rPr>
                        <a:t>    </a:t>
                      </a:r>
                      <a:r>
                        <a:rPr lang="en-IN" sz="1800" b="0" i="0" dirty="0" err="1">
                          <a:effectLst/>
                          <a:latin typeface="Monaco"/>
                        </a:rPr>
                        <a:t>System.out.println</a:t>
                      </a:r>
                      <a:r>
                        <a:rPr lang="en-IN" sz="1800" b="0" i="0" dirty="0">
                          <a:effectLst/>
                          <a:latin typeface="Monaco"/>
                        </a:rPr>
                        <a:t>("\</a:t>
                      </a:r>
                      <a:r>
                        <a:rPr lang="en-IN" sz="1800" b="0" i="0" dirty="0" err="1">
                          <a:effectLst/>
                          <a:latin typeface="Monaco"/>
                        </a:rPr>
                        <a:t>nArray</a:t>
                      </a:r>
                      <a:r>
                        <a:rPr lang="en-IN" sz="1800" b="0" i="0" dirty="0">
                          <a:effectLst/>
                          <a:latin typeface="Monaco"/>
                        </a:rPr>
                        <a:t> converted to set using </a:t>
                      </a:r>
                      <a:r>
                        <a:rPr lang="en-IN" sz="1800" b="0" i="0" dirty="0" err="1">
                          <a:effectLst/>
                          <a:latin typeface="Monaco"/>
                        </a:rPr>
                        <a:t>Collections.addAll</a:t>
                      </a:r>
                      <a:r>
                        <a:rPr lang="en-IN" sz="1800" b="0" i="0" dirty="0">
                          <a:effectLst/>
                          <a:latin typeface="Monaco"/>
                        </a:rPr>
                        <a:t>:" + </a:t>
                      </a:r>
                      <a:r>
                        <a:rPr lang="en-IN" sz="1800" b="0" i="0" dirty="0" err="1">
                          <a:effectLst/>
                          <a:latin typeface="Monaco"/>
                        </a:rPr>
                        <a:t>intSet</a:t>
                      </a:r>
                      <a:r>
                        <a:rPr lang="en-IN" sz="1800" b="0" i="0" dirty="0">
                          <a:effectLst/>
                          <a:latin typeface="Monaco"/>
                        </a:rPr>
                        <a:t>);</a:t>
                      </a:r>
                    </a:p>
                    <a:p>
                      <a:pPr algn="l" rtl="0" fontAlgn="base"/>
                      <a:r>
                        <a:rPr lang="en-IN" sz="1800" b="0" i="0" dirty="0">
                          <a:effectLst/>
                          <a:latin typeface="Monaco"/>
                        </a:rPr>
                        <a:t>   }</a:t>
                      </a:r>
                    </a:p>
                    <a:p>
                      <a:pPr algn="l" rtl="0" fontAlgn="base"/>
                      <a:r>
                        <a:rPr lang="en-IN" sz="18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2911774673"/>
                  </a:ext>
                </a:extLst>
              </a:tr>
            </a:tbl>
          </a:graphicData>
        </a:graphic>
      </p:graphicFrame>
      <p:sp>
        <p:nvSpPr>
          <p:cNvPr id="3" name="Rectangle 1">
            <a:extLst>
              <a:ext uri="{FF2B5EF4-FFF2-40B4-BE49-F238E27FC236}">
                <a16:creationId xmlns:a16="http://schemas.microsoft.com/office/drawing/2014/main" id="{E4ED2AC0-71BA-AC22-D425-1B870FDAC916}"/>
              </a:ext>
            </a:extLst>
          </p:cNvPr>
          <p:cNvSpPr>
            <a:spLocks noChangeArrowheads="1"/>
          </p:cNvSpPr>
          <p:nvPr/>
        </p:nvSpPr>
        <p:spPr bwMode="auto">
          <a:xfrm>
            <a:off x="3081529" y="637315"/>
            <a:ext cx="743407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A3A3A"/>
                </a:solidFill>
                <a:effectLst/>
                <a:latin typeface="Work Sans" pitchFamily="2" charset="0"/>
              </a:rPr>
              <a:t>Java program convert an array to set.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4552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5D0B168-75B7-B22B-1D8E-8FD4D2A9A3CD}"/>
              </a:ext>
            </a:extLst>
          </p:cNvPr>
          <p:cNvGraphicFramePr>
            <a:graphicFrameLocks noGrp="1"/>
          </p:cNvGraphicFramePr>
          <p:nvPr>
            <p:extLst>
              <p:ext uri="{D42A27DB-BD31-4B8C-83A1-F6EECF244321}">
                <p14:modId xmlns:p14="http://schemas.microsoft.com/office/powerpoint/2010/main" val="662174630"/>
              </p:ext>
            </p:extLst>
          </p:nvPr>
        </p:nvGraphicFramePr>
        <p:xfrm>
          <a:off x="1514185" y="673481"/>
          <a:ext cx="9632351" cy="5577840"/>
        </p:xfrm>
        <a:graphic>
          <a:graphicData uri="http://schemas.openxmlformats.org/drawingml/2006/table">
            <a:tbl>
              <a:tblPr/>
              <a:tblGrid>
                <a:gridCol w="9632351">
                  <a:extLst>
                    <a:ext uri="{9D8B030D-6E8A-4147-A177-3AD203B41FA5}">
                      <a16:colId xmlns:a16="http://schemas.microsoft.com/office/drawing/2014/main" val="2547376817"/>
                    </a:ext>
                  </a:extLst>
                </a:gridCol>
              </a:tblGrid>
              <a:tr h="1074539">
                <a:tc>
                  <a:txBody>
                    <a:bodyPr/>
                    <a:lstStyle/>
                    <a:p>
                      <a:pPr algn="l" rtl="0" fontAlgn="base"/>
                      <a:r>
                        <a:rPr lang="en-IN" sz="1200" b="0" i="0" dirty="0">
                          <a:effectLst/>
                          <a:latin typeface="Monaco"/>
                        </a:rPr>
                        <a:t>import </a:t>
                      </a:r>
                      <a:r>
                        <a:rPr lang="en-IN" sz="1200" b="0" i="0" dirty="0" err="1">
                          <a:effectLst/>
                          <a:latin typeface="Monaco"/>
                        </a:rPr>
                        <a:t>java.util</a:t>
                      </a:r>
                      <a:r>
                        <a:rPr lang="en-IN" sz="1200" b="0" i="0" dirty="0">
                          <a:effectLst/>
                          <a:latin typeface="Monaco"/>
                        </a:rPr>
                        <a:t>.*;</a:t>
                      </a:r>
                    </a:p>
                    <a:p>
                      <a:pPr algn="l" rtl="0" fontAlgn="base"/>
                      <a:r>
                        <a:rPr lang="en-IN" sz="1200" b="0" i="0" dirty="0">
                          <a:effectLst/>
                          <a:latin typeface="Monaco"/>
                        </a:rPr>
                        <a:t> </a:t>
                      </a:r>
                    </a:p>
                    <a:p>
                      <a:pPr algn="l" rtl="0" fontAlgn="base"/>
                      <a:r>
                        <a:rPr lang="en-IN" sz="1800" b="0" i="0" dirty="0">
                          <a:effectLst/>
                          <a:latin typeface="Monaco"/>
                        </a:rPr>
                        <a:t>public class Main {</a:t>
                      </a:r>
                    </a:p>
                    <a:p>
                      <a:pPr algn="l" rtl="0" fontAlgn="base"/>
                      <a:r>
                        <a:rPr lang="en-IN" sz="1800" b="0" i="0" dirty="0">
                          <a:effectLst/>
                          <a:latin typeface="Monaco"/>
                        </a:rPr>
                        <a:t>    public static void main(String[] </a:t>
                      </a:r>
                      <a:r>
                        <a:rPr lang="en-IN" sz="1800" b="0" i="0" dirty="0" err="1">
                          <a:effectLst/>
                          <a:latin typeface="Monaco"/>
                        </a:rPr>
                        <a:t>args</a:t>
                      </a:r>
                      <a:r>
                        <a:rPr lang="en-IN" sz="1800" b="0" i="0" dirty="0">
                          <a:effectLst/>
                          <a:latin typeface="Monaco"/>
                        </a:rPr>
                        <a:t>) {</a:t>
                      </a:r>
                    </a:p>
                    <a:p>
                      <a:pPr algn="l" rtl="0" fontAlgn="base"/>
                      <a:r>
                        <a:rPr lang="en-IN" sz="1800" b="0" i="0" dirty="0">
                          <a:effectLst/>
                          <a:latin typeface="Monaco"/>
                        </a:rPr>
                        <a:t>        //declare a set class and initialize it</a:t>
                      </a:r>
                    </a:p>
                    <a:p>
                      <a:pPr algn="l" rtl="0" fontAlgn="base"/>
                      <a:r>
                        <a:rPr lang="en-IN" sz="1800" b="0" i="0" dirty="0">
                          <a:effectLst/>
                          <a:latin typeface="Monaco"/>
                        </a:rPr>
                        <a:t>        Set&lt;String&gt; </a:t>
                      </a:r>
                      <a:r>
                        <a:rPr lang="en-IN" sz="1800" b="0" i="0" dirty="0" err="1">
                          <a:effectLst/>
                          <a:latin typeface="Monaco"/>
                        </a:rPr>
                        <a:t>strSet</a:t>
                      </a:r>
                      <a:r>
                        <a:rPr lang="en-IN" sz="1800" b="0" i="0" dirty="0">
                          <a:effectLst/>
                          <a:latin typeface="Monaco"/>
                        </a:rPr>
                        <a:t>= new HashSet&lt;&gt;();</a:t>
                      </a:r>
                    </a:p>
                    <a:p>
                      <a:pPr algn="l" rtl="0" fontAlgn="base"/>
                      <a:r>
                        <a:rPr lang="en-IN" sz="1800" b="0" i="0" dirty="0">
                          <a:effectLst/>
                          <a:latin typeface="Monaco"/>
                        </a:rPr>
                        <a:t>        </a:t>
                      </a:r>
                      <a:r>
                        <a:rPr lang="en-IN" sz="1800" b="0" i="0" dirty="0" err="1">
                          <a:effectLst/>
                          <a:latin typeface="Monaco"/>
                        </a:rPr>
                        <a:t>strSet.add</a:t>
                      </a:r>
                      <a:r>
                        <a:rPr lang="en-IN" sz="1800" b="0" i="0" dirty="0">
                          <a:effectLst/>
                          <a:latin typeface="Monaco"/>
                        </a:rPr>
                        <a:t>("one");</a:t>
                      </a:r>
                    </a:p>
                    <a:p>
                      <a:pPr algn="l" rtl="0" fontAlgn="base"/>
                      <a:r>
                        <a:rPr lang="en-IN" sz="1800" b="0" i="0" dirty="0">
                          <a:effectLst/>
                          <a:latin typeface="Monaco"/>
                        </a:rPr>
                        <a:t>        </a:t>
                      </a:r>
                      <a:r>
                        <a:rPr lang="en-IN" sz="1800" b="0" i="0" dirty="0" err="1">
                          <a:effectLst/>
                          <a:latin typeface="Monaco"/>
                        </a:rPr>
                        <a:t>strSet.add</a:t>
                      </a:r>
                      <a:r>
                        <a:rPr lang="en-IN" sz="1800" b="0" i="0" dirty="0">
                          <a:effectLst/>
                          <a:latin typeface="Monaco"/>
                        </a:rPr>
                        <a:t>("two");</a:t>
                      </a:r>
                    </a:p>
                    <a:p>
                      <a:pPr algn="l" rtl="0" fontAlgn="base"/>
                      <a:r>
                        <a:rPr lang="en-IN" sz="1800" b="0" i="0" dirty="0">
                          <a:effectLst/>
                          <a:latin typeface="Monaco"/>
                        </a:rPr>
                        <a:t>        </a:t>
                      </a:r>
                      <a:r>
                        <a:rPr lang="en-IN" sz="1800" b="0" i="0" dirty="0" err="1">
                          <a:effectLst/>
                          <a:latin typeface="Monaco"/>
                        </a:rPr>
                        <a:t>strSet.add</a:t>
                      </a:r>
                      <a:r>
                        <a:rPr lang="en-IN" sz="1800" b="0" i="0" dirty="0">
                          <a:effectLst/>
                          <a:latin typeface="Monaco"/>
                        </a:rPr>
                        <a:t>("three");</a:t>
                      </a:r>
                    </a:p>
                    <a:p>
                      <a:pPr algn="l" rtl="0" fontAlgn="base"/>
                      <a:r>
                        <a:rPr lang="en-IN" sz="1800" b="0" i="0" dirty="0">
                          <a:effectLst/>
                          <a:latin typeface="Monaco"/>
                        </a:rPr>
                        <a:t>        </a:t>
                      </a:r>
                      <a:r>
                        <a:rPr lang="en-IN" sz="1800" b="0" i="0" dirty="0" err="1">
                          <a:effectLst/>
                          <a:latin typeface="Monaco"/>
                        </a:rPr>
                        <a:t>strSet.add</a:t>
                      </a:r>
                      <a:r>
                        <a:rPr lang="en-IN" sz="1800" b="0" i="0" dirty="0">
                          <a:effectLst/>
                          <a:latin typeface="Monaco"/>
                        </a:rPr>
                        <a:t>("four");</a:t>
                      </a:r>
                    </a:p>
                    <a:p>
                      <a:pPr algn="l" rtl="0" fontAlgn="base"/>
                      <a:r>
                        <a:rPr lang="en-IN" sz="1800" b="0" i="0" dirty="0">
                          <a:effectLst/>
                          <a:latin typeface="Monaco"/>
                        </a:rPr>
                        <a:t>        </a:t>
                      </a:r>
                      <a:r>
                        <a:rPr lang="en-IN" sz="1800" b="0" i="0" dirty="0" err="1">
                          <a:effectLst/>
                          <a:latin typeface="Monaco"/>
                        </a:rPr>
                        <a:t>strSet.add</a:t>
                      </a:r>
                      <a:r>
                        <a:rPr lang="en-IN" sz="1800" b="0" i="0" dirty="0">
                          <a:effectLst/>
                          <a:latin typeface="Monaco"/>
                        </a:rPr>
                        <a:t>("five");</a:t>
                      </a:r>
                    </a:p>
                    <a:p>
                      <a:pPr algn="l" rtl="0" fontAlgn="base"/>
                      <a:r>
                        <a:rPr lang="en-IN" sz="1800" b="0" i="0" dirty="0">
                          <a:effectLst/>
                          <a:latin typeface="Monaco"/>
                        </a:rPr>
                        <a:t>        //print the set</a:t>
                      </a:r>
                    </a:p>
                    <a:p>
                      <a:pPr algn="l" rtl="0" fontAlgn="base"/>
                      <a:r>
                        <a:rPr lang="en-IN" sz="1800" b="0" i="0" dirty="0">
                          <a:effectLst/>
                          <a:latin typeface="Monaco"/>
                        </a:rPr>
                        <a:t>        </a:t>
                      </a:r>
                      <a:r>
                        <a:rPr lang="en-IN" sz="1800" b="0" i="0" dirty="0" err="1">
                          <a:effectLst/>
                          <a:latin typeface="Monaco"/>
                        </a:rPr>
                        <a:t>System.out.println</a:t>
                      </a:r>
                      <a:r>
                        <a:rPr lang="en-IN" sz="1800" b="0" i="0" dirty="0">
                          <a:effectLst/>
                          <a:latin typeface="Monaco"/>
                        </a:rPr>
                        <a:t>("The set contents: " + </a:t>
                      </a:r>
                      <a:r>
                        <a:rPr lang="en-IN" sz="1800" b="0" i="0" dirty="0" err="1">
                          <a:effectLst/>
                          <a:latin typeface="Monaco"/>
                        </a:rPr>
                        <a:t>strSet</a:t>
                      </a:r>
                      <a:r>
                        <a:rPr lang="en-IN" sz="1800" b="0" i="0" dirty="0">
                          <a:effectLst/>
                          <a:latin typeface="Monaco"/>
                        </a:rPr>
                        <a:t>);</a:t>
                      </a:r>
                    </a:p>
                    <a:p>
                      <a:pPr algn="l" rtl="0" fontAlgn="base"/>
                      <a:r>
                        <a:rPr lang="en-IN" sz="1800" b="0" i="0" dirty="0">
                          <a:effectLst/>
                          <a:latin typeface="Monaco"/>
                        </a:rPr>
                        <a:t>        //declare an </a:t>
                      </a:r>
                      <a:r>
                        <a:rPr lang="en-IN" sz="1800" b="0" i="0" dirty="0" err="1">
                          <a:effectLst/>
                          <a:latin typeface="Monaco"/>
                        </a:rPr>
                        <a:t>ArrayList</a:t>
                      </a:r>
                      <a:endParaRPr lang="en-IN" sz="1800" b="0" i="0" dirty="0">
                        <a:effectLst/>
                        <a:latin typeface="Monaco"/>
                      </a:endParaRPr>
                    </a:p>
                    <a:p>
                      <a:pPr algn="l" rtl="0" fontAlgn="base"/>
                      <a:r>
                        <a:rPr lang="en-IN" sz="1800" b="0" i="0" dirty="0">
                          <a:effectLst/>
                          <a:latin typeface="Monaco"/>
                        </a:rPr>
                        <a:t>        List&lt;String&gt; </a:t>
                      </a:r>
                      <a:r>
                        <a:rPr lang="en-IN" sz="1800" b="0" i="0" dirty="0" err="1">
                          <a:effectLst/>
                          <a:latin typeface="Monaco"/>
                        </a:rPr>
                        <a:t>strList</a:t>
                      </a:r>
                      <a:r>
                        <a:rPr lang="en-IN" sz="1800" b="0" i="0" dirty="0">
                          <a:effectLst/>
                          <a:latin typeface="Monaco"/>
                        </a:rPr>
                        <a:t> = new </a:t>
                      </a:r>
                      <a:r>
                        <a:rPr lang="en-IN" sz="1800" b="0" i="0" dirty="0" err="1">
                          <a:effectLst/>
                          <a:latin typeface="Monaco"/>
                        </a:rPr>
                        <a:t>ArrayList</a:t>
                      </a:r>
                      <a:r>
                        <a:rPr lang="en-IN" sz="1800" b="0" i="0" dirty="0">
                          <a:effectLst/>
                          <a:latin typeface="Monaco"/>
                        </a:rPr>
                        <a:t>&lt;&gt;();</a:t>
                      </a:r>
                    </a:p>
                    <a:p>
                      <a:pPr algn="l" rtl="0" fontAlgn="base"/>
                      <a:r>
                        <a:rPr lang="en-IN" sz="1800" b="0" i="0" dirty="0">
                          <a:effectLst/>
                          <a:latin typeface="Monaco"/>
                        </a:rPr>
                        <a:t>        //using </a:t>
                      </a:r>
                      <a:r>
                        <a:rPr lang="en-IN" sz="1800" b="0" i="0" dirty="0" err="1">
                          <a:effectLst/>
                          <a:latin typeface="Monaco"/>
                        </a:rPr>
                        <a:t>addAll</a:t>
                      </a:r>
                      <a:r>
                        <a:rPr lang="en-IN" sz="1800" b="0" i="0" dirty="0">
                          <a:effectLst/>
                          <a:latin typeface="Monaco"/>
                        </a:rPr>
                        <a:t> </a:t>
                      </a:r>
                      <a:r>
                        <a:rPr lang="en-IN" sz="1800" b="0" i="0" dirty="0" err="1">
                          <a:effectLst/>
                          <a:latin typeface="Monaco"/>
                        </a:rPr>
                        <a:t>method,copy</a:t>
                      </a:r>
                      <a:r>
                        <a:rPr lang="en-IN" sz="1800" b="0" i="0" dirty="0">
                          <a:effectLst/>
                          <a:latin typeface="Monaco"/>
                        </a:rPr>
                        <a:t> set elements to </a:t>
                      </a:r>
                      <a:r>
                        <a:rPr lang="en-IN" sz="1800" b="0" i="0" dirty="0" err="1">
                          <a:effectLst/>
                          <a:latin typeface="Monaco"/>
                        </a:rPr>
                        <a:t>ArrayList</a:t>
                      </a:r>
                      <a:endParaRPr lang="en-IN" sz="1800" b="0" i="0" dirty="0">
                        <a:effectLst/>
                        <a:latin typeface="Monaco"/>
                      </a:endParaRPr>
                    </a:p>
                    <a:p>
                      <a:pPr algn="l" rtl="0" fontAlgn="base"/>
                      <a:r>
                        <a:rPr lang="en-IN" sz="1800" b="0" i="0" dirty="0">
                          <a:effectLst/>
                          <a:latin typeface="Monaco"/>
                        </a:rPr>
                        <a:t>        </a:t>
                      </a:r>
                      <a:r>
                        <a:rPr lang="en-IN" sz="1800" b="0" i="0" dirty="0" err="1">
                          <a:effectLst/>
                          <a:latin typeface="Monaco"/>
                        </a:rPr>
                        <a:t>strList.addAll</a:t>
                      </a:r>
                      <a:r>
                        <a:rPr lang="en-IN" sz="1800" b="0" i="0" dirty="0">
                          <a:effectLst/>
                          <a:latin typeface="Monaco"/>
                        </a:rPr>
                        <a:t>(</a:t>
                      </a:r>
                      <a:r>
                        <a:rPr lang="en-IN" sz="1800" b="0" i="0" dirty="0" err="1">
                          <a:effectLst/>
                          <a:latin typeface="Monaco"/>
                        </a:rPr>
                        <a:t>strSet</a:t>
                      </a:r>
                      <a:r>
                        <a:rPr lang="en-IN" sz="1800" b="0" i="0" dirty="0">
                          <a:effectLst/>
                          <a:latin typeface="Monaco"/>
                        </a:rPr>
                        <a:t>);</a:t>
                      </a:r>
                    </a:p>
                    <a:p>
                      <a:pPr algn="l" rtl="0" fontAlgn="base"/>
                      <a:r>
                        <a:rPr lang="en-IN" sz="1800" b="0" i="0" dirty="0">
                          <a:effectLst/>
                          <a:latin typeface="Monaco"/>
                        </a:rPr>
                        <a:t>        //print the </a:t>
                      </a:r>
                      <a:r>
                        <a:rPr lang="en-IN" sz="1800" b="0" i="0" dirty="0" err="1">
                          <a:effectLst/>
                          <a:latin typeface="Monaco"/>
                        </a:rPr>
                        <a:t>ArrayList</a:t>
                      </a:r>
                      <a:endParaRPr lang="en-IN" sz="1800" b="0" i="0" dirty="0">
                        <a:effectLst/>
                        <a:latin typeface="Monaco"/>
                      </a:endParaRPr>
                    </a:p>
                    <a:p>
                      <a:pPr algn="l" rtl="0" fontAlgn="base"/>
                      <a:r>
                        <a:rPr lang="en-IN" sz="1800" b="0" i="0" dirty="0">
                          <a:effectLst/>
                          <a:latin typeface="Monaco"/>
                        </a:rPr>
                        <a:t>        </a:t>
                      </a:r>
                      <a:r>
                        <a:rPr lang="en-IN" sz="1800" b="0" i="0" dirty="0" err="1">
                          <a:effectLst/>
                          <a:latin typeface="Monaco"/>
                        </a:rPr>
                        <a:t>System.out.println</a:t>
                      </a:r>
                      <a:r>
                        <a:rPr lang="en-IN" sz="1800" b="0" i="0" dirty="0">
                          <a:effectLst/>
                          <a:latin typeface="Monaco"/>
                        </a:rPr>
                        <a:t>("The </a:t>
                      </a:r>
                      <a:r>
                        <a:rPr lang="en-IN" sz="1800" b="0" i="0" dirty="0" err="1">
                          <a:effectLst/>
                          <a:latin typeface="Monaco"/>
                        </a:rPr>
                        <a:t>ArrayList</a:t>
                      </a:r>
                      <a:r>
                        <a:rPr lang="en-IN" sz="1800" b="0" i="0" dirty="0">
                          <a:effectLst/>
                          <a:latin typeface="Monaco"/>
                        </a:rPr>
                        <a:t> from set : " + </a:t>
                      </a:r>
                      <a:r>
                        <a:rPr lang="en-IN" sz="1800" b="0" i="0" dirty="0" err="1">
                          <a:effectLst/>
                          <a:latin typeface="Monaco"/>
                        </a:rPr>
                        <a:t>strList</a:t>
                      </a:r>
                      <a:r>
                        <a:rPr lang="en-IN" sz="1800" b="0" i="0" dirty="0">
                          <a:effectLst/>
                          <a:latin typeface="Monaco"/>
                        </a:rPr>
                        <a:t>);</a:t>
                      </a:r>
                    </a:p>
                    <a:p>
                      <a:pPr algn="l" rtl="0" fontAlgn="base"/>
                      <a:r>
                        <a:rPr lang="en-IN" sz="1800" b="0" i="0" dirty="0">
                          <a:effectLst/>
                          <a:latin typeface="Monaco"/>
                        </a:rPr>
                        <a:t>    }</a:t>
                      </a:r>
                    </a:p>
                    <a:p>
                      <a:pPr algn="l" rtl="0" fontAlgn="base"/>
                      <a:r>
                        <a:rPr lang="en-IN" sz="18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3889687764"/>
                  </a:ext>
                </a:extLst>
              </a:tr>
            </a:tbl>
          </a:graphicData>
        </a:graphic>
      </p:graphicFrame>
      <p:sp>
        <p:nvSpPr>
          <p:cNvPr id="3" name="Rectangle 1">
            <a:extLst>
              <a:ext uri="{FF2B5EF4-FFF2-40B4-BE49-F238E27FC236}">
                <a16:creationId xmlns:a16="http://schemas.microsoft.com/office/drawing/2014/main" id="{ABFEC521-E0DD-1BA3-D683-AE1BCF433128}"/>
              </a:ext>
            </a:extLst>
          </p:cNvPr>
          <p:cNvSpPr>
            <a:spLocks noChangeArrowheads="1"/>
          </p:cNvSpPr>
          <p:nvPr/>
        </p:nvSpPr>
        <p:spPr bwMode="auto">
          <a:xfrm>
            <a:off x="1514793" y="452934"/>
            <a:ext cx="2326826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A3A3A"/>
                </a:solidFill>
                <a:effectLst/>
                <a:latin typeface="Work Sans" pitchFamily="2" charset="0"/>
              </a:rPr>
              <a:t>The Java program below converts the set to an </a:t>
            </a:r>
            <a:r>
              <a:rPr kumimoji="0" lang="en-US" altLang="en-US" b="1" i="0" u="none" strike="noStrike" cap="none" normalizeH="0" baseline="0" dirty="0" err="1">
                <a:ln>
                  <a:noFill/>
                </a:ln>
                <a:solidFill>
                  <a:srgbClr val="3A3A3A"/>
                </a:solidFill>
                <a:effectLst/>
                <a:latin typeface="Work Sans" pitchFamily="2" charset="0"/>
              </a:rPr>
              <a:t>ArrayList</a:t>
            </a:r>
            <a:r>
              <a:rPr kumimoji="0" lang="en-US" altLang="en-US" b="1" i="0" u="none" strike="noStrike" cap="none" normalizeH="0" baseline="0" dirty="0">
                <a:ln>
                  <a:noFill/>
                </a:ln>
                <a:solidFill>
                  <a:srgbClr val="3A3A3A"/>
                </a:solidFill>
                <a:effectLst/>
                <a:latin typeface="Work Sans" pitchFamily="2"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4947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BC2B8FC-F14F-2566-A153-2D8F07A4148F}"/>
              </a:ext>
            </a:extLst>
          </p:cNvPr>
          <p:cNvGraphicFramePr>
            <a:graphicFrameLocks noGrp="1"/>
          </p:cNvGraphicFramePr>
          <p:nvPr>
            <p:extLst>
              <p:ext uri="{D42A27DB-BD31-4B8C-83A1-F6EECF244321}">
                <p14:modId xmlns:p14="http://schemas.microsoft.com/office/powerpoint/2010/main" val="3067713862"/>
              </p:ext>
            </p:extLst>
          </p:nvPr>
        </p:nvGraphicFramePr>
        <p:xfrm>
          <a:off x="1243584" y="1116339"/>
          <a:ext cx="9555480" cy="5760720"/>
        </p:xfrm>
        <a:graphic>
          <a:graphicData uri="http://schemas.openxmlformats.org/drawingml/2006/table">
            <a:tbl>
              <a:tblPr/>
              <a:tblGrid>
                <a:gridCol w="9555480">
                  <a:extLst>
                    <a:ext uri="{9D8B030D-6E8A-4147-A177-3AD203B41FA5}">
                      <a16:colId xmlns:a16="http://schemas.microsoft.com/office/drawing/2014/main" val="3800942771"/>
                    </a:ext>
                  </a:extLst>
                </a:gridCol>
              </a:tblGrid>
              <a:tr h="3580502">
                <a:tc>
                  <a:txBody>
                    <a:bodyPr/>
                    <a:lstStyle/>
                    <a:p>
                      <a:pPr algn="l" rtl="0" fontAlgn="base"/>
                      <a:r>
                        <a:rPr lang="en-IN" sz="1800" b="0" i="0" dirty="0">
                          <a:effectLst/>
                          <a:latin typeface="Monaco"/>
                        </a:rPr>
                        <a:t>import </a:t>
                      </a:r>
                      <a:r>
                        <a:rPr lang="en-IN" sz="1800" b="0" i="0" dirty="0" err="1">
                          <a:effectLst/>
                          <a:latin typeface="Monaco"/>
                        </a:rPr>
                        <a:t>java.util</a:t>
                      </a:r>
                      <a:r>
                        <a:rPr lang="en-IN" sz="1800" b="0" i="0" dirty="0">
                          <a:effectLst/>
                          <a:latin typeface="Monaco"/>
                        </a:rPr>
                        <a:t>.*;</a:t>
                      </a:r>
                    </a:p>
                    <a:p>
                      <a:pPr algn="l" rtl="0" fontAlgn="base"/>
                      <a:r>
                        <a:rPr lang="en-IN" sz="1800" b="0" i="0" dirty="0">
                          <a:effectLst/>
                          <a:latin typeface="Monaco"/>
                        </a:rPr>
                        <a:t> </a:t>
                      </a:r>
                    </a:p>
                    <a:p>
                      <a:pPr algn="l" rtl="0" fontAlgn="base"/>
                      <a:r>
                        <a:rPr lang="en-IN" sz="1800" b="0" i="0" dirty="0">
                          <a:effectLst/>
                          <a:latin typeface="Monaco"/>
                        </a:rPr>
                        <a:t>public class Main {</a:t>
                      </a:r>
                    </a:p>
                    <a:p>
                      <a:pPr algn="l" rtl="0" fontAlgn="base"/>
                      <a:r>
                        <a:rPr lang="en-IN" sz="1800" b="0" i="0" dirty="0">
                          <a:effectLst/>
                          <a:latin typeface="Monaco"/>
                        </a:rPr>
                        <a:t>    public static void main(String[] </a:t>
                      </a:r>
                      <a:r>
                        <a:rPr lang="en-IN" sz="1800" b="0" i="0" dirty="0" err="1">
                          <a:effectLst/>
                          <a:latin typeface="Monaco"/>
                        </a:rPr>
                        <a:t>args</a:t>
                      </a:r>
                      <a:r>
                        <a:rPr lang="en-IN" sz="1800" b="0" i="0" dirty="0">
                          <a:effectLst/>
                          <a:latin typeface="Monaco"/>
                        </a:rPr>
                        <a:t>) {</a:t>
                      </a:r>
                    </a:p>
                    <a:p>
                      <a:pPr algn="l" rtl="0" fontAlgn="base"/>
                      <a:r>
                        <a:rPr lang="en-IN" sz="1800" b="0" i="0" dirty="0">
                          <a:effectLst/>
                          <a:latin typeface="Monaco"/>
                        </a:rPr>
                        <a:t>        //declare an </a:t>
                      </a:r>
                      <a:r>
                        <a:rPr lang="en-IN" sz="1800" b="0" i="0" dirty="0" err="1">
                          <a:effectLst/>
                          <a:latin typeface="Monaco"/>
                        </a:rPr>
                        <a:t>ArrayList</a:t>
                      </a:r>
                      <a:r>
                        <a:rPr lang="en-IN" sz="1800" b="0" i="0" dirty="0">
                          <a:effectLst/>
                          <a:latin typeface="Monaco"/>
                        </a:rPr>
                        <a:t> and initialize it</a:t>
                      </a:r>
                    </a:p>
                    <a:p>
                      <a:pPr algn="l" rtl="0" fontAlgn="base"/>
                      <a:r>
                        <a:rPr lang="en-IN" sz="1800" b="0" i="0" dirty="0">
                          <a:effectLst/>
                          <a:latin typeface="Monaco"/>
                        </a:rPr>
                        <a:t>        List&lt;String&gt; </a:t>
                      </a:r>
                      <a:r>
                        <a:rPr lang="en-IN" sz="1800" b="0" i="0" dirty="0" err="1">
                          <a:effectLst/>
                          <a:latin typeface="Monaco"/>
                        </a:rPr>
                        <a:t>strList</a:t>
                      </a:r>
                      <a:r>
                        <a:rPr lang="en-IN" sz="1800" b="0" i="0" dirty="0">
                          <a:effectLst/>
                          <a:latin typeface="Monaco"/>
                        </a:rPr>
                        <a:t> = new </a:t>
                      </a:r>
                      <a:r>
                        <a:rPr lang="en-IN" sz="1800" b="0" i="0" dirty="0" err="1">
                          <a:effectLst/>
                          <a:latin typeface="Monaco"/>
                        </a:rPr>
                        <a:t>ArrayList</a:t>
                      </a:r>
                      <a:r>
                        <a:rPr lang="en-IN" sz="1800" b="0" i="0" dirty="0">
                          <a:effectLst/>
                          <a:latin typeface="Monaco"/>
                        </a:rPr>
                        <a:t>&lt;&gt;();</a:t>
                      </a:r>
                    </a:p>
                    <a:p>
                      <a:pPr algn="l" rtl="0" fontAlgn="base"/>
                      <a:r>
                        <a:rPr lang="en-IN" sz="1800" b="0" i="0" dirty="0">
                          <a:effectLst/>
                          <a:latin typeface="Monaco"/>
                        </a:rPr>
                        <a:t>        </a:t>
                      </a:r>
                      <a:r>
                        <a:rPr lang="en-IN" sz="1800" b="0" i="0" dirty="0" err="1">
                          <a:effectLst/>
                          <a:latin typeface="Monaco"/>
                        </a:rPr>
                        <a:t>strList.add</a:t>
                      </a:r>
                      <a:r>
                        <a:rPr lang="en-IN" sz="1800" b="0" i="0" dirty="0">
                          <a:effectLst/>
                          <a:latin typeface="Monaco"/>
                        </a:rPr>
                        <a:t>("one");</a:t>
                      </a:r>
                    </a:p>
                    <a:p>
                      <a:pPr algn="l" rtl="0" fontAlgn="base"/>
                      <a:r>
                        <a:rPr lang="en-IN" sz="1800" b="0" i="0" dirty="0">
                          <a:effectLst/>
                          <a:latin typeface="Monaco"/>
                        </a:rPr>
                        <a:t>        </a:t>
                      </a:r>
                      <a:r>
                        <a:rPr lang="en-IN" sz="1800" b="0" i="0" dirty="0" err="1">
                          <a:effectLst/>
                          <a:latin typeface="Monaco"/>
                        </a:rPr>
                        <a:t>strList.add</a:t>
                      </a:r>
                      <a:r>
                        <a:rPr lang="en-IN" sz="1800" b="0" i="0" dirty="0">
                          <a:effectLst/>
                          <a:latin typeface="Monaco"/>
                        </a:rPr>
                        <a:t>("two");</a:t>
                      </a:r>
                    </a:p>
                    <a:p>
                      <a:pPr algn="l" rtl="0" fontAlgn="base"/>
                      <a:r>
                        <a:rPr lang="en-IN" sz="1800" b="0" i="0" dirty="0">
                          <a:effectLst/>
                          <a:latin typeface="Monaco"/>
                        </a:rPr>
                        <a:t>        </a:t>
                      </a:r>
                      <a:r>
                        <a:rPr lang="en-IN" sz="1800" b="0" i="0" dirty="0" err="1">
                          <a:effectLst/>
                          <a:latin typeface="Monaco"/>
                        </a:rPr>
                        <a:t>strList.add</a:t>
                      </a:r>
                      <a:r>
                        <a:rPr lang="en-IN" sz="1800" b="0" i="0" dirty="0">
                          <a:effectLst/>
                          <a:latin typeface="Monaco"/>
                        </a:rPr>
                        <a:t>("three");</a:t>
                      </a:r>
                    </a:p>
                    <a:p>
                      <a:pPr algn="l" rtl="0" fontAlgn="base"/>
                      <a:r>
                        <a:rPr lang="en-IN" sz="1800" b="0" i="0" dirty="0">
                          <a:effectLst/>
                          <a:latin typeface="Monaco"/>
                        </a:rPr>
                        <a:t>        </a:t>
                      </a:r>
                      <a:r>
                        <a:rPr lang="en-IN" sz="1800" b="0" i="0" dirty="0" err="1">
                          <a:effectLst/>
                          <a:latin typeface="Monaco"/>
                        </a:rPr>
                        <a:t>strList.add</a:t>
                      </a:r>
                      <a:r>
                        <a:rPr lang="en-IN" sz="1800" b="0" i="0" dirty="0">
                          <a:effectLst/>
                          <a:latin typeface="Monaco"/>
                        </a:rPr>
                        <a:t>("four");</a:t>
                      </a:r>
                    </a:p>
                    <a:p>
                      <a:pPr algn="l" rtl="0" fontAlgn="base"/>
                      <a:r>
                        <a:rPr lang="en-IN" sz="1800" b="0" i="0" dirty="0">
                          <a:effectLst/>
                          <a:latin typeface="Monaco"/>
                        </a:rPr>
                        <a:t>        </a:t>
                      </a:r>
                      <a:r>
                        <a:rPr lang="en-IN" sz="1800" b="0" i="0" dirty="0" err="1">
                          <a:effectLst/>
                          <a:latin typeface="Monaco"/>
                        </a:rPr>
                        <a:t>strList.add</a:t>
                      </a:r>
                      <a:r>
                        <a:rPr lang="en-IN" sz="1800" b="0" i="0" dirty="0">
                          <a:effectLst/>
                          <a:latin typeface="Monaco"/>
                        </a:rPr>
                        <a:t>("five");</a:t>
                      </a:r>
                    </a:p>
                    <a:p>
                      <a:pPr algn="l" rtl="0" fontAlgn="base"/>
                      <a:r>
                        <a:rPr lang="en-IN" sz="1800" b="0" i="0" dirty="0">
                          <a:effectLst/>
                          <a:latin typeface="Monaco"/>
                        </a:rPr>
                        <a:t>        //print the </a:t>
                      </a:r>
                      <a:r>
                        <a:rPr lang="en-IN" sz="1800" b="0" i="0" dirty="0" err="1">
                          <a:effectLst/>
                          <a:latin typeface="Monaco"/>
                        </a:rPr>
                        <a:t>ArrayList</a:t>
                      </a:r>
                      <a:endParaRPr lang="en-IN" sz="1800" b="0" i="0" dirty="0">
                        <a:effectLst/>
                        <a:latin typeface="Monaco"/>
                      </a:endParaRPr>
                    </a:p>
                    <a:p>
                      <a:pPr algn="l" rtl="0" fontAlgn="base"/>
                      <a:r>
                        <a:rPr lang="en-IN" sz="1800" b="0" i="0" dirty="0">
                          <a:effectLst/>
                          <a:latin typeface="Monaco"/>
                        </a:rPr>
                        <a:t>        </a:t>
                      </a:r>
                      <a:r>
                        <a:rPr lang="en-IN" sz="1800" b="0" i="0" dirty="0" err="1">
                          <a:effectLst/>
                          <a:latin typeface="Monaco"/>
                        </a:rPr>
                        <a:t>System.out.println</a:t>
                      </a:r>
                      <a:r>
                        <a:rPr lang="en-IN" sz="1800" b="0" i="0" dirty="0">
                          <a:effectLst/>
                          <a:latin typeface="Monaco"/>
                        </a:rPr>
                        <a:t>("The </a:t>
                      </a:r>
                      <a:r>
                        <a:rPr lang="en-IN" sz="1800" b="0" i="0" dirty="0" err="1">
                          <a:effectLst/>
                          <a:latin typeface="Monaco"/>
                        </a:rPr>
                        <a:t>ArrayList</a:t>
                      </a:r>
                      <a:r>
                        <a:rPr lang="en-IN" sz="1800" b="0" i="0" dirty="0">
                          <a:effectLst/>
                          <a:latin typeface="Monaco"/>
                        </a:rPr>
                        <a:t>: " + </a:t>
                      </a:r>
                      <a:r>
                        <a:rPr lang="en-IN" sz="1800" b="0" i="0" dirty="0" err="1">
                          <a:effectLst/>
                          <a:latin typeface="Monaco"/>
                        </a:rPr>
                        <a:t>strList</a:t>
                      </a:r>
                      <a:r>
                        <a:rPr lang="en-IN" sz="1800" b="0" i="0" dirty="0">
                          <a:effectLst/>
                          <a:latin typeface="Monaco"/>
                        </a:rPr>
                        <a:t>);</a:t>
                      </a:r>
                    </a:p>
                    <a:p>
                      <a:pPr algn="l" rtl="0" fontAlgn="base"/>
                      <a:r>
                        <a:rPr lang="en-IN" sz="1800" b="0" i="0" dirty="0">
                          <a:effectLst/>
                          <a:latin typeface="Monaco"/>
                        </a:rPr>
                        <a:t> </a:t>
                      </a:r>
                    </a:p>
                    <a:p>
                      <a:pPr algn="l" rtl="0" fontAlgn="base"/>
                      <a:r>
                        <a:rPr lang="en-IN" sz="1800" b="0" i="0" dirty="0">
                          <a:effectLst/>
                          <a:latin typeface="Monaco"/>
                        </a:rPr>
                        <a:t>        //declare a set class with </a:t>
                      </a:r>
                      <a:r>
                        <a:rPr lang="en-IN" sz="1800" b="0" i="0" dirty="0" err="1">
                          <a:effectLst/>
                          <a:latin typeface="Monaco"/>
                        </a:rPr>
                        <a:t>ArrayList</a:t>
                      </a:r>
                      <a:r>
                        <a:rPr lang="en-IN" sz="1800" b="0" i="0" dirty="0">
                          <a:effectLst/>
                          <a:latin typeface="Monaco"/>
                        </a:rPr>
                        <a:t> as argument to the constructor</a:t>
                      </a:r>
                    </a:p>
                    <a:p>
                      <a:pPr algn="l" rtl="0" fontAlgn="base"/>
                      <a:r>
                        <a:rPr lang="en-IN" sz="1800" b="0" i="0" dirty="0">
                          <a:effectLst/>
                          <a:latin typeface="Monaco"/>
                        </a:rPr>
                        <a:t>        Set&lt;String&gt; </a:t>
                      </a:r>
                      <a:r>
                        <a:rPr lang="en-IN" sz="1800" b="0" i="0" dirty="0" err="1">
                          <a:effectLst/>
                          <a:latin typeface="Monaco"/>
                        </a:rPr>
                        <a:t>strSet</a:t>
                      </a:r>
                      <a:r>
                        <a:rPr lang="en-IN" sz="1800" b="0" i="0" dirty="0">
                          <a:effectLst/>
                          <a:latin typeface="Monaco"/>
                        </a:rPr>
                        <a:t>= new HashSet&lt;&gt;(</a:t>
                      </a:r>
                      <a:r>
                        <a:rPr lang="en-IN" sz="1800" b="0" i="0" dirty="0" err="1">
                          <a:effectLst/>
                          <a:latin typeface="Monaco"/>
                        </a:rPr>
                        <a:t>strList</a:t>
                      </a:r>
                      <a:r>
                        <a:rPr lang="en-IN" sz="1800" b="0" i="0" dirty="0">
                          <a:effectLst/>
                          <a:latin typeface="Monaco"/>
                        </a:rPr>
                        <a:t>);</a:t>
                      </a:r>
                    </a:p>
                    <a:p>
                      <a:pPr algn="l" rtl="0" fontAlgn="base"/>
                      <a:r>
                        <a:rPr lang="en-IN" sz="1800" b="0" i="0" dirty="0">
                          <a:effectLst/>
                          <a:latin typeface="Monaco"/>
                        </a:rPr>
                        <a:t>         </a:t>
                      </a:r>
                    </a:p>
                    <a:p>
                      <a:pPr algn="l" rtl="0" fontAlgn="base"/>
                      <a:r>
                        <a:rPr lang="en-IN" sz="1800" b="0" i="0" dirty="0">
                          <a:effectLst/>
                          <a:latin typeface="Monaco"/>
                        </a:rPr>
                        <a:t>        //print the set</a:t>
                      </a:r>
                    </a:p>
                    <a:p>
                      <a:pPr algn="l" rtl="0" fontAlgn="base"/>
                      <a:r>
                        <a:rPr lang="en-IN" sz="1800" b="0" i="0" dirty="0">
                          <a:effectLst/>
                          <a:latin typeface="Monaco"/>
                        </a:rPr>
                        <a:t>        </a:t>
                      </a:r>
                      <a:r>
                        <a:rPr lang="en-IN" sz="1800" b="0" i="0" dirty="0" err="1">
                          <a:effectLst/>
                          <a:latin typeface="Monaco"/>
                        </a:rPr>
                        <a:t>System.out.println</a:t>
                      </a:r>
                      <a:r>
                        <a:rPr lang="en-IN" sz="1800" b="0" i="0" dirty="0">
                          <a:effectLst/>
                          <a:latin typeface="Monaco"/>
                        </a:rPr>
                        <a:t>("The Set obtained from </a:t>
                      </a:r>
                      <a:r>
                        <a:rPr lang="en-IN" sz="1800" b="0" i="0" dirty="0" err="1">
                          <a:effectLst/>
                          <a:latin typeface="Monaco"/>
                        </a:rPr>
                        <a:t>ArrayList</a:t>
                      </a:r>
                      <a:r>
                        <a:rPr lang="en-IN" sz="1800" b="0" i="0" dirty="0">
                          <a:effectLst/>
                          <a:latin typeface="Monaco"/>
                        </a:rPr>
                        <a:t>: " + </a:t>
                      </a:r>
                      <a:r>
                        <a:rPr lang="en-IN" sz="1800" b="0" i="0" dirty="0" err="1">
                          <a:effectLst/>
                          <a:latin typeface="Monaco"/>
                        </a:rPr>
                        <a:t>strSet</a:t>
                      </a:r>
                      <a:r>
                        <a:rPr lang="en-IN" sz="1800" b="0" i="0" dirty="0">
                          <a:effectLst/>
                          <a:latin typeface="Monaco"/>
                        </a:rPr>
                        <a:t>);</a:t>
                      </a:r>
                    </a:p>
                    <a:p>
                      <a:pPr algn="l" rtl="0" fontAlgn="base"/>
                      <a:r>
                        <a:rPr lang="en-IN" sz="1800" b="0" i="0" dirty="0">
                          <a:effectLst/>
                          <a:latin typeface="Monaco"/>
                        </a:rPr>
                        <a:t>    }</a:t>
                      </a:r>
                    </a:p>
                    <a:p>
                      <a:pPr algn="l" rtl="0" fontAlgn="base"/>
                      <a:r>
                        <a:rPr lang="en-IN" sz="18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1489251875"/>
                  </a:ext>
                </a:extLst>
              </a:tr>
            </a:tbl>
          </a:graphicData>
        </a:graphic>
      </p:graphicFrame>
      <p:sp>
        <p:nvSpPr>
          <p:cNvPr id="3" name="Rectangle 1">
            <a:extLst>
              <a:ext uri="{FF2B5EF4-FFF2-40B4-BE49-F238E27FC236}">
                <a16:creationId xmlns:a16="http://schemas.microsoft.com/office/drawing/2014/main" id="{E45CB5DC-4017-99C3-25CA-E313E4339BA5}"/>
              </a:ext>
            </a:extLst>
          </p:cNvPr>
          <p:cNvSpPr>
            <a:spLocks noChangeArrowheads="1"/>
          </p:cNvSpPr>
          <p:nvPr/>
        </p:nvSpPr>
        <p:spPr bwMode="auto">
          <a:xfrm>
            <a:off x="1243584" y="468675"/>
            <a:ext cx="837590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A3A3A"/>
                </a:solidFill>
                <a:effectLst/>
                <a:latin typeface="Work Sans" pitchFamily="2" charset="0"/>
              </a:rPr>
              <a:t>The following Java program implements this conversion.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93923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31C26E9-DD29-A193-DF1E-281E622ADBD1}"/>
              </a:ext>
            </a:extLst>
          </p:cNvPr>
          <p:cNvGraphicFramePr>
            <a:graphicFrameLocks noGrp="1"/>
          </p:cNvGraphicFramePr>
          <p:nvPr>
            <p:extLst>
              <p:ext uri="{D42A27DB-BD31-4B8C-83A1-F6EECF244321}">
                <p14:modId xmlns:p14="http://schemas.microsoft.com/office/powerpoint/2010/main" val="785507188"/>
              </p:ext>
            </p:extLst>
          </p:nvPr>
        </p:nvGraphicFramePr>
        <p:xfrm>
          <a:off x="1307592" y="892936"/>
          <a:ext cx="10030968" cy="5852160"/>
        </p:xfrm>
        <a:graphic>
          <a:graphicData uri="http://schemas.openxmlformats.org/drawingml/2006/table">
            <a:tbl>
              <a:tblPr/>
              <a:tblGrid>
                <a:gridCol w="10030968">
                  <a:extLst>
                    <a:ext uri="{9D8B030D-6E8A-4147-A177-3AD203B41FA5}">
                      <a16:colId xmlns:a16="http://schemas.microsoft.com/office/drawing/2014/main" val="3723263454"/>
                    </a:ext>
                  </a:extLst>
                </a:gridCol>
              </a:tblGrid>
              <a:tr h="5830696">
                <a:tc>
                  <a:txBody>
                    <a:bodyPr/>
                    <a:lstStyle/>
                    <a:p>
                      <a:pPr algn="l" rtl="0" fontAlgn="base"/>
                      <a:r>
                        <a:rPr lang="en-IN" sz="1600" b="0" i="0" dirty="0">
                          <a:effectLst/>
                          <a:latin typeface="Monaco"/>
                        </a:rPr>
                        <a:t>import </a:t>
                      </a:r>
                      <a:r>
                        <a:rPr lang="en-IN" sz="1600" b="0" i="0" dirty="0" err="1">
                          <a:effectLst/>
                          <a:latin typeface="Monaco"/>
                        </a:rPr>
                        <a:t>java.util</a:t>
                      </a:r>
                      <a:r>
                        <a:rPr lang="en-IN" sz="1600" b="0" i="0" dirty="0">
                          <a:effectLst/>
                          <a:latin typeface="Monaco"/>
                        </a:rPr>
                        <a:t>.*; </a:t>
                      </a:r>
                    </a:p>
                    <a:p>
                      <a:pPr algn="l" rtl="0" fontAlgn="base"/>
                      <a:r>
                        <a:rPr lang="en-IN" sz="1600" b="0" i="0" dirty="0">
                          <a:effectLst/>
                          <a:latin typeface="Monaco"/>
                        </a:rPr>
                        <a:t>import </a:t>
                      </a:r>
                      <a:r>
                        <a:rPr lang="en-IN" sz="1600" b="0" i="0" dirty="0" err="1">
                          <a:effectLst/>
                          <a:latin typeface="Monaco"/>
                        </a:rPr>
                        <a:t>java.util.HashSet</a:t>
                      </a:r>
                      <a:r>
                        <a:rPr lang="en-IN" sz="1600" b="0" i="0" dirty="0">
                          <a:effectLst/>
                          <a:latin typeface="Monaco"/>
                        </a:rPr>
                        <a:t>; </a:t>
                      </a:r>
                    </a:p>
                    <a:p>
                      <a:pPr algn="l" rtl="0" fontAlgn="base"/>
                      <a:r>
                        <a:rPr lang="en-IN" sz="1600" b="0" i="0" dirty="0">
                          <a:effectLst/>
                          <a:latin typeface="Monaco"/>
                        </a:rPr>
                        <a:t>  </a:t>
                      </a:r>
                    </a:p>
                    <a:p>
                      <a:pPr algn="l" rtl="0" fontAlgn="base"/>
                      <a:r>
                        <a:rPr lang="en-IN" sz="1600" b="0" i="0" dirty="0">
                          <a:effectLst/>
                          <a:latin typeface="Monaco"/>
                        </a:rPr>
                        <a:t>public class Main { </a:t>
                      </a:r>
                    </a:p>
                    <a:p>
                      <a:pPr algn="l" rtl="0" fontAlgn="base"/>
                      <a:r>
                        <a:rPr lang="en-IN" sz="1600" b="0" i="0" dirty="0">
                          <a:effectLst/>
                          <a:latin typeface="Monaco"/>
                        </a:rPr>
                        <a:t>    public static void main(String </a:t>
                      </a:r>
                      <a:r>
                        <a:rPr lang="en-IN" sz="1600" b="0" i="0" dirty="0" err="1">
                          <a:effectLst/>
                          <a:latin typeface="Monaco"/>
                        </a:rPr>
                        <a:t>args</a:t>
                      </a:r>
                      <a:r>
                        <a:rPr lang="en-IN" sz="1600" b="0" i="0" dirty="0">
                          <a:effectLst/>
                          <a:latin typeface="Monaco"/>
                        </a:rPr>
                        <a:t>[]) </a:t>
                      </a:r>
                    </a:p>
                    <a:p>
                      <a:pPr algn="l" rtl="0" fontAlgn="base"/>
                      <a:r>
                        <a:rPr lang="en-IN" sz="1600" b="0" i="0" dirty="0">
                          <a:effectLst/>
                          <a:latin typeface="Monaco"/>
                        </a:rPr>
                        <a:t>    { </a:t>
                      </a:r>
                    </a:p>
                    <a:p>
                      <a:pPr algn="l" rtl="0" fontAlgn="base"/>
                      <a:r>
                        <a:rPr lang="en-IN" sz="1600" b="0" i="0" dirty="0">
                          <a:effectLst/>
                          <a:latin typeface="Monaco"/>
                        </a:rPr>
                        <a:t>        // Create a HashSet object and initialize it</a:t>
                      </a:r>
                    </a:p>
                    <a:p>
                      <a:pPr algn="l" rtl="0" fontAlgn="base"/>
                      <a:r>
                        <a:rPr lang="en-IN" sz="1600" b="0" i="0" dirty="0">
                          <a:effectLst/>
                          <a:latin typeface="Monaco"/>
                        </a:rPr>
                        <a:t>        Set&lt;String&gt; </a:t>
                      </a:r>
                      <a:r>
                        <a:rPr lang="en-IN" sz="1600" b="0" i="0" dirty="0" err="1">
                          <a:effectLst/>
                          <a:latin typeface="Monaco"/>
                        </a:rPr>
                        <a:t>cities_Set</a:t>
                      </a:r>
                      <a:r>
                        <a:rPr lang="en-IN" sz="1600" b="0" i="0" dirty="0">
                          <a:effectLst/>
                          <a:latin typeface="Monaco"/>
                        </a:rPr>
                        <a:t> = new HashSet&lt;String&gt;(); </a:t>
                      </a:r>
                    </a:p>
                    <a:p>
                      <a:pPr algn="l" rtl="0" fontAlgn="base"/>
                      <a:r>
                        <a:rPr lang="en-IN" sz="1600" b="0" i="0" dirty="0">
                          <a:effectLst/>
                          <a:latin typeface="Monaco"/>
                        </a:rPr>
                        <a:t>  </a:t>
                      </a:r>
                    </a:p>
                    <a:p>
                      <a:pPr algn="l" rtl="0" fontAlgn="base"/>
                      <a:r>
                        <a:rPr lang="en-IN" sz="1600" b="0" i="0" dirty="0">
                          <a:effectLst/>
                          <a:latin typeface="Monaco"/>
                        </a:rPr>
                        <a:t>        </a:t>
                      </a:r>
                      <a:r>
                        <a:rPr lang="en-IN" sz="1600" b="0" i="0" dirty="0" err="1">
                          <a:effectLst/>
                          <a:latin typeface="Monaco"/>
                        </a:rPr>
                        <a:t>cities_Set.add</a:t>
                      </a:r>
                      <a:r>
                        <a:rPr lang="en-IN" sz="1600" b="0" i="0" dirty="0">
                          <a:effectLst/>
                          <a:latin typeface="Monaco"/>
                        </a:rPr>
                        <a:t>("Bangaluru"); </a:t>
                      </a:r>
                    </a:p>
                    <a:p>
                      <a:pPr algn="l" rtl="0" fontAlgn="base"/>
                      <a:r>
                        <a:rPr lang="en-IN" sz="1600" b="0" i="0" dirty="0">
                          <a:effectLst/>
                          <a:latin typeface="Monaco"/>
                        </a:rPr>
                        <a:t>        </a:t>
                      </a:r>
                      <a:r>
                        <a:rPr lang="en-IN" sz="1600" b="0" i="0" dirty="0" err="1">
                          <a:effectLst/>
                          <a:latin typeface="Monaco"/>
                        </a:rPr>
                        <a:t>cities_Set.add</a:t>
                      </a:r>
                      <a:r>
                        <a:rPr lang="en-IN" sz="1600" b="0" i="0" dirty="0">
                          <a:effectLst/>
                          <a:latin typeface="Monaco"/>
                        </a:rPr>
                        <a:t>("Pune"); </a:t>
                      </a:r>
                    </a:p>
                    <a:p>
                      <a:pPr algn="l" rtl="0" fontAlgn="base"/>
                      <a:r>
                        <a:rPr lang="en-IN" sz="1600" b="0" i="0" dirty="0">
                          <a:effectLst/>
                          <a:latin typeface="Monaco"/>
                        </a:rPr>
                        <a:t>        </a:t>
                      </a:r>
                      <a:r>
                        <a:rPr lang="en-IN" sz="1600" b="0" i="0" dirty="0" err="1">
                          <a:effectLst/>
                          <a:latin typeface="Monaco"/>
                        </a:rPr>
                        <a:t>cities_Set.add</a:t>
                      </a:r>
                      <a:r>
                        <a:rPr lang="en-IN" sz="1600" b="0" i="0" dirty="0">
                          <a:effectLst/>
                          <a:latin typeface="Monaco"/>
                        </a:rPr>
                        <a:t>("Hyderabad"); </a:t>
                      </a:r>
                    </a:p>
                    <a:p>
                      <a:pPr algn="l" rtl="0" fontAlgn="base"/>
                      <a:r>
                        <a:rPr lang="en-IN" sz="1600" b="0" i="0" dirty="0">
                          <a:effectLst/>
                          <a:latin typeface="Monaco"/>
                        </a:rPr>
                        <a:t>        </a:t>
                      </a:r>
                      <a:r>
                        <a:rPr lang="en-IN" sz="1600" b="0" i="0" dirty="0" err="1">
                          <a:effectLst/>
                          <a:latin typeface="Monaco"/>
                        </a:rPr>
                        <a:t>cities_Set.add</a:t>
                      </a:r>
                      <a:r>
                        <a:rPr lang="en-IN" sz="1600" b="0" i="0" dirty="0">
                          <a:effectLst/>
                          <a:latin typeface="Monaco"/>
                        </a:rPr>
                        <a:t>("Kolkata"); </a:t>
                      </a:r>
                    </a:p>
                    <a:p>
                      <a:pPr algn="l" rtl="0" fontAlgn="base"/>
                      <a:r>
                        <a:rPr lang="en-IN" sz="1600" b="0" i="0" dirty="0">
                          <a:effectLst/>
                          <a:latin typeface="Monaco"/>
                        </a:rPr>
                        <a:t>           </a:t>
                      </a:r>
                    </a:p>
                    <a:p>
                      <a:pPr algn="l" rtl="0" fontAlgn="base"/>
                      <a:r>
                        <a:rPr lang="en-IN" sz="1600" b="0" i="0" dirty="0">
                          <a:effectLst/>
                          <a:latin typeface="Monaco"/>
                        </a:rPr>
                        <a:t>        // Print the set contents</a:t>
                      </a:r>
                    </a:p>
                    <a:p>
                      <a:pPr algn="l" rtl="0" fontAlgn="base"/>
                      <a:r>
                        <a:rPr lang="en-IN" sz="1600" b="0" i="0" dirty="0">
                          <a:effectLst/>
                          <a:latin typeface="Monaco"/>
                        </a:rPr>
                        <a:t>        </a:t>
                      </a:r>
                      <a:r>
                        <a:rPr lang="en-IN" sz="1600" b="0" i="0" dirty="0" err="1">
                          <a:effectLst/>
                          <a:latin typeface="Monaco"/>
                        </a:rPr>
                        <a:t>System.out.println</a:t>
                      </a:r>
                      <a:r>
                        <a:rPr lang="en-IN" sz="1600" b="0" i="0" dirty="0">
                          <a:effectLst/>
                          <a:latin typeface="Monaco"/>
                        </a:rPr>
                        <a:t>("HashSet: " + </a:t>
                      </a:r>
                      <a:r>
                        <a:rPr lang="en-IN" sz="1600" b="0" i="0" dirty="0" err="1">
                          <a:effectLst/>
                          <a:latin typeface="Monaco"/>
                        </a:rPr>
                        <a:t>cities_Set</a:t>
                      </a:r>
                      <a:r>
                        <a:rPr lang="en-IN" sz="1600" b="0" i="0" dirty="0">
                          <a:effectLst/>
                          <a:latin typeface="Monaco"/>
                        </a:rPr>
                        <a:t>); </a:t>
                      </a:r>
                    </a:p>
                    <a:p>
                      <a:pPr algn="l" rtl="0" fontAlgn="base"/>
                      <a:r>
                        <a:rPr lang="en-IN" sz="1600" b="0" i="0" dirty="0">
                          <a:effectLst/>
                          <a:latin typeface="Monaco"/>
                        </a:rPr>
                        <a:t>  </a:t>
                      </a:r>
                    </a:p>
                    <a:p>
                      <a:pPr algn="l" rtl="0" fontAlgn="base"/>
                      <a:r>
                        <a:rPr lang="en-IN" sz="1600" b="0" i="0" dirty="0">
                          <a:effectLst/>
                          <a:latin typeface="Monaco"/>
                        </a:rPr>
                        <a:t>        </a:t>
                      </a:r>
                      <a:r>
                        <a:rPr lang="en-IN" sz="1600" b="0" i="0" dirty="0" err="1">
                          <a:effectLst/>
                          <a:latin typeface="Monaco"/>
                        </a:rPr>
                        <a:t>System.out.println</a:t>
                      </a:r>
                      <a:r>
                        <a:rPr lang="en-IN" sz="1600" b="0" i="0" dirty="0">
                          <a:effectLst/>
                          <a:latin typeface="Monaco"/>
                        </a:rPr>
                        <a:t>("\</a:t>
                      </a:r>
                      <a:r>
                        <a:rPr lang="en-IN" sz="1600" b="0" i="0" dirty="0" err="1">
                          <a:effectLst/>
                          <a:latin typeface="Monaco"/>
                        </a:rPr>
                        <a:t>nSet</a:t>
                      </a:r>
                      <a:r>
                        <a:rPr lang="en-IN" sz="1600" b="0" i="0" dirty="0">
                          <a:effectLst/>
                          <a:latin typeface="Monaco"/>
                        </a:rPr>
                        <a:t> contents using </a:t>
                      </a:r>
                      <a:r>
                        <a:rPr lang="en-IN" sz="1600" b="0" i="0" dirty="0" err="1">
                          <a:effectLst/>
                          <a:latin typeface="Monaco"/>
                        </a:rPr>
                        <a:t>forEach</a:t>
                      </a:r>
                      <a:r>
                        <a:rPr lang="en-IN" sz="1600" b="0" i="0" dirty="0">
                          <a:effectLst/>
                          <a:latin typeface="Monaco"/>
                        </a:rPr>
                        <a:t> loop:"); </a:t>
                      </a:r>
                    </a:p>
                    <a:p>
                      <a:pPr algn="l" rtl="0" fontAlgn="base"/>
                      <a:r>
                        <a:rPr lang="en-IN" sz="1600" b="0" i="0" dirty="0">
                          <a:effectLst/>
                          <a:latin typeface="Monaco"/>
                        </a:rPr>
                        <a:t>        // print the set contents using </a:t>
                      </a:r>
                      <a:r>
                        <a:rPr lang="en-IN" sz="1600" b="0" i="0" dirty="0" err="1">
                          <a:effectLst/>
                          <a:latin typeface="Monaco"/>
                        </a:rPr>
                        <a:t>forEach</a:t>
                      </a:r>
                      <a:r>
                        <a:rPr lang="en-IN" sz="1600" b="0" i="0" dirty="0">
                          <a:effectLst/>
                          <a:latin typeface="Monaco"/>
                        </a:rPr>
                        <a:t> loop</a:t>
                      </a:r>
                    </a:p>
                    <a:p>
                      <a:pPr algn="l" rtl="0" fontAlgn="base"/>
                      <a:r>
                        <a:rPr lang="en-IN" sz="1600" b="0" i="0" dirty="0">
                          <a:effectLst/>
                          <a:latin typeface="Monaco"/>
                        </a:rPr>
                        <a:t>        for(String </a:t>
                      </a:r>
                      <a:r>
                        <a:rPr lang="en-IN" sz="1600" b="0" i="0" dirty="0" err="1">
                          <a:effectLst/>
                          <a:latin typeface="Monaco"/>
                        </a:rPr>
                        <a:t>val</a:t>
                      </a:r>
                      <a:r>
                        <a:rPr lang="en-IN" sz="1600" b="0" i="0" dirty="0">
                          <a:effectLst/>
                          <a:latin typeface="Monaco"/>
                        </a:rPr>
                        <a:t> : </a:t>
                      </a:r>
                      <a:r>
                        <a:rPr lang="en-IN" sz="1600" b="0" i="0" dirty="0" err="1">
                          <a:effectLst/>
                          <a:latin typeface="Monaco"/>
                        </a:rPr>
                        <a:t>cities_Set</a:t>
                      </a:r>
                      <a:r>
                        <a:rPr lang="en-IN" sz="1600" b="0" i="0" dirty="0">
                          <a:effectLst/>
                          <a:latin typeface="Monaco"/>
                        </a:rPr>
                        <a:t>) {</a:t>
                      </a:r>
                    </a:p>
                    <a:p>
                      <a:pPr algn="l" rtl="0" fontAlgn="base"/>
                      <a:r>
                        <a:rPr lang="en-IN" sz="1600" b="0" i="0" dirty="0">
                          <a:effectLst/>
                          <a:latin typeface="Monaco"/>
                        </a:rPr>
                        <a:t>            </a:t>
                      </a:r>
                      <a:r>
                        <a:rPr lang="en-IN" sz="1600" b="0" i="0" dirty="0" err="1">
                          <a:effectLst/>
                          <a:latin typeface="Monaco"/>
                        </a:rPr>
                        <a:t>System.out.print</a:t>
                      </a:r>
                      <a:r>
                        <a:rPr lang="en-IN" sz="1600" b="0" i="0" dirty="0">
                          <a:effectLst/>
                          <a:latin typeface="Monaco"/>
                        </a:rPr>
                        <a:t>(</a:t>
                      </a:r>
                      <a:r>
                        <a:rPr lang="en-IN" sz="1600" b="0" i="0" dirty="0" err="1">
                          <a:effectLst/>
                          <a:latin typeface="Monaco"/>
                        </a:rPr>
                        <a:t>val</a:t>
                      </a:r>
                      <a:r>
                        <a:rPr lang="en-IN" sz="1600" b="0" i="0" dirty="0">
                          <a:effectLst/>
                          <a:latin typeface="Monaco"/>
                        </a:rPr>
                        <a:t> + " ");</a:t>
                      </a:r>
                    </a:p>
                    <a:p>
                      <a:pPr algn="l" rtl="0" fontAlgn="base"/>
                      <a:r>
                        <a:rPr lang="en-IN" sz="1600" b="0" i="0" dirty="0">
                          <a:effectLst/>
                          <a:latin typeface="Monaco"/>
                        </a:rPr>
                        <a:t>        }</a:t>
                      </a:r>
                    </a:p>
                    <a:p>
                      <a:pPr algn="l" rtl="0" fontAlgn="base"/>
                      <a:r>
                        <a:rPr lang="en-IN" sz="1600" b="0" i="0" dirty="0">
                          <a:effectLst/>
                          <a:latin typeface="Monaco"/>
                        </a:rPr>
                        <a:t>     } </a:t>
                      </a:r>
                    </a:p>
                    <a:p>
                      <a:pPr algn="l" rtl="0" fontAlgn="base"/>
                      <a:r>
                        <a:rPr lang="en-IN" sz="16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2361245220"/>
                  </a:ext>
                </a:extLst>
              </a:tr>
            </a:tbl>
          </a:graphicData>
        </a:graphic>
      </p:graphicFrame>
      <p:sp>
        <p:nvSpPr>
          <p:cNvPr id="3" name="Rectangle 1">
            <a:extLst>
              <a:ext uri="{FF2B5EF4-FFF2-40B4-BE49-F238E27FC236}">
                <a16:creationId xmlns:a16="http://schemas.microsoft.com/office/drawing/2014/main" id="{3DE959A7-6DA2-2A93-2074-D88C0EB3D84E}"/>
              </a:ext>
            </a:extLst>
          </p:cNvPr>
          <p:cNvSpPr>
            <a:spLocks noChangeArrowheads="1"/>
          </p:cNvSpPr>
          <p:nvPr/>
        </p:nvSpPr>
        <p:spPr bwMode="auto">
          <a:xfrm>
            <a:off x="804672" y="203658"/>
            <a:ext cx="10707624"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6600"/>
                </a:solidFill>
                <a:effectLst/>
                <a:latin typeface="Work Sans" pitchFamily="2" charset="0"/>
              </a:rPr>
              <a:t>The For-each Loop</a:t>
            </a:r>
            <a:endParaRPr lang="en-US" altLang="en-US" sz="2000" dirty="0">
              <a:solidFill>
                <a:srgbClr val="3A3A3A"/>
              </a:solidFill>
              <a:latin typeface="Work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Work Sans" pitchFamily="2" charset="0"/>
              </a:rPr>
              <a:t> for-each loop to access the elements in a set.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76706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4885D-46A0-9E88-1598-2BB4F8E6BD91}"/>
              </a:ext>
            </a:extLst>
          </p:cNvPr>
          <p:cNvSpPr txBox="1"/>
          <p:nvPr/>
        </p:nvSpPr>
        <p:spPr>
          <a:xfrm>
            <a:off x="3047238" y="107942"/>
            <a:ext cx="6094476" cy="584775"/>
          </a:xfrm>
          <a:prstGeom prst="rect">
            <a:avLst/>
          </a:prstGeom>
          <a:noFill/>
        </p:spPr>
        <p:txBody>
          <a:bodyPr wrap="square">
            <a:spAutoFit/>
          </a:bodyPr>
          <a:lstStyle/>
          <a:p>
            <a:pPr algn="ctr" fontAlgn="base"/>
            <a:r>
              <a:rPr lang="en-IN" sz="3200" b="1" i="0" dirty="0">
                <a:solidFill>
                  <a:srgbClr val="273239"/>
                </a:solidFill>
                <a:effectLst/>
                <a:latin typeface="Source Sans Pro" panose="020B0503030403020204" pitchFamily="34" charset="0"/>
              </a:rPr>
              <a:t>Map Interface in Java</a:t>
            </a:r>
          </a:p>
        </p:txBody>
      </p:sp>
      <p:sp>
        <p:nvSpPr>
          <p:cNvPr id="5" name="TextBox 4">
            <a:extLst>
              <a:ext uri="{FF2B5EF4-FFF2-40B4-BE49-F238E27FC236}">
                <a16:creationId xmlns:a16="http://schemas.microsoft.com/office/drawing/2014/main" id="{DAE176DD-C5D9-4CC9-BC4E-71A7B0DA6FD4}"/>
              </a:ext>
            </a:extLst>
          </p:cNvPr>
          <p:cNvSpPr txBox="1"/>
          <p:nvPr/>
        </p:nvSpPr>
        <p:spPr>
          <a:xfrm>
            <a:off x="749808" y="1313611"/>
            <a:ext cx="11442192" cy="120032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73239"/>
                </a:solidFill>
                <a:effectLst/>
                <a:latin typeface="Nunito" pitchFamily="2" charset="0"/>
              </a:rPr>
              <a:t>The map interface is present in </a:t>
            </a:r>
            <a:r>
              <a:rPr lang="en-US" sz="2400" b="0" i="0" u="sng" dirty="0" err="1">
                <a:effectLst/>
                <a:latin typeface="Nunito" pitchFamily="2" charset="0"/>
                <a:hlinkClick r:id="rId2"/>
              </a:rPr>
              <a:t>java.util</a:t>
            </a:r>
            <a:r>
              <a:rPr lang="en-US" sz="2400" b="0" i="0" dirty="0">
                <a:solidFill>
                  <a:srgbClr val="273239"/>
                </a:solidFill>
                <a:effectLst/>
                <a:latin typeface="Nunito" pitchFamily="2" charset="0"/>
              </a:rPr>
              <a:t> package represents a mapping between a key and a value</a:t>
            </a:r>
          </a:p>
          <a:p>
            <a:pPr marL="342900" indent="-342900">
              <a:buFont typeface="Arial" panose="020B0604020202020204" pitchFamily="34" charset="0"/>
              <a:buChar char="•"/>
            </a:pPr>
            <a:r>
              <a:rPr lang="en-US" sz="2400" b="0" i="0" dirty="0">
                <a:solidFill>
                  <a:srgbClr val="273239"/>
                </a:solidFill>
                <a:effectLst/>
                <a:latin typeface="Nunito" pitchFamily="2" charset="0"/>
              </a:rPr>
              <a:t>Maps are perfect to use for key-value association mapping such as dictionaries</a:t>
            </a:r>
            <a:endParaRPr lang="en-IN" sz="2400" dirty="0"/>
          </a:p>
        </p:txBody>
      </p:sp>
      <p:pic>
        <p:nvPicPr>
          <p:cNvPr id="4" name="Picture 3">
            <a:extLst>
              <a:ext uri="{FF2B5EF4-FFF2-40B4-BE49-F238E27FC236}">
                <a16:creationId xmlns:a16="http://schemas.microsoft.com/office/drawing/2014/main" id="{968F0ED9-AB7E-B736-C332-E35A0B0EAC5B}"/>
              </a:ext>
            </a:extLst>
          </p:cNvPr>
          <p:cNvPicPr>
            <a:picLocks noChangeAspect="1"/>
          </p:cNvPicPr>
          <p:nvPr/>
        </p:nvPicPr>
        <p:blipFill>
          <a:blip r:embed="rId3"/>
          <a:stretch>
            <a:fillRect/>
          </a:stretch>
        </p:blipFill>
        <p:spPr>
          <a:xfrm>
            <a:off x="3746046" y="3134834"/>
            <a:ext cx="4895850" cy="3057525"/>
          </a:xfrm>
          <a:prstGeom prst="rect">
            <a:avLst/>
          </a:prstGeom>
        </p:spPr>
      </p:pic>
    </p:spTree>
    <p:extLst>
      <p:ext uri="{BB962C8B-B14F-4D97-AF65-F5344CB8AC3E}">
        <p14:creationId xmlns:p14="http://schemas.microsoft.com/office/powerpoint/2010/main" val="187856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B8F370-55AC-6274-930D-86C5DD358B29}"/>
              </a:ext>
            </a:extLst>
          </p:cNvPr>
          <p:cNvPicPr>
            <a:picLocks noChangeAspect="1"/>
          </p:cNvPicPr>
          <p:nvPr/>
        </p:nvPicPr>
        <p:blipFill>
          <a:blip r:embed="rId2"/>
          <a:stretch>
            <a:fillRect/>
          </a:stretch>
        </p:blipFill>
        <p:spPr>
          <a:xfrm>
            <a:off x="1829735" y="326571"/>
            <a:ext cx="8532530" cy="6441621"/>
          </a:xfrm>
          <a:prstGeom prst="rect">
            <a:avLst/>
          </a:prstGeom>
        </p:spPr>
      </p:pic>
    </p:spTree>
    <p:extLst>
      <p:ext uri="{BB962C8B-B14F-4D97-AF65-F5344CB8AC3E}">
        <p14:creationId xmlns:p14="http://schemas.microsoft.com/office/powerpoint/2010/main" val="2761483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9C7B16-184E-2B23-EB6C-3F213D3BF2F6}"/>
              </a:ext>
            </a:extLst>
          </p:cNvPr>
          <p:cNvPicPr>
            <a:picLocks noChangeAspect="1"/>
          </p:cNvPicPr>
          <p:nvPr/>
        </p:nvPicPr>
        <p:blipFill>
          <a:blip r:embed="rId2"/>
          <a:stretch>
            <a:fillRect/>
          </a:stretch>
        </p:blipFill>
        <p:spPr>
          <a:xfrm>
            <a:off x="1045029" y="57151"/>
            <a:ext cx="9128160" cy="6343650"/>
          </a:xfrm>
          <a:prstGeom prst="rect">
            <a:avLst/>
          </a:prstGeom>
        </p:spPr>
      </p:pic>
    </p:spTree>
    <p:extLst>
      <p:ext uri="{BB962C8B-B14F-4D97-AF65-F5344CB8AC3E}">
        <p14:creationId xmlns:p14="http://schemas.microsoft.com/office/powerpoint/2010/main" val="3936206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787753-137D-DE07-C65D-C54B2AF16223}"/>
              </a:ext>
            </a:extLst>
          </p:cNvPr>
          <p:cNvSpPr txBox="1"/>
          <p:nvPr/>
        </p:nvSpPr>
        <p:spPr>
          <a:xfrm>
            <a:off x="557784" y="535031"/>
            <a:ext cx="11146536" cy="830997"/>
          </a:xfrm>
          <a:prstGeom prst="rect">
            <a:avLst/>
          </a:prstGeom>
          <a:noFill/>
        </p:spPr>
        <p:txBody>
          <a:bodyPr wrap="square">
            <a:spAutoFit/>
          </a:bodyPr>
          <a:lstStyle/>
          <a:p>
            <a:pPr marL="342900" indent="-342900" algn="just" fontAlgn="base">
              <a:buFont typeface="Arial" panose="020B0604020202020204" pitchFamily="34" charset="0"/>
              <a:buChar char="•"/>
            </a:pPr>
            <a:r>
              <a:rPr lang="en-US" sz="2400" b="0" i="0" dirty="0">
                <a:solidFill>
                  <a:srgbClr val="273239"/>
                </a:solidFill>
                <a:effectLst/>
                <a:latin typeface="Nunito" pitchFamily="2" charset="0"/>
              </a:rPr>
              <a:t>There are two interfaces for implementing Map in java. They are Map and </a:t>
            </a:r>
            <a:r>
              <a:rPr lang="en-US" sz="2400" b="0" i="0" u="sng" dirty="0" err="1">
                <a:solidFill>
                  <a:srgbClr val="273239"/>
                </a:solidFill>
                <a:effectLst/>
                <a:latin typeface="Nunito" pitchFamily="2" charset="0"/>
                <a:hlinkClick r:id="rId2"/>
              </a:rPr>
              <a:t>SortedMap</a:t>
            </a:r>
            <a:r>
              <a:rPr lang="en-US" sz="2400" b="0" i="0" dirty="0">
                <a:solidFill>
                  <a:srgbClr val="273239"/>
                </a:solidFill>
                <a:effectLst/>
                <a:latin typeface="Nunito" pitchFamily="2" charset="0"/>
              </a:rPr>
              <a:t>, and three classes: HashMap, </a:t>
            </a:r>
            <a:r>
              <a:rPr lang="en-US" sz="2400" b="0" i="0" dirty="0" err="1">
                <a:solidFill>
                  <a:srgbClr val="273239"/>
                </a:solidFill>
                <a:effectLst/>
                <a:latin typeface="Nunito" pitchFamily="2" charset="0"/>
              </a:rPr>
              <a:t>TreeMap</a:t>
            </a:r>
            <a:r>
              <a:rPr lang="en-US" sz="2400" b="0" i="0" dirty="0">
                <a:solidFill>
                  <a:srgbClr val="273239"/>
                </a:solidFill>
                <a:effectLst/>
                <a:latin typeface="Nunito" pitchFamily="2" charset="0"/>
              </a:rPr>
              <a:t>, and </a:t>
            </a:r>
            <a:r>
              <a:rPr lang="en-US" sz="2400" b="0" i="0" dirty="0" err="1">
                <a:solidFill>
                  <a:srgbClr val="273239"/>
                </a:solidFill>
                <a:effectLst/>
                <a:latin typeface="Nunito" pitchFamily="2" charset="0"/>
              </a:rPr>
              <a:t>LinkedHashMap</a:t>
            </a:r>
            <a:r>
              <a:rPr lang="en-US" sz="2400" b="0" i="0" dirty="0">
                <a:solidFill>
                  <a:srgbClr val="273239"/>
                </a:solidFill>
                <a:effectLst/>
                <a:latin typeface="Nunito" pitchFamily="2" charset="0"/>
              </a:rPr>
              <a:t>.</a:t>
            </a:r>
          </a:p>
        </p:txBody>
      </p:sp>
      <p:sp>
        <p:nvSpPr>
          <p:cNvPr id="4" name="Rectangle 2">
            <a:extLst>
              <a:ext uri="{FF2B5EF4-FFF2-40B4-BE49-F238E27FC236}">
                <a16:creationId xmlns:a16="http://schemas.microsoft.com/office/drawing/2014/main" id="{833D66C7-3E73-97C1-B0CB-01FE3DE05AC1}"/>
              </a:ext>
            </a:extLst>
          </p:cNvPr>
          <p:cNvSpPr>
            <a:spLocks noChangeArrowheads="1"/>
          </p:cNvSpPr>
          <p:nvPr/>
        </p:nvSpPr>
        <p:spPr bwMode="auto">
          <a:xfrm>
            <a:off x="73152" y="1515534"/>
            <a:ext cx="6931152"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java.util</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Main class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GFG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Main driver method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main(String </a:t>
            </a:r>
            <a:r>
              <a:rPr kumimoji="0" lang="en-US" altLang="en-US" sz="2000" b="0" i="0" u="none" strike="noStrike" cap="none" normalizeH="0" baseline="0" dirty="0" err="1">
                <a:ln>
                  <a:noFill/>
                </a:ln>
                <a:solidFill>
                  <a:srgbClr val="000000"/>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Creating an empty HashMap</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Map&lt;String, Integer&gt; hm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HashMap&lt;String, Integer&gt;();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Inserting pairs in above Map</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using put() method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hm.put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"a"</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Integer(</a:t>
            </a:r>
            <a:r>
              <a:rPr kumimoji="0" lang="en-US" altLang="en-US" sz="2000" b="0" i="0" u="none" strike="noStrike" cap="none" normalizeH="0" baseline="0" dirty="0">
                <a:ln>
                  <a:noFill/>
                </a:ln>
                <a:solidFill>
                  <a:srgbClr val="009900"/>
                </a:solidFill>
                <a:effectLst/>
                <a:latin typeface="Consolas" panose="020B0609020204030204" pitchFamily="49" charset="0"/>
              </a:rPr>
              <a:t>100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hm.put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"b"</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Integer(</a:t>
            </a:r>
            <a:r>
              <a:rPr kumimoji="0" lang="en-US" altLang="en-US" sz="2000" b="0" i="0" u="none" strike="noStrike" cap="none" normalizeH="0" baseline="0" dirty="0">
                <a:ln>
                  <a:noFill/>
                </a:ln>
                <a:solidFill>
                  <a:srgbClr val="009900"/>
                </a:solidFill>
                <a:effectLst/>
                <a:latin typeface="Consolas" panose="020B0609020204030204" pitchFamily="49" charset="0"/>
              </a:rPr>
              <a:t>200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hm.put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Integer(</a:t>
            </a:r>
            <a:r>
              <a:rPr kumimoji="0" lang="en-US" altLang="en-US" sz="2000" b="0" i="0" u="none" strike="noStrike" cap="none" normalizeH="0" baseline="0" dirty="0">
                <a:ln>
                  <a:noFill/>
                </a:ln>
                <a:solidFill>
                  <a:srgbClr val="009900"/>
                </a:solidFill>
                <a:effectLst/>
                <a:latin typeface="Consolas" panose="020B0609020204030204" pitchFamily="49" charset="0"/>
              </a:rPr>
              <a:t>300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hm.put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Integer(</a:t>
            </a:r>
            <a:r>
              <a:rPr kumimoji="0" lang="en-US" altLang="en-US" sz="2000" b="0" i="0" u="none" strike="noStrike" cap="none" normalizeH="0" baseline="0" dirty="0">
                <a:ln>
                  <a:noFill/>
                </a:ln>
                <a:solidFill>
                  <a:srgbClr val="009900"/>
                </a:solidFill>
                <a:effectLst/>
                <a:latin typeface="Consolas" panose="020B0609020204030204" pitchFamily="49" charset="0"/>
              </a:rPr>
              <a:t>400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6C478C4-1E29-B022-3B50-D8DC17B28616}"/>
              </a:ext>
            </a:extLst>
          </p:cNvPr>
          <p:cNvSpPr txBox="1"/>
          <p:nvPr/>
        </p:nvSpPr>
        <p:spPr>
          <a:xfrm>
            <a:off x="5872734" y="2508564"/>
            <a:ext cx="6325362"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Traversing through Map using for-each loop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for</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Map.Entry</a:t>
            </a:r>
            <a:r>
              <a:rPr kumimoji="0" lang="en-US" altLang="en-US" sz="1800" b="0" i="0" u="none" strike="noStrike" cap="none" normalizeH="0" baseline="0" dirty="0">
                <a:ln>
                  <a:noFill/>
                </a:ln>
                <a:solidFill>
                  <a:srgbClr val="000000"/>
                </a:solidFill>
                <a:effectLst/>
                <a:latin typeface="Consolas" panose="020B0609020204030204" pitchFamily="49" charset="0"/>
              </a:rPr>
              <a:t>&lt;String, Integer&gt; me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hm.entrySet</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Printing keys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me.getKey</a:t>
            </a:r>
            <a:r>
              <a:rPr kumimoji="0" lang="en-US" altLang="en-US" sz="1800" b="0" i="0" u="none" strike="noStrike" cap="none" normalizeH="0" baseline="0" dirty="0">
                <a:ln>
                  <a:noFill/>
                </a:ln>
                <a:solidFill>
                  <a:srgbClr val="000000"/>
                </a:solidFill>
                <a:effectLst/>
                <a:latin typeface="Consolas" panose="020B0609020204030204" pitchFamily="49" charset="0"/>
              </a:rPr>
              <a:t>() + </a:t>
            </a:r>
            <a:r>
              <a:rPr kumimoji="0" lang="en-US" altLang="en-US" sz="1800" b="0" i="0" u="none" strike="noStrike" cap="none" normalizeH="0" baseline="0" dirty="0">
                <a:ln>
                  <a:noFill/>
                </a:ln>
                <a:solidFill>
                  <a:srgbClr val="0000FF"/>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me.getValue</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lang="en-IN" dirty="0"/>
          </a:p>
        </p:txBody>
      </p:sp>
      <p:sp>
        <p:nvSpPr>
          <p:cNvPr id="2" name="Rectangle 1">
            <a:extLst>
              <a:ext uri="{FF2B5EF4-FFF2-40B4-BE49-F238E27FC236}">
                <a16:creationId xmlns:a16="http://schemas.microsoft.com/office/drawing/2014/main" id="{0AE107C5-C441-F30E-DE0B-A4223BFF48FA}"/>
              </a:ext>
            </a:extLst>
          </p:cNvPr>
          <p:cNvSpPr>
            <a:spLocks noChangeArrowheads="1"/>
          </p:cNvSpPr>
          <p:nvPr/>
        </p:nvSpPr>
        <p:spPr bwMode="auto">
          <a:xfrm>
            <a:off x="7870383" y="4880671"/>
            <a:ext cx="1820636" cy="1535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73239"/>
                </a:solidFill>
                <a:effectLst/>
                <a:latin typeface="Consolas" panose="020B0609020204030204" pitchFamily="49" charset="0"/>
              </a:rPr>
              <a:t>a:100 b:200 c:300 d:400</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124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AF06EEC-E9FE-8E88-1027-415E74C73049}"/>
              </a:ext>
            </a:extLst>
          </p:cNvPr>
          <p:cNvSpPr>
            <a:spLocks noChangeArrowheads="1"/>
          </p:cNvSpPr>
          <p:nvPr/>
        </p:nvSpPr>
        <p:spPr bwMode="auto">
          <a:xfrm>
            <a:off x="473529" y="546262"/>
            <a:ext cx="5668177"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java.util</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GFG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static</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void</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Initialization of a Map</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using Generics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Map&lt;Integer, String&gt; hm1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new</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HashMap&lt;Integer, String&gt;();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Inserting the Elements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hm1.put(</a:t>
            </a:r>
            <a:r>
              <a:rPr kumimoji="0" lang="en-US" altLang="en-US" sz="1600" b="1" i="0" u="none" strike="noStrike" cap="none" normalizeH="0" baseline="0" dirty="0">
                <a:ln>
                  <a:noFill/>
                </a:ln>
                <a:solidFill>
                  <a:srgbClr val="006699"/>
                </a:solidFill>
                <a:effectLst/>
                <a:latin typeface="Consolas" panose="020B0609020204030204" pitchFamily="49" charset="0"/>
              </a:rPr>
              <a:t>new</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Integer(</a:t>
            </a:r>
            <a:r>
              <a:rPr kumimoji="0" lang="en-US" altLang="en-US" sz="1600" b="0" i="0" u="none" strike="noStrike" cap="none" normalizeH="0" baseline="0" dirty="0">
                <a:ln>
                  <a:noFill/>
                </a:ln>
                <a:solidFill>
                  <a:srgbClr val="0099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"Geeks"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hm1.put(</a:t>
            </a:r>
            <a:r>
              <a:rPr kumimoji="0" lang="en-US" altLang="en-US" sz="1600" b="1" i="0" u="none" strike="noStrike" cap="none" normalizeH="0" baseline="0" dirty="0">
                <a:ln>
                  <a:noFill/>
                </a:ln>
                <a:solidFill>
                  <a:srgbClr val="006699"/>
                </a:solidFill>
                <a:effectLst/>
                <a:latin typeface="Consolas" panose="020B0609020204030204" pitchFamily="49" charset="0"/>
              </a:rPr>
              <a:t>new</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Integer(</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"Geeks"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hm1.put(</a:t>
            </a:r>
            <a:r>
              <a:rPr kumimoji="0" lang="en-US" altLang="en-US" sz="1600" b="1" i="0" u="none" strike="noStrike" cap="none" normalizeH="0" baseline="0" dirty="0">
                <a:ln>
                  <a:noFill/>
                </a:ln>
                <a:solidFill>
                  <a:srgbClr val="006699"/>
                </a:solidFill>
                <a:effectLst/>
                <a:latin typeface="Consolas" panose="020B0609020204030204" pitchFamily="49" charset="0"/>
              </a:rPr>
              <a:t>new</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Integer(</a:t>
            </a:r>
            <a:r>
              <a:rPr kumimoji="0" lang="en-US" altLang="en-US" sz="1600" b="0" i="0" u="none" strike="noStrike" cap="none" normalizeH="0" baseline="0" dirty="0">
                <a:ln>
                  <a:noFill/>
                </a:ln>
                <a:solidFill>
                  <a:srgbClr val="0099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"Geeks"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"Initial Map "</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hm1);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hm1.put(</a:t>
            </a:r>
            <a:r>
              <a:rPr kumimoji="0" lang="en-US" altLang="en-US" sz="1600" b="1" i="0" u="none" strike="noStrike" cap="none" normalizeH="0" baseline="0" dirty="0">
                <a:ln>
                  <a:noFill/>
                </a:ln>
                <a:solidFill>
                  <a:srgbClr val="006699"/>
                </a:solidFill>
                <a:effectLst/>
                <a:latin typeface="Consolas" panose="020B0609020204030204" pitchFamily="49" charset="0"/>
              </a:rPr>
              <a:t>new</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Integer(</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"For"</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"Updated Map "</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hm1);</a:t>
            </a:r>
          </a:p>
          <a:p>
            <a:r>
              <a:rPr kumimoji="0" lang="en-US" altLang="en-US" sz="1600" b="0" i="0" u="none" strike="noStrike" cap="none" normalizeH="0" baseline="0" dirty="0">
                <a:ln>
                  <a:noFill/>
                </a:ln>
                <a:solidFill>
                  <a:srgbClr val="000000"/>
                </a:solidFill>
                <a:effectLst/>
                <a:latin typeface="Consolas" panose="020B0609020204030204" pitchFamily="49" charset="0"/>
              </a:rPr>
              <a:t>             hm1.remove(</a:t>
            </a:r>
            <a:r>
              <a:rPr kumimoji="0" lang="en-US" altLang="en-US" sz="1600" b="1" i="0" u="none" strike="noStrike" cap="none" normalizeH="0" baseline="0" dirty="0">
                <a:ln>
                  <a:noFill/>
                </a:ln>
                <a:solidFill>
                  <a:srgbClr val="006699"/>
                </a:solidFill>
                <a:effectLst/>
                <a:latin typeface="Consolas" panose="020B0609020204030204" pitchFamily="49" charset="0"/>
              </a:rPr>
              <a:t>new</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Integer(</a:t>
            </a:r>
            <a:r>
              <a:rPr lang="en-US" altLang="en-US" sz="1600" dirty="0">
                <a:solidFill>
                  <a:srgbClr val="009900"/>
                </a:solidFill>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84B455C9-D790-ABA0-9873-781D479CC5CD}"/>
              </a:ext>
            </a:extLst>
          </p:cNvPr>
          <p:cNvSpPr>
            <a:spLocks noChangeArrowheads="1"/>
          </p:cNvSpPr>
          <p:nvPr/>
        </p:nvSpPr>
        <p:spPr bwMode="auto">
          <a:xfrm>
            <a:off x="5706836" y="3018901"/>
            <a:ext cx="6115059" cy="673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Initial Map {1=Geeks, 2=Geeks, 3=Geeks} Updated Map {1=Geeks, 2=For, 3=Geeks}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483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CD6AD-95D6-F8E8-8165-00C58AE99820}"/>
              </a:ext>
            </a:extLst>
          </p:cNvPr>
          <p:cNvSpPr txBox="1"/>
          <p:nvPr/>
        </p:nvSpPr>
        <p:spPr>
          <a:xfrm>
            <a:off x="1110343" y="3244334"/>
            <a:ext cx="8031615" cy="954107"/>
          </a:xfrm>
          <a:prstGeom prst="rect">
            <a:avLst/>
          </a:prstGeom>
          <a:noFill/>
        </p:spPr>
        <p:txBody>
          <a:bodyPr wrap="square">
            <a:spAutoFit/>
          </a:bodyPr>
          <a:lstStyle/>
          <a:p>
            <a:pPr algn="l" fontAlgn="base"/>
            <a:r>
              <a:rPr lang="en-US" sz="2800" b="1" i="0" dirty="0">
                <a:solidFill>
                  <a:srgbClr val="273239"/>
                </a:solidFill>
                <a:effectLst/>
                <a:latin typeface="Nunito" pitchFamily="2" charset="0"/>
              </a:rPr>
              <a:t>Java program to Count Occurrence of number using </a:t>
            </a:r>
            <a:r>
              <a:rPr lang="en-US" sz="2800" b="1" i="0" dirty="0" err="1">
                <a:solidFill>
                  <a:srgbClr val="273239"/>
                </a:solidFill>
                <a:effectLst/>
                <a:latin typeface="Nunito" pitchFamily="2" charset="0"/>
              </a:rPr>
              <a:t>Hashmap</a:t>
            </a:r>
            <a:endParaRPr lang="en-US" sz="2800" b="1" i="0" dirty="0">
              <a:solidFill>
                <a:srgbClr val="273239"/>
              </a:solidFill>
              <a:effectLst/>
              <a:latin typeface="Nunito" pitchFamily="2" charset="0"/>
            </a:endParaRPr>
          </a:p>
        </p:txBody>
      </p:sp>
    </p:spTree>
    <p:extLst>
      <p:ext uri="{BB962C8B-B14F-4D97-AF65-F5344CB8AC3E}">
        <p14:creationId xmlns:p14="http://schemas.microsoft.com/office/powerpoint/2010/main" val="17414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1696444-3192-0029-8EF9-8278E2A6E712}"/>
              </a:ext>
            </a:extLst>
          </p:cNvPr>
          <p:cNvSpPr>
            <a:spLocks noChangeArrowheads="1"/>
          </p:cNvSpPr>
          <p:nvPr/>
        </p:nvSpPr>
        <p:spPr bwMode="auto">
          <a:xfrm>
            <a:off x="269421" y="528379"/>
            <a:ext cx="1065439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import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java.util</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HelloWorld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main(String[] </a:t>
            </a:r>
            <a:r>
              <a:rPr kumimoji="0" lang="en-US" altLang="en-US" sz="2000" b="0" i="0" u="none" strike="noStrike" cap="none" normalizeH="0" baseline="0" dirty="0" err="1">
                <a:ln>
                  <a:noFill/>
                </a:ln>
                <a:solidFill>
                  <a:srgbClr val="000000"/>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a:t>
            </a:r>
            <a:r>
              <a:rPr kumimoji="0" lang="en-US" altLang="en-US" sz="2000" b="0" i="0" u="none" strike="noStrike" cap="none" normalizeH="0" baseline="0" dirty="0">
                <a:ln>
                  <a:noFill/>
                </a:ln>
                <a:solidFill>
                  <a:srgbClr val="0099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13</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4</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41</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31</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31</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4</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13</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put all elements in </a:t>
            </a:r>
            <a:r>
              <a:rPr kumimoji="0" lang="en-US" altLang="en-US" sz="2000" b="0" i="0" u="none" strike="noStrike" cap="none" normalizeH="0" baseline="0" dirty="0" err="1">
                <a:ln>
                  <a:noFill/>
                </a:ln>
                <a:solidFill>
                  <a:srgbClr val="008200"/>
                </a:solidFill>
                <a:effectLst/>
                <a:latin typeface="Consolas" panose="020B0609020204030204" pitchFamily="49" charset="0"/>
              </a:rPr>
              <a:t>arraylist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ArrayList</a:t>
            </a:r>
            <a:r>
              <a:rPr kumimoji="0" lang="en-US" altLang="en-US" sz="2000" b="0" i="0" u="none" strike="noStrike" cap="none" normalizeH="0" baseline="0" dirty="0">
                <a:ln>
                  <a:noFill/>
                </a:ln>
                <a:solidFill>
                  <a:srgbClr val="000000"/>
                </a:solidFill>
                <a:effectLst/>
                <a:latin typeface="Consolas" panose="020B0609020204030204" pitchFamily="49" charset="0"/>
              </a:rPr>
              <a:t>&lt;Integer&gt; aa=</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ArrayList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0</a:t>
            </a:r>
            <a:r>
              <a:rPr kumimoji="0" lang="en-US" altLang="en-US" sz="2000" b="0" i="0" u="none" strike="noStrike" cap="none" normalizeH="0" baseline="0" dirty="0">
                <a:ln>
                  <a:noFill/>
                </a:ln>
                <a:solidFill>
                  <a:srgbClr val="000000"/>
                </a:solidFill>
                <a:effectLst/>
                <a:latin typeface="Consolas" panose="020B0609020204030204" pitchFamily="49" charset="0"/>
              </a:rPr>
              <a:t>;i&lt;</a:t>
            </a:r>
            <a:r>
              <a:rPr kumimoji="0" lang="en-US" altLang="en-US" sz="2000" b="0" i="0" u="none" strike="noStrike" cap="none" normalizeH="0" baseline="0" dirty="0" err="1">
                <a:ln>
                  <a:noFill/>
                </a:ln>
                <a:solidFill>
                  <a:srgbClr val="000000"/>
                </a:solidFill>
                <a:effectLst/>
                <a:latin typeface="Consolas" panose="020B0609020204030204" pitchFamily="49" charset="0"/>
              </a:rPr>
              <a:t>a.length;i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aa.add</a:t>
            </a:r>
            <a:r>
              <a:rPr kumimoji="0" lang="en-US" altLang="en-US" sz="2000" b="0" i="0" u="none" strike="noStrike" cap="none" normalizeH="0" baseline="0" dirty="0">
                <a:ln>
                  <a:noFill/>
                </a:ln>
                <a:solidFill>
                  <a:srgbClr val="000000"/>
                </a:solidFill>
                <a:effectLst/>
                <a:latin typeface="Consolas" panose="020B0609020204030204" pitchFamily="49" charset="0"/>
              </a:rPr>
              <a:t>(a[</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HashMap&lt;</a:t>
            </a:r>
            <a:r>
              <a:rPr kumimoji="0" lang="en-US" altLang="en-US" sz="2000" b="0" i="0" u="none" strike="noStrike" cap="none" normalizeH="0" baseline="0" dirty="0" err="1">
                <a:ln>
                  <a:noFill/>
                </a:ln>
                <a:solidFill>
                  <a:srgbClr val="000000"/>
                </a:solidFill>
                <a:effectLst/>
                <a:latin typeface="Consolas" panose="020B0609020204030204" pitchFamily="49" charset="0"/>
              </a:rPr>
              <a:t>Integer,Integer</a:t>
            </a:r>
            <a:r>
              <a:rPr kumimoji="0" lang="en-US" altLang="en-US" sz="2000" b="0" i="0" u="none" strike="noStrike" cap="none" normalizeH="0" baseline="0" dirty="0">
                <a:ln>
                  <a:noFill/>
                </a:ln>
                <a:solidFill>
                  <a:srgbClr val="000000"/>
                </a:solidFill>
                <a:effectLst/>
                <a:latin typeface="Consolas" panose="020B0609020204030204" pitchFamily="49" charset="0"/>
              </a:rPr>
              <a:t>&gt; h=</a:t>
            </a:r>
            <a:r>
              <a:rPr kumimoji="0" lang="en-US" altLang="en-US" sz="2000" b="1" i="0" u="none" strike="noStrike" cap="none" normalizeH="0" baseline="0" dirty="0">
                <a:ln>
                  <a:noFill/>
                </a:ln>
                <a:solidFill>
                  <a:srgbClr val="006699"/>
                </a:solidFill>
                <a:effectLst/>
                <a:latin typeface="Consolas" panose="020B0609020204030204" pitchFamily="49" charset="0"/>
              </a:rPr>
              <a:t>new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HashMap();</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//counting occurrence of numbers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6699"/>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0</a:t>
            </a:r>
            <a:r>
              <a:rPr kumimoji="0" lang="en-US" altLang="en-US" sz="2000" b="0" i="0" u="none" strike="noStrike" cap="none" normalizeH="0" baseline="0" dirty="0">
                <a:ln>
                  <a:noFill/>
                </a:ln>
                <a:solidFill>
                  <a:srgbClr val="000000"/>
                </a:solidFill>
                <a:effectLst/>
                <a:latin typeface="Consolas" panose="020B0609020204030204" pitchFamily="49" charset="0"/>
              </a:rPr>
              <a:t>;i&lt;</a:t>
            </a:r>
            <a:r>
              <a:rPr kumimoji="0" lang="en-US" altLang="en-US" sz="2000" b="0" i="0" u="none" strike="noStrike" cap="none" normalizeH="0" baseline="0" dirty="0" err="1">
                <a:ln>
                  <a:noFill/>
                </a:ln>
                <a:solidFill>
                  <a:srgbClr val="000000"/>
                </a:solidFill>
                <a:effectLst/>
                <a:latin typeface="Consolas" panose="020B0609020204030204" pitchFamily="49" charset="0"/>
              </a:rPr>
              <a:t>aa.size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h.putIfAbsent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aa.get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Collections.frequency</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aa,aa.get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2000" b="0" i="0" u="none" strike="noStrike" cap="none" normalizeH="0" baseline="0" dirty="0">
                <a:ln>
                  <a:noFill/>
                </a:ln>
                <a:solidFill>
                  <a:srgbClr val="000000"/>
                </a:solidFill>
                <a:effectLst/>
                <a:latin typeface="Consolas" panose="020B0609020204030204" pitchFamily="49" charset="0"/>
              </a:rPr>
              <a:t>(h);</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p:txBody>
      </p:sp>
      <p:sp>
        <p:nvSpPr>
          <p:cNvPr id="3" name="Rectangle 3">
            <a:extLst>
              <a:ext uri="{FF2B5EF4-FFF2-40B4-BE49-F238E27FC236}">
                <a16:creationId xmlns:a16="http://schemas.microsoft.com/office/drawing/2014/main" id="{FB384995-DA68-094B-698D-BFB5D68AD7F3}"/>
              </a:ext>
            </a:extLst>
          </p:cNvPr>
          <p:cNvSpPr>
            <a:spLocks noChangeArrowheads="1"/>
          </p:cNvSpPr>
          <p:nvPr/>
        </p:nvSpPr>
        <p:spPr bwMode="auto">
          <a:xfrm>
            <a:off x="3559633" y="6354989"/>
            <a:ext cx="3749424" cy="303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73239"/>
                </a:solidFill>
                <a:effectLst/>
                <a:latin typeface="Consolas" panose="020B0609020204030204" pitchFamily="49" charset="0"/>
              </a:rPr>
              <a:t>{1=2, 2=1, 4=2, 41=1, 13=2, 31=2}</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6941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732BED-EE7A-134F-640C-B942B251E2E6}"/>
              </a:ext>
            </a:extLst>
          </p:cNvPr>
          <p:cNvSpPr txBox="1"/>
          <p:nvPr/>
        </p:nvSpPr>
        <p:spPr>
          <a:xfrm>
            <a:off x="3047320" y="582774"/>
            <a:ext cx="6094638" cy="461665"/>
          </a:xfrm>
          <a:prstGeom prst="rect">
            <a:avLst/>
          </a:prstGeom>
          <a:noFill/>
        </p:spPr>
        <p:txBody>
          <a:bodyPr wrap="square">
            <a:spAutoFit/>
          </a:bodyPr>
          <a:lstStyle/>
          <a:p>
            <a:pPr algn="ctr"/>
            <a:r>
              <a:rPr lang="en-IN" sz="2400" b="0" i="0" dirty="0">
                <a:solidFill>
                  <a:srgbClr val="610B38"/>
                </a:solidFill>
                <a:effectLst/>
                <a:latin typeface="erdana"/>
              </a:rPr>
              <a:t>Java Comparator interface</a:t>
            </a:r>
          </a:p>
        </p:txBody>
      </p:sp>
      <p:sp>
        <p:nvSpPr>
          <p:cNvPr id="5" name="TextBox 4">
            <a:extLst>
              <a:ext uri="{FF2B5EF4-FFF2-40B4-BE49-F238E27FC236}">
                <a16:creationId xmlns:a16="http://schemas.microsoft.com/office/drawing/2014/main" id="{6C1F934F-6955-37BE-4EAC-6AFD5A639DFC}"/>
              </a:ext>
            </a:extLst>
          </p:cNvPr>
          <p:cNvSpPr txBox="1"/>
          <p:nvPr/>
        </p:nvSpPr>
        <p:spPr>
          <a:xfrm>
            <a:off x="628651" y="1480847"/>
            <a:ext cx="11087099" cy="83099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33333"/>
                </a:solidFill>
                <a:effectLst/>
                <a:latin typeface="inter-regular"/>
              </a:rPr>
              <a:t> </a:t>
            </a:r>
            <a:r>
              <a:rPr lang="en-US" sz="2400" b="0" i="0" dirty="0">
                <a:solidFill>
                  <a:srgbClr val="333333"/>
                </a:solidFill>
                <a:effectLst/>
                <a:latin typeface="inter-regular"/>
              </a:rPr>
              <a:t>is used to order the objects of a user-defined class.</a:t>
            </a:r>
          </a:p>
          <a:p>
            <a:pPr marL="285750" indent="-285750">
              <a:buFont typeface="Arial" panose="020B0604020202020204" pitchFamily="34" charset="0"/>
              <a:buChar char="•"/>
            </a:pPr>
            <a:r>
              <a:rPr lang="en-US" sz="2400" b="0" i="0" dirty="0">
                <a:solidFill>
                  <a:srgbClr val="333333"/>
                </a:solidFill>
                <a:effectLst/>
                <a:latin typeface="inter-regular"/>
              </a:rPr>
              <a:t>contains 2 methods compare(Object obj1,Object obj2) and equals(Object element).</a:t>
            </a:r>
            <a:endParaRPr lang="en-IN" sz="2400" dirty="0"/>
          </a:p>
        </p:txBody>
      </p:sp>
      <p:pic>
        <p:nvPicPr>
          <p:cNvPr id="7" name="Picture 6">
            <a:extLst>
              <a:ext uri="{FF2B5EF4-FFF2-40B4-BE49-F238E27FC236}">
                <a16:creationId xmlns:a16="http://schemas.microsoft.com/office/drawing/2014/main" id="{0A7C018D-C125-4271-1A72-3F5DC103A561}"/>
              </a:ext>
            </a:extLst>
          </p:cNvPr>
          <p:cNvPicPr>
            <a:picLocks noChangeAspect="1"/>
          </p:cNvPicPr>
          <p:nvPr/>
        </p:nvPicPr>
        <p:blipFill>
          <a:blip r:embed="rId2"/>
          <a:stretch>
            <a:fillRect/>
          </a:stretch>
        </p:blipFill>
        <p:spPr>
          <a:xfrm>
            <a:off x="1741714" y="2963635"/>
            <a:ext cx="8705850" cy="1828800"/>
          </a:xfrm>
          <a:prstGeom prst="rect">
            <a:avLst/>
          </a:prstGeom>
        </p:spPr>
      </p:pic>
    </p:spTree>
    <p:extLst>
      <p:ext uri="{BB962C8B-B14F-4D97-AF65-F5344CB8AC3E}">
        <p14:creationId xmlns:p14="http://schemas.microsoft.com/office/powerpoint/2010/main" val="2395013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C0D1D-8D4B-73AC-882D-C1EF9DEE698D}"/>
              </a:ext>
            </a:extLst>
          </p:cNvPr>
          <p:cNvSpPr txBox="1"/>
          <p:nvPr/>
        </p:nvSpPr>
        <p:spPr>
          <a:xfrm>
            <a:off x="3047320" y="501131"/>
            <a:ext cx="6094638" cy="584775"/>
          </a:xfrm>
          <a:prstGeom prst="rect">
            <a:avLst/>
          </a:prstGeom>
          <a:noFill/>
        </p:spPr>
        <p:txBody>
          <a:bodyPr wrap="square">
            <a:spAutoFit/>
          </a:bodyPr>
          <a:lstStyle/>
          <a:p>
            <a:pPr algn="ctr"/>
            <a:r>
              <a:rPr lang="en-IN" sz="3200" b="0" i="0" dirty="0">
                <a:solidFill>
                  <a:srgbClr val="610B38"/>
                </a:solidFill>
                <a:effectLst/>
                <a:latin typeface="erdana"/>
              </a:rPr>
              <a:t>Collections class</a:t>
            </a:r>
          </a:p>
        </p:txBody>
      </p:sp>
      <p:sp>
        <p:nvSpPr>
          <p:cNvPr id="5" name="TextBox 4">
            <a:extLst>
              <a:ext uri="{FF2B5EF4-FFF2-40B4-BE49-F238E27FC236}">
                <a16:creationId xmlns:a16="http://schemas.microsoft.com/office/drawing/2014/main" id="{9238265D-6F7A-1611-32EC-934321EDF494}"/>
              </a:ext>
            </a:extLst>
          </p:cNvPr>
          <p:cNvSpPr txBox="1"/>
          <p:nvPr/>
        </p:nvSpPr>
        <p:spPr>
          <a:xfrm>
            <a:off x="163285" y="1260705"/>
            <a:ext cx="10327821" cy="1938992"/>
          </a:xfrm>
          <a:prstGeom prst="rect">
            <a:avLst/>
          </a:prstGeom>
          <a:noFill/>
        </p:spPr>
        <p:txBody>
          <a:bodyPr wrap="square">
            <a:spAutoFit/>
          </a:bodyPr>
          <a:lstStyle/>
          <a:p>
            <a:pPr marL="342900" indent="-342900">
              <a:buFont typeface="Arial" panose="020B0604020202020204" pitchFamily="34" charset="0"/>
              <a:buChar char="•"/>
            </a:pPr>
            <a:r>
              <a:rPr lang="en-US" sz="2400" b="1" i="0" dirty="0">
                <a:solidFill>
                  <a:srgbClr val="333333"/>
                </a:solidFill>
                <a:effectLst/>
                <a:latin typeface="inter-bold"/>
              </a:rPr>
              <a:t>Collections</a:t>
            </a:r>
            <a:r>
              <a:rPr lang="en-US" sz="2400" b="0" i="0" dirty="0">
                <a:solidFill>
                  <a:srgbClr val="333333"/>
                </a:solidFill>
                <a:effectLst/>
                <a:latin typeface="inter-regular"/>
              </a:rPr>
              <a:t> class provides static methods for sorting the elements of a collection</a:t>
            </a:r>
          </a:p>
          <a:p>
            <a:pPr marL="342900" indent="-342900">
              <a:buFont typeface="Arial" panose="020B0604020202020204" pitchFamily="34" charset="0"/>
              <a:buChar char="•"/>
            </a:pPr>
            <a:endParaRPr lang="en-US" sz="2400" dirty="0">
              <a:solidFill>
                <a:srgbClr val="333333"/>
              </a:solidFill>
              <a:latin typeface="inter-regular"/>
            </a:endParaRPr>
          </a:p>
          <a:p>
            <a:pPr marL="342900" indent="-342900">
              <a:buFont typeface="Arial" panose="020B0604020202020204" pitchFamily="34" charset="0"/>
              <a:buChar char="•"/>
            </a:pPr>
            <a:r>
              <a:rPr lang="en-US" sz="2400" b="1" i="0" dirty="0">
                <a:solidFill>
                  <a:srgbClr val="333333"/>
                </a:solidFill>
                <a:effectLst/>
                <a:latin typeface="inter-bold"/>
              </a:rPr>
              <a:t>public void sort(List </a:t>
            </a:r>
            <a:r>
              <a:rPr lang="en-US" sz="2400" b="1" i="0" dirty="0" err="1">
                <a:solidFill>
                  <a:srgbClr val="333333"/>
                </a:solidFill>
                <a:effectLst/>
                <a:latin typeface="inter-bold"/>
              </a:rPr>
              <a:t>list</a:t>
            </a:r>
            <a:r>
              <a:rPr lang="en-US" sz="2400" b="1" i="0" dirty="0">
                <a:solidFill>
                  <a:srgbClr val="333333"/>
                </a:solidFill>
                <a:effectLst/>
                <a:latin typeface="inter-bold"/>
              </a:rPr>
              <a:t>, Comparator c):</a:t>
            </a:r>
            <a:r>
              <a:rPr lang="en-US" sz="2400" b="0" i="0" dirty="0">
                <a:solidFill>
                  <a:srgbClr val="333333"/>
                </a:solidFill>
                <a:effectLst/>
                <a:latin typeface="inter-regular"/>
              </a:rPr>
              <a:t> is used to sort the elements of List by the given Comparator.</a:t>
            </a:r>
            <a:endParaRPr lang="en-IN" sz="2400" dirty="0"/>
          </a:p>
        </p:txBody>
      </p:sp>
      <p:sp>
        <p:nvSpPr>
          <p:cNvPr id="7" name="TextBox 6">
            <a:extLst>
              <a:ext uri="{FF2B5EF4-FFF2-40B4-BE49-F238E27FC236}">
                <a16:creationId xmlns:a16="http://schemas.microsoft.com/office/drawing/2014/main" id="{DB8006FF-9F92-0697-FD19-5CBC8A1447A9}"/>
              </a:ext>
            </a:extLst>
          </p:cNvPr>
          <p:cNvSpPr txBox="1"/>
          <p:nvPr/>
        </p:nvSpPr>
        <p:spPr>
          <a:xfrm>
            <a:off x="563336" y="4354677"/>
            <a:ext cx="10980964" cy="1200329"/>
          </a:xfrm>
          <a:prstGeom prst="rect">
            <a:avLst/>
          </a:prstGeom>
          <a:noFill/>
        </p:spPr>
        <p:txBody>
          <a:bodyPr wrap="square">
            <a:spAutoFit/>
          </a:bodyPr>
          <a:lstStyle/>
          <a:p>
            <a:r>
              <a:rPr lang="en-US" sz="3600" b="0" i="0" dirty="0">
                <a:solidFill>
                  <a:srgbClr val="333333"/>
                </a:solidFill>
                <a:effectLst/>
                <a:latin typeface="inter-regular"/>
              </a:rPr>
              <a:t>Java program to sorting the elements of List on the basis of age and name</a:t>
            </a:r>
            <a:endParaRPr lang="en-IN" sz="3600" dirty="0"/>
          </a:p>
        </p:txBody>
      </p:sp>
    </p:spTree>
    <p:extLst>
      <p:ext uri="{BB962C8B-B14F-4D97-AF65-F5344CB8AC3E}">
        <p14:creationId xmlns:p14="http://schemas.microsoft.com/office/powerpoint/2010/main" val="512209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1C7D69-D19B-F2A6-4BA1-7E25F7C6ABBD}"/>
              </a:ext>
            </a:extLst>
          </p:cNvPr>
          <p:cNvSpPr txBox="1"/>
          <p:nvPr/>
        </p:nvSpPr>
        <p:spPr>
          <a:xfrm>
            <a:off x="222474" y="234352"/>
            <a:ext cx="4349523" cy="2862322"/>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Student{  </a:t>
            </a:r>
          </a:p>
          <a:p>
            <a:pPr algn="just">
              <a:buFont typeface="+mj-lt"/>
              <a:buAutoNum type="arabicPeriod"/>
            </a:pP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rollno</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String name;  </a:t>
            </a:r>
          </a:p>
          <a:p>
            <a:pPr algn="just">
              <a:buFont typeface="+mj-lt"/>
              <a:buAutoNum type="arabicPeriod"/>
            </a:pPr>
            <a:r>
              <a:rPr lang="en-US" b="1" i="0" dirty="0">
                <a:solidFill>
                  <a:srgbClr val="006699"/>
                </a:solidFill>
                <a:effectLst/>
                <a:latin typeface="inter-regular"/>
              </a:rPr>
              <a:t>int</a:t>
            </a:r>
            <a:r>
              <a:rPr lang="en-US" b="0" i="0" dirty="0">
                <a:solidFill>
                  <a:srgbClr val="000000"/>
                </a:solidFill>
                <a:effectLst/>
                <a:latin typeface="inter-regular"/>
              </a:rPr>
              <a:t> age;  </a:t>
            </a:r>
          </a:p>
          <a:p>
            <a:pPr algn="just">
              <a:buFont typeface="+mj-lt"/>
              <a:buAutoNum type="arabicPeriod"/>
            </a:pPr>
            <a:r>
              <a:rPr lang="en-US" b="0" i="0" dirty="0">
                <a:solidFill>
                  <a:srgbClr val="000000"/>
                </a:solidFill>
                <a:effectLst/>
                <a:latin typeface="inter-regular"/>
              </a:rPr>
              <a:t>Student(</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rollno,String</a:t>
            </a:r>
            <a:r>
              <a:rPr lang="en-US" b="0" i="0" dirty="0">
                <a:solidFill>
                  <a:srgbClr val="000000"/>
                </a:solidFill>
                <a:effectLst/>
                <a:latin typeface="inter-regular"/>
              </a:rPr>
              <a:t> </a:t>
            </a:r>
            <a:r>
              <a:rPr lang="en-US" b="0" i="0" dirty="0" err="1">
                <a:solidFill>
                  <a:srgbClr val="000000"/>
                </a:solidFill>
                <a:effectLst/>
                <a:latin typeface="inter-regular"/>
              </a:rPr>
              <a:t>name,</a:t>
            </a:r>
            <a:r>
              <a:rPr lang="en-US" b="1" i="0" dirty="0" err="1">
                <a:solidFill>
                  <a:srgbClr val="006699"/>
                </a:solidFill>
                <a:effectLst/>
                <a:latin typeface="inter-regular"/>
              </a:rPr>
              <a:t>int</a:t>
            </a:r>
            <a:r>
              <a:rPr lang="en-US" b="0" i="0" dirty="0">
                <a:solidFill>
                  <a:srgbClr val="000000"/>
                </a:solidFill>
                <a:effectLst/>
                <a:latin typeface="inter-regular"/>
              </a:rPr>
              <a:t> age){  </a:t>
            </a:r>
          </a:p>
          <a:p>
            <a:pPr algn="just">
              <a:buFont typeface="+mj-lt"/>
              <a:buAutoNum type="arabicPeriod"/>
            </a:pPr>
            <a:r>
              <a:rPr lang="en-US" b="1" i="0" dirty="0" err="1">
                <a:solidFill>
                  <a:srgbClr val="006699"/>
                </a:solidFill>
                <a:effectLst/>
                <a:latin typeface="inter-regular"/>
              </a:rPr>
              <a:t>this</a:t>
            </a:r>
            <a:r>
              <a:rPr lang="en-US" b="0" i="0" dirty="0" err="1">
                <a:solidFill>
                  <a:srgbClr val="000000"/>
                </a:solidFill>
                <a:effectLst/>
                <a:latin typeface="inter-regular"/>
              </a:rPr>
              <a:t>.rollno</a:t>
            </a:r>
            <a:r>
              <a:rPr lang="en-US" b="0" i="0" dirty="0">
                <a:solidFill>
                  <a:srgbClr val="000000"/>
                </a:solidFill>
                <a:effectLst/>
                <a:latin typeface="inter-regular"/>
              </a:rPr>
              <a:t>=</a:t>
            </a:r>
            <a:r>
              <a:rPr lang="en-US" b="0" i="0" dirty="0" err="1">
                <a:solidFill>
                  <a:srgbClr val="000000"/>
                </a:solidFill>
                <a:effectLst/>
                <a:latin typeface="inter-regular"/>
              </a:rPr>
              <a:t>rollno</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this</a:t>
            </a:r>
            <a:r>
              <a:rPr lang="en-US" b="0" i="0" dirty="0">
                <a:solidFill>
                  <a:srgbClr val="000000"/>
                </a:solidFill>
                <a:effectLst/>
                <a:latin typeface="inter-regular"/>
              </a:rPr>
              <a:t>.name=name;  </a:t>
            </a:r>
          </a:p>
          <a:p>
            <a:pPr algn="just">
              <a:buFont typeface="+mj-lt"/>
              <a:buAutoNum type="arabicPeriod"/>
            </a:pPr>
            <a:r>
              <a:rPr lang="en-US" b="1" i="0" dirty="0" err="1">
                <a:solidFill>
                  <a:srgbClr val="006699"/>
                </a:solidFill>
                <a:effectLst/>
                <a:latin typeface="inter-regular"/>
              </a:rPr>
              <a:t>this</a:t>
            </a:r>
            <a:r>
              <a:rPr lang="en-US" b="0" i="0" dirty="0" err="1">
                <a:solidFill>
                  <a:srgbClr val="000000"/>
                </a:solidFill>
                <a:effectLst/>
                <a:latin typeface="inter-regular"/>
              </a:rPr>
              <a:t>.age</a:t>
            </a:r>
            <a:r>
              <a:rPr lang="en-US" b="0" i="0" dirty="0">
                <a:solidFill>
                  <a:srgbClr val="000000"/>
                </a:solidFill>
                <a:effectLst/>
                <a:latin typeface="inter-regular"/>
              </a:rPr>
              <a:t>=age;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sp>
        <p:nvSpPr>
          <p:cNvPr id="5" name="TextBox 4">
            <a:extLst>
              <a:ext uri="{FF2B5EF4-FFF2-40B4-BE49-F238E27FC236}">
                <a16:creationId xmlns:a16="http://schemas.microsoft.com/office/drawing/2014/main" id="{03A18854-79C1-9660-71A1-37200BC96508}"/>
              </a:ext>
            </a:extLst>
          </p:cNvPr>
          <p:cNvSpPr txBox="1"/>
          <p:nvPr/>
        </p:nvSpPr>
        <p:spPr>
          <a:xfrm>
            <a:off x="206146" y="2954232"/>
            <a:ext cx="6094638" cy="3970318"/>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java.util</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AgeComparator</a:t>
            </a:r>
            <a:r>
              <a:rPr lang="en-US" b="0" i="0" dirty="0">
                <a:solidFill>
                  <a:srgbClr val="000000"/>
                </a:solidFill>
                <a:effectLst/>
                <a:latin typeface="inter-regular"/>
              </a:rPr>
              <a:t> </a:t>
            </a:r>
            <a:r>
              <a:rPr lang="en-US" b="1" i="0" dirty="0">
                <a:solidFill>
                  <a:srgbClr val="006699"/>
                </a:solidFill>
                <a:effectLst/>
                <a:latin typeface="inter-regular"/>
              </a:rPr>
              <a:t>implements</a:t>
            </a:r>
            <a:r>
              <a:rPr lang="en-US" b="0" i="0" dirty="0">
                <a:solidFill>
                  <a:srgbClr val="000000"/>
                </a:solidFill>
                <a:effectLst/>
                <a:latin typeface="inter-regular"/>
              </a:rPr>
              <a:t> Comparator{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compare(Object o1,Object o2){  </a:t>
            </a:r>
          </a:p>
          <a:p>
            <a:pPr algn="just">
              <a:buFont typeface="+mj-lt"/>
              <a:buAutoNum type="arabicPeriod"/>
            </a:pPr>
            <a:r>
              <a:rPr lang="en-US" b="0" i="0" dirty="0">
                <a:solidFill>
                  <a:srgbClr val="000000"/>
                </a:solidFill>
                <a:effectLst/>
                <a:latin typeface="inter-regular"/>
              </a:rPr>
              <a:t>Student s1=(Student)o1;  </a:t>
            </a:r>
          </a:p>
          <a:p>
            <a:pPr algn="just">
              <a:buFont typeface="+mj-lt"/>
              <a:buAutoNum type="arabicPeriod"/>
            </a:pPr>
            <a:r>
              <a:rPr lang="en-US" b="0" i="0" dirty="0">
                <a:solidFill>
                  <a:srgbClr val="000000"/>
                </a:solidFill>
                <a:effectLst/>
                <a:latin typeface="inter-regular"/>
              </a:rPr>
              <a:t>Student s2=(Student)o2;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if</a:t>
            </a:r>
            <a:r>
              <a:rPr lang="en-US" b="0" i="0" dirty="0">
                <a:solidFill>
                  <a:srgbClr val="000000"/>
                </a:solidFill>
                <a:effectLst/>
                <a:latin typeface="inter-regular"/>
              </a:rPr>
              <a:t>(s1.age==s2.age)  </a:t>
            </a:r>
          </a:p>
          <a:p>
            <a:pPr algn="just">
              <a:buFont typeface="+mj-lt"/>
              <a:buAutoNum type="arabicPeriod"/>
            </a:pP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a:solidFill>
                  <a:srgbClr val="C00000"/>
                </a:solidFill>
                <a:effectLst/>
                <a:latin typeface="inter-regular"/>
              </a:rPr>
              <a:t>0</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(s1.age&gt;s2.age)  </a:t>
            </a:r>
          </a:p>
          <a:p>
            <a:pPr algn="just">
              <a:buFont typeface="+mj-lt"/>
              <a:buAutoNum type="arabicPeriod"/>
            </a:pP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else</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362513B6-333C-23AF-9670-D2337DDE29D0}"/>
              </a:ext>
            </a:extLst>
          </p:cNvPr>
          <p:cNvSpPr txBox="1"/>
          <p:nvPr/>
        </p:nvSpPr>
        <p:spPr>
          <a:xfrm>
            <a:off x="2667698" y="4823676"/>
            <a:ext cx="5132491" cy="203132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NameComparator</a:t>
            </a:r>
            <a:r>
              <a:rPr lang="en-IN" b="0" i="0" dirty="0">
                <a:solidFill>
                  <a:srgbClr val="000000"/>
                </a:solidFill>
                <a:effectLst/>
                <a:latin typeface="inter-regular"/>
              </a:rPr>
              <a:t> </a:t>
            </a:r>
            <a:r>
              <a:rPr lang="en-IN" b="1" i="0" dirty="0">
                <a:solidFill>
                  <a:srgbClr val="006699"/>
                </a:solidFill>
                <a:effectLst/>
                <a:latin typeface="inter-regular"/>
              </a:rPr>
              <a:t>implements</a:t>
            </a:r>
            <a:r>
              <a:rPr lang="en-IN" b="0" i="0" dirty="0">
                <a:solidFill>
                  <a:srgbClr val="000000"/>
                </a:solidFill>
                <a:effectLst/>
                <a:latin typeface="inter-regular"/>
              </a:rPr>
              <a:t> Comparator{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compare(Object o1,Object o2){  </a:t>
            </a:r>
          </a:p>
          <a:p>
            <a:pPr algn="just">
              <a:buFont typeface="+mj-lt"/>
              <a:buAutoNum type="arabicPeriod"/>
            </a:pPr>
            <a:r>
              <a:rPr lang="en-IN" b="0" i="0" dirty="0">
                <a:solidFill>
                  <a:srgbClr val="000000"/>
                </a:solidFill>
                <a:effectLst/>
                <a:latin typeface="inter-regular"/>
              </a:rPr>
              <a:t>Student s1=(Student)o1;  </a:t>
            </a:r>
          </a:p>
          <a:p>
            <a:pPr algn="just">
              <a:buFont typeface="+mj-lt"/>
              <a:buAutoNum type="arabicPeriod"/>
            </a:pPr>
            <a:r>
              <a:rPr lang="en-IN" b="0" i="0" dirty="0">
                <a:solidFill>
                  <a:srgbClr val="000000"/>
                </a:solidFill>
                <a:effectLst/>
                <a:latin typeface="inter-regular"/>
              </a:rPr>
              <a:t>Student s2=(Student)o2;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return</a:t>
            </a:r>
            <a:r>
              <a:rPr lang="en-IN" b="0" i="0" dirty="0">
                <a:solidFill>
                  <a:srgbClr val="000000"/>
                </a:solidFill>
                <a:effectLst/>
                <a:latin typeface="inter-regular"/>
              </a:rPr>
              <a:t> s1.name.compareTo(s2.name);  }  }  </a:t>
            </a:r>
          </a:p>
        </p:txBody>
      </p:sp>
      <p:sp>
        <p:nvSpPr>
          <p:cNvPr id="9" name="TextBox 8">
            <a:extLst>
              <a:ext uri="{FF2B5EF4-FFF2-40B4-BE49-F238E27FC236}">
                <a16:creationId xmlns:a16="http://schemas.microsoft.com/office/drawing/2014/main" id="{4288711F-B936-2718-B0C5-5061B8E2010C}"/>
              </a:ext>
            </a:extLst>
          </p:cNvPr>
          <p:cNvSpPr txBox="1"/>
          <p:nvPr/>
        </p:nvSpPr>
        <p:spPr>
          <a:xfrm>
            <a:off x="6206826" y="119773"/>
            <a:ext cx="6094638" cy="5078313"/>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Simple{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ArrayList</a:t>
            </a:r>
            <a:r>
              <a:rPr lang="en-IN" b="0" i="0" dirty="0">
                <a:solidFill>
                  <a:srgbClr val="000000"/>
                </a:solidFill>
                <a:effectLst/>
                <a:latin typeface="inter-regular"/>
              </a:rPr>
              <a:t> al=</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al.add</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101</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a:t>
            </a:r>
            <a:r>
              <a:rPr lang="en-IN" b="0" i="0" dirty="0">
                <a:solidFill>
                  <a:srgbClr val="C00000"/>
                </a:solidFill>
                <a:effectLst/>
                <a:latin typeface="inter-regular"/>
              </a:rPr>
              <a:t>23</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al.add</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106</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a:t>
            </a:r>
            <a:r>
              <a:rPr lang="en-IN" b="0" i="0" dirty="0">
                <a:solidFill>
                  <a:srgbClr val="C00000"/>
                </a:solidFill>
                <a:effectLst/>
                <a:latin typeface="inter-regular"/>
              </a:rPr>
              <a:t>27</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al.add</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105</a:t>
            </a:r>
            <a:r>
              <a:rPr lang="en-IN" b="0" i="0" dirty="0">
                <a:solidFill>
                  <a:srgbClr val="000000"/>
                </a:solidFill>
                <a:effectLst/>
                <a:latin typeface="inter-regular"/>
              </a:rPr>
              <a:t>,</a:t>
            </a:r>
            <a:r>
              <a:rPr lang="en-IN" b="0" i="0" dirty="0">
                <a:solidFill>
                  <a:srgbClr val="0000FF"/>
                </a:solidFill>
                <a:effectLst/>
                <a:latin typeface="inter-regular"/>
              </a:rPr>
              <a:t>"Jai"</a:t>
            </a:r>
            <a:r>
              <a:rPr lang="en-IN" b="0" i="0" dirty="0">
                <a:solidFill>
                  <a:srgbClr val="000000"/>
                </a:solidFill>
                <a:effectLst/>
                <a:latin typeface="inter-regular"/>
              </a:rPr>
              <a:t>,</a:t>
            </a:r>
            <a:r>
              <a:rPr lang="en-IN" b="0" i="0" dirty="0">
                <a:solidFill>
                  <a:srgbClr val="C00000"/>
                </a:solidFill>
                <a:effectLst/>
                <a:latin typeface="inter-regular"/>
              </a:rPr>
              <a:t>21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"Sorting by 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Collections.sort</a:t>
            </a:r>
            <a:r>
              <a:rPr lang="en-IN" b="0" i="0" dirty="0">
                <a:solidFill>
                  <a:srgbClr val="000000"/>
                </a:solidFill>
                <a:effectLst/>
                <a:latin typeface="inter-regular"/>
              </a:rPr>
              <a:t>(</a:t>
            </a:r>
            <a:r>
              <a:rPr lang="en-IN" b="0" i="0" dirty="0" err="1">
                <a:solidFill>
                  <a:srgbClr val="000000"/>
                </a:solidFill>
                <a:effectLst/>
                <a:latin typeface="inter-regular"/>
              </a:rPr>
              <a:t>al,</a:t>
            </a:r>
            <a:r>
              <a:rPr lang="en-IN" b="1" i="0" dirty="0" err="1">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NameComparator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al.iterator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Student </a:t>
            </a:r>
            <a:r>
              <a:rPr lang="en-IN" b="0" i="0" dirty="0" err="1">
                <a:solidFill>
                  <a:srgbClr val="000000"/>
                </a:solidFill>
                <a:effectLst/>
                <a:latin typeface="inter-regular"/>
              </a:rPr>
              <a:t>st</a:t>
            </a:r>
            <a:r>
              <a:rPr lang="en-IN" b="0" i="0" dirty="0">
                <a:solidFill>
                  <a:srgbClr val="000000"/>
                </a:solidFill>
                <a:effectLst/>
                <a:latin typeface="inter-regular"/>
              </a:rPr>
              <a:t>=(Student)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+st.name+</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st.age</a:t>
            </a:r>
            <a:r>
              <a:rPr lang="en-IN" b="0" i="0" dirty="0">
                <a:solidFill>
                  <a:srgbClr val="000000"/>
                </a:solidFill>
                <a:effectLst/>
                <a:latin typeface="inter-regular"/>
              </a:rPr>
              <a:t>);}  </a:t>
            </a:r>
          </a:p>
        </p:txBody>
      </p:sp>
    </p:spTree>
    <p:extLst>
      <p:ext uri="{BB962C8B-B14F-4D97-AF65-F5344CB8AC3E}">
        <p14:creationId xmlns:p14="http://schemas.microsoft.com/office/powerpoint/2010/main" val="185486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0DBC3-94FE-4A2D-9B1C-CF1B2EC28340}"/>
              </a:ext>
            </a:extLst>
          </p:cNvPr>
          <p:cNvSpPr txBox="1"/>
          <p:nvPr/>
        </p:nvSpPr>
        <p:spPr>
          <a:xfrm>
            <a:off x="2965677" y="283925"/>
            <a:ext cx="6094638" cy="3416320"/>
          </a:xfrm>
          <a:prstGeom prst="rect">
            <a:avLst/>
          </a:prstGeom>
          <a:noFill/>
        </p:spPr>
        <p:txBody>
          <a:bodyPr wrap="square">
            <a:spAutoFit/>
          </a:bodyPr>
          <a:lstStyle/>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"Sorting by age"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Collections.sort</a:t>
            </a:r>
            <a:r>
              <a:rPr lang="en-IN" b="0" i="0" dirty="0">
                <a:solidFill>
                  <a:srgbClr val="000000"/>
                </a:solidFill>
                <a:effectLst/>
                <a:latin typeface="inter-regular"/>
              </a:rPr>
              <a:t>(</a:t>
            </a:r>
            <a:r>
              <a:rPr lang="en-IN" b="0" i="0" dirty="0" err="1">
                <a:solidFill>
                  <a:srgbClr val="000000"/>
                </a:solidFill>
                <a:effectLst/>
                <a:latin typeface="inter-regular"/>
              </a:rPr>
              <a:t>al,</a:t>
            </a:r>
            <a:r>
              <a:rPr lang="en-IN" b="1" i="0" dirty="0" err="1">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AgeComparator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 itr2=</a:t>
            </a:r>
            <a:r>
              <a:rPr lang="en-IN" b="0" i="0" dirty="0" err="1">
                <a:solidFill>
                  <a:srgbClr val="000000"/>
                </a:solidFill>
                <a:effectLst/>
                <a:latin typeface="inter-regular"/>
              </a:rPr>
              <a:t>al.iterator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(itr2.hasNext()){  </a:t>
            </a:r>
          </a:p>
          <a:p>
            <a:pPr algn="just">
              <a:buFont typeface="+mj-lt"/>
              <a:buAutoNum type="arabicPeriod"/>
            </a:pPr>
            <a:r>
              <a:rPr lang="en-IN" b="0" i="0" dirty="0">
                <a:solidFill>
                  <a:srgbClr val="000000"/>
                </a:solidFill>
                <a:effectLst/>
                <a:latin typeface="inter-regular"/>
              </a:rPr>
              <a:t>Student </a:t>
            </a:r>
            <a:r>
              <a:rPr lang="en-IN" b="0" i="0" dirty="0" err="1">
                <a:solidFill>
                  <a:srgbClr val="000000"/>
                </a:solidFill>
                <a:effectLst/>
                <a:latin typeface="inter-regular"/>
              </a:rPr>
              <a:t>st</a:t>
            </a:r>
            <a:r>
              <a:rPr lang="en-IN" b="0" i="0" dirty="0">
                <a:solidFill>
                  <a:srgbClr val="000000"/>
                </a:solidFill>
                <a:effectLst/>
                <a:latin typeface="inter-regular"/>
              </a:rPr>
              <a:t>=(Student)itr2.next();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+st.name+</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st.age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4" name="Rectangle 1">
            <a:extLst>
              <a:ext uri="{FF2B5EF4-FFF2-40B4-BE49-F238E27FC236}">
                <a16:creationId xmlns:a16="http://schemas.microsoft.com/office/drawing/2014/main" id="{2D119AA7-89F5-5F2C-1BAB-8356B3BCC630}"/>
              </a:ext>
            </a:extLst>
          </p:cNvPr>
          <p:cNvSpPr>
            <a:spLocks noChangeArrowheads="1"/>
          </p:cNvSpPr>
          <p:nvPr/>
        </p:nvSpPr>
        <p:spPr bwMode="auto">
          <a:xfrm>
            <a:off x="3878041" y="2562589"/>
            <a:ext cx="530678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Sorting by Name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106 Ajay 27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105 Jai 21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101 Vijay 23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Sorting by 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105 Jai 21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101 Vijay 23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535559"/>
                </a:solidFill>
                <a:effectLst/>
                <a:latin typeface="Arial Unicode MS"/>
              </a:rPr>
              <a:t>106 Ajay 27</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880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1FC26-9F99-7DC6-87D4-60096FD6F4E2}"/>
              </a:ext>
            </a:extLst>
          </p:cNvPr>
          <p:cNvSpPr txBox="1"/>
          <p:nvPr/>
        </p:nvSpPr>
        <p:spPr>
          <a:xfrm>
            <a:off x="3047320" y="419488"/>
            <a:ext cx="6094638" cy="523220"/>
          </a:xfrm>
          <a:prstGeom prst="rect">
            <a:avLst/>
          </a:prstGeom>
          <a:noFill/>
        </p:spPr>
        <p:txBody>
          <a:bodyPr wrap="square">
            <a:spAutoFit/>
          </a:bodyPr>
          <a:lstStyle/>
          <a:p>
            <a:pPr algn="ctr"/>
            <a:r>
              <a:rPr lang="en-IN" sz="2800" b="0" i="0" dirty="0" err="1">
                <a:solidFill>
                  <a:srgbClr val="610B38"/>
                </a:solidFill>
                <a:effectLst/>
                <a:latin typeface="erdana"/>
              </a:rPr>
              <a:t>StringTokenizer</a:t>
            </a:r>
            <a:r>
              <a:rPr lang="en-IN" sz="2800" b="0" i="0" dirty="0">
                <a:solidFill>
                  <a:srgbClr val="610B38"/>
                </a:solidFill>
                <a:effectLst/>
                <a:latin typeface="erdana"/>
              </a:rPr>
              <a:t> in Java</a:t>
            </a:r>
          </a:p>
        </p:txBody>
      </p:sp>
      <p:sp>
        <p:nvSpPr>
          <p:cNvPr id="5" name="TextBox 4">
            <a:extLst>
              <a:ext uri="{FF2B5EF4-FFF2-40B4-BE49-F238E27FC236}">
                <a16:creationId xmlns:a16="http://schemas.microsoft.com/office/drawing/2014/main" id="{E3081588-0AEF-6BFA-D545-207CA826AF37}"/>
              </a:ext>
            </a:extLst>
          </p:cNvPr>
          <p:cNvSpPr txBox="1"/>
          <p:nvPr/>
        </p:nvSpPr>
        <p:spPr>
          <a:xfrm>
            <a:off x="514350" y="1530420"/>
            <a:ext cx="10793186" cy="1384995"/>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333333"/>
                </a:solidFill>
                <a:effectLst/>
                <a:latin typeface="inter-regular"/>
              </a:rPr>
              <a:t>The </a:t>
            </a:r>
            <a:r>
              <a:rPr lang="en-US" sz="2800" b="1" i="0" dirty="0" err="1">
                <a:solidFill>
                  <a:srgbClr val="333333"/>
                </a:solidFill>
                <a:effectLst/>
                <a:latin typeface="inter-bold"/>
              </a:rPr>
              <a:t>java.util.StringTokenizer</a:t>
            </a:r>
            <a:r>
              <a:rPr lang="en-US" sz="2800" b="0" i="0" dirty="0">
                <a:solidFill>
                  <a:srgbClr val="333333"/>
                </a:solidFill>
                <a:effectLst/>
                <a:latin typeface="inter-regular"/>
              </a:rPr>
              <a:t> class allows you to break a String into tokens. </a:t>
            </a:r>
          </a:p>
          <a:p>
            <a:pPr marL="457200" indent="-457200">
              <a:buFont typeface="Arial" panose="020B0604020202020204" pitchFamily="34" charset="0"/>
              <a:buChar char="•"/>
            </a:pPr>
            <a:r>
              <a:rPr lang="en-US" sz="2800" b="0" i="0" dirty="0">
                <a:solidFill>
                  <a:srgbClr val="333333"/>
                </a:solidFill>
                <a:effectLst/>
                <a:latin typeface="inter-regular"/>
              </a:rPr>
              <a:t>It is simple way to break a String. It is a legacy class of Java.</a:t>
            </a:r>
            <a:endParaRPr lang="en-IN" sz="2800" dirty="0"/>
          </a:p>
        </p:txBody>
      </p:sp>
      <p:pic>
        <p:nvPicPr>
          <p:cNvPr id="7" name="Picture 6">
            <a:extLst>
              <a:ext uri="{FF2B5EF4-FFF2-40B4-BE49-F238E27FC236}">
                <a16:creationId xmlns:a16="http://schemas.microsoft.com/office/drawing/2014/main" id="{41C75E54-A7DC-FF37-F70D-71101DD26715}"/>
              </a:ext>
            </a:extLst>
          </p:cNvPr>
          <p:cNvPicPr>
            <a:picLocks noChangeAspect="1"/>
          </p:cNvPicPr>
          <p:nvPr/>
        </p:nvPicPr>
        <p:blipFill>
          <a:blip r:embed="rId2"/>
          <a:stretch>
            <a:fillRect/>
          </a:stretch>
        </p:blipFill>
        <p:spPr>
          <a:xfrm>
            <a:off x="4056290" y="3130322"/>
            <a:ext cx="3867150" cy="3095625"/>
          </a:xfrm>
          <a:prstGeom prst="rect">
            <a:avLst/>
          </a:prstGeom>
        </p:spPr>
      </p:pic>
    </p:spTree>
    <p:extLst>
      <p:ext uri="{BB962C8B-B14F-4D97-AF65-F5344CB8AC3E}">
        <p14:creationId xmlns:p14="http://schemas.microsoft.com/office/powerpoint/2010/main" val="42050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9F13BD-48A6-34DD-8C21-78AE3A2E8F05}"/>
              </a:ext>
            </a:extLst>
          </p:cNvPr>
          <p:cNvSpPr txBox="1"/>
          <p:nvPr/>
        </p:nvSpPr>
        <p:spPr>
          <a:xfrm>
            <a:off x="467403" y="501131"/>
            <a:ext cx="6094638" cy="369332"/>
          </a:xfrm>
          <a:prstGeom prst="rect">
            <a:avLst/>
          </a:prstGeom>
          <a:noFill/>
        </p:spPr>
        <p:txBody>
          <a:bodyPr wrap="square">
            <a:spAutoFit/>
          </a:bodyPr>
          <a:lstStyle/>
          <a:p>
            <a:pPr algn="just"/>
            <a:r>
              <a:rPr lang="en-IN" b="0" i="0" dirty="0">
                <a:solidFill>
                  <a:srgbClr val="610B38"/>
                </a:solidFill>
                <a:effectLst/>
                <a:latin typeface="erdana"/>
              </a:rPr>
              <a:t>Iterator interface</a:t>
            </a:r>
          </a:p>
        </p:txBody>
      </p:sp>
      <p:sp>
        <p:nvSpPr>
          <p:cNvPr id="5" name="TextBox 4">
            <a:extLst>
              <a:ext uri="{FF2B5EF4-FFF2-40B4-BE49-F238E27FC236}">
                <a16:creationId xmlns:a16="http://schemas.microsoft.com/office/drawing/2014/main" id="{18BD180C-381E-C6E0-4492-23B58C498C07}"/>
              </a:ext>
            </a:extLst>
          </p:cNvPr>
          <p:cNvSpPr txBox="1"/>
          <p:nvPr/>
        </p:nvSpPr>
        <p:spPr>
          <a:xfrm>
            <a:off x="530678" y="1072926"/>
            <a:ext cx="9723665" cy="369332"/>
          </a:xfrm>
          <a:prstGeom prst="rect">
            <a:avLst/>
          </a:prstGeom>
          <a:noFill/>
        </p:spPr>
        <p:txBody>
          <a:bodyPr wrap="square">
            <a:spAutoFit/>
          </a:bodyPr>
          <a:lstStyle/>
          <a:p>
            <a:r>
              <a:rPr lang="en-US" b="0" i="0" dirty="0">
                <a:solidFill>
                  <a:srgbClr val="333333"/>
                </a:solidFill>
                <a:effectLst/>
                <a:latin typeface="inter-regular"/>
              </a:rPr>
              <a:t>Iterator interface provides the facility of iterating the elements in a forward direction only.</a:t>
            </a:r>
            <a:endParaRPr lang="en-IN" dirty="0"/>
          </a:p>
        </p:txBody>
      </p:sp>
      <p:pic>
        <p:nvPicPr>
          <p:cNvPr id="7" name="Picture 6">
            <a:extLst>
              <a:ext uri="{FF2B5EF4-FFF2-40B4-BE49-F238E27FC236}">
                <a16:creationId xmlns:a16="http://schemas.microsoft.com/office/drawing/2014/main" id="{7D3FF9EC-63DF-BFF2-C5E0-6433E0EC78C2}"/>
              </a:ext>
            </a:extLst>
          </p:cNvPr>
          <p:cNvPicPr>
            <a:picLocks noChangeAspect="1"/>
          </p:cNvPicPr>
          <p:nvPr/>
        </p:nvPicPr>
        <p:blipFill>
          <a:blip r:embed="rId2"/>
          <a:stretch>
            <a:fillRect/>
          </a:stretch>
        </p:blipFill>
        <p:spPr>
          <a:xfrm>
            <a:off x="1938337" y="2505075"/>
            <a:ext cx="8315325" cy="1847850"/>
          </a:xfrm>
          <a:prstGeom prst="rect">
            <a:avLst/>
          </a:prstGeom>
        </p:spPr>
      </p:pic>
    </p:spTree>
    <p:extLst>
      <p:ext uri="{BB962C8B-B14F-4D97-AF65-F5344CB8AC3E}">
        <p14:creationId xmlns:p14="http://schemas.microsoft.com/office/powerpoint/2010/main" val="3267361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55D54F-B064-08CD-E6D8-8A5966483C30}"/>
              </a:ext>
            </a:extLst>
          </p:cNvPr>
          <p:cNvPicPr>
            <a:picLocks noChangeAspect="1"/>
          </p:cNvPicPr>
          <p:nvPr/>
        </p:nvPicPr>
        <p:blipFill>
          <a:blip r:embed="rId2"/>
          <a:stretch>
            <a:fillRect/>
          </a:stretch>
        </p:blipFill>
        <p:spPr>
          <a:xfrm>
            <a:off x="1262062" y="4080"/>
            <a:ext cx="9667875" cy="2343150"/>
          </a:xfrm>
          <a:prstGeom prst="rect">
            <a:avLst/>
          </a:prstGeom>
        </p:spPr>
      </p:pic>
      <p:pic>
        <p:nvPicPr>
          <p:cNvPr id="5" name="Picture 4">
            <a:extLst>
              <a:ext uri="{FF2B5EF4-FFF2-40B4-BE49-F238E27FC236}">
                <a16:creationId xmlns:a16="http://schemas.microsoft.com/office/drawing/2014/main" id="{25B084D0-D811-4DC3-7300-F5888E5C3995}"/>
              </a:ext>
            </a:extLst>
          </p:cNvPr>
          <p:cNvPicPr>
            <a:picLocks noChangeAspect="1"/>
          </p:cNvPicPr>
          <p:nvPr/>
        </p:nvPicPr>
        <p:blipFill>
          <a:blip r:embed="rId3"/>
          <a:stretch>
            <a:fillRect/>
          </a:stretch>
        </p:blipFill>
        <p:spPr>
          <a:xfrm>
            <a:off x="2195512" y="3292929"/>
            <a:ext cx="7800975" cy="3009900"/>
          </a:xfrm>
          <a:prstGeom prst="rect">
            <a:avLst/>
          </a:prstGeom>
        </p:spPr>
      </p:pic>
    </p:spTree>
    <p:extLst>
      <p:ext uri="{BB962C8B-B14F-4D97-AF65-F5344CB8AC3E}">
        <p14:creationId xmlns:p14="http://schemas.microsoft.com/office/powerpoint/2010/main" val="1437077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33D4F-43F5-7BC9-956A-603675141BDC}"/>
              </a:ext>
            </a:extLst>
          </p:cNvPr>
          <p:cNvSpPr txBox="1"/>
          <p:nvPr/>
        </p:nvSpPr>
        <p:spPr>
          <a:xfrm>
            <a:off x="685801" y="1997839"/>
            <a:ext cx="10254342" cy="3970318"/>
          </a:xfrm>
          <a:prstGeom prst="rect">
            <a:avLst/>
          </a:prstGeom>
          <a:noFill/>
        </p:spPr>
        <p:txBody>
          <a:bodyPr wrap="square">
            <a:spAutoFit/>
          </a:bodyPr>
          <a:lstStyle/>
          <a:p>
            <a:pPr algn="just">
              <a:buFont typeface="+mj-lt"/>
              <a:buAutoNum type="arabicPeriod"/>
            </a:pPr>
            <a:r>
              <a:rPr lang="en-IN" sz="2800" b="1" i="0" dirty="0">
                <a:solidFill>
                  <a:srgbClr val="006699"/>
                </a:solidFill>
                <a:effectLst/>
                <a:latin typeface="inter-regular"/>
              </a:rPr>
              <a:t>import</a:t>
            </a:r>
            <a:r>
              <a:rPr lang="en-IN" sz="2800" b="0" i="0" dirty="0">
                <a:solidFill>
                  <a:srgbClr val="000000"/>
                </a:solidFill>
                <a:effectLst/>
                <a:latin typeface="inter-regular"/>
              </a:rPr>
              <a:t> </a:t>
            </a:r>
            <a:r>
              <a:rPr lang="en-IN" sz="2800" b="0" i="0" dirty="0" err="1">
                <a:solidFill>
                  <a:srgbClr val="000000"/>
                </a:solidFill>
                <a:effectLst/>
                <a:latin typeface="inter-regular"/>
              </a:rPr>
              <a:t>java.util.StringTokenizer</a:t>
            </a:r>
            <a:r>
              <a:rPr lang="en-IN" sz="2800" b="0" i="0" dirty="0">
                <a:solidFill>
                  <a:srgbClr val="000000"/>
                </a:solidFill>
                <a:effectLst/>
                <a:latin typeface="inter-regular"/>
              </a:rPr>
              <a:t>;  </a:t>
            </a:r>
          </a:p>
          <a:p>
            <a:pPr algn="just">
              <a:buFont typeface="+mj-lt"/>
              <a:buAutoNum type="arabicPeriod"/>
            </a:pPr>
            <a:r>
              <a:rPr lang="en-IN" sz="2800" b="1" i="0" dirty="0">
                <a:solidFill>
                  <a:srgbClr val="006699"/>
                </a:solidFill>
                <a:effectLst/>
                <a:latin typeface="inter-regular"/>
              </a:rPr>
              <a:t>public</a:t>
            </a:r>
            <a:r>
              <a:rPr lang="en-IN" sz="2800" b="0" i="0" dirty="0">
                <a:solidFill>
                  <a:srgbClr val="000000"/>
                </a:solidFill>
                <a:effectLst/>
                <a:latin typeface="inter-regular"/>
              </a:rPr>
              <a:t> </a:t>
            </a:r>
            <a:r>
              <a:rPr lang="en-IN" sz="2800" b="1" i="0" dirty="0">
                <a:solidFill>
                  <a:srgbClr val="006699"/>
                </a:solidFill>
                <a:effectLst/>
                <a:latin typeface="inter-regular"/>
              </a:rPr>
              <a:t>class</a:t>
            </a:r>
            <a:r>
              <a:rPr lang="en-IN" sz="2800" b="0" i="0" dirty="0">
                <a:solidFill>
                  <a:srgbClr val="000000"/>
                </a:solidFill>
                <a:effectLst/>
                <a:latin typeface="inter-regular"/>
              </a:rPr>
              <a:t> Simple{  </a:t>
            </a:r>
          </a:p>
          <a:p>
            <a:pPr algn="just">
              <a:buFont typeface="+mj-lt"/>
              <a:buAutoNum type="arabicPeriod"/>
            </a:pPr>
            <a:r>
              <a:rPr lang="en-IN" sz="2800" b="0" i="0" dirty="0">
                <a:solidFill>
                  <a:srgbClr val="000000"/>
                </a:solidFill>
                <a:effectLst/>
                <a:latin typeface="inter-regular"/>
              </a:rPr>
              <a:t> </a:t>
            </a:r>
            <a:r>
              <a:rPr lang="en-IN" sz="2800" b="1" i="0" dirty="0">
                <a:solidFill>
                  <a:srgbClr val="006699"/>
                </a:solidFill>
                <a:effectLst/>
                <a:latin typeface="inter-regular"/>
              </a:rPr>
              <a:t>public</a:t>
            </a:r>
            <a:r>
              <a:rPr lang="en-IN" sz="2800" b="0" i="0" dirty="0">
                <a:solidFill>
                  <a:srgbClr val="000000"/>
                </a:solidFill>
                <a:effectLst/>
                <a:latin typeface="inter-regular"/>
              </a:rPr>
              <a:t> </a:t>
            </a:r>
            <a:r>
              <a:rPr lang="en-IN" sz="2800" b="1" i="0" dirty="0">
                <a:solidFill>
                  <a:srgbClr val="006699"/>
                </a:solidFill>
                <a:effectLst/>
                <a:latin typeface="inter-regular"/>
              </a:rPr>
              <a:t>static</a:t>
            </a:r>
            <a:r>
              <a:rPr lang="en-IN" sz="2800" b="0" i="0" dirty="0">
                <a:solidFill>
                  <a:srgbClr val="000000"/>
                </a:solidFill>
                <a:effectLst/>
                <a:latin typeface="inter-regular"/>
              </a:rPr>
              <a:t> </a:t>
            </a:r>
            <a:r>
              <a:rPr lang="en-IN" sz="2800" b="1" i="0" dirty="0">
                <a:solidFill>
                  <a:srgbClr val="006699"/>
                </a:solidFill>
                <a:effectLst/>
                <a:latin typeface="inter-regular"/>
              </a:rPr>
              <a:t>void</a:t>
            </a:r>
            <a:r>
              <a:rPr lang="en-IN" sz="2800" b="0" i="0" dirty="0">
                <a:solidFill>
                  <a:srgbClr val="000000"/>
                </a:solidFill>
                <a:effectLst/>
                <a:latin typeface="inter-regular"/>
              </a:rPr>
              <a:t> main(String </a:t>
            </a:r>
            <a:r>
              <a:rPr lang="en-IN" sz="2800" b="0" i="0" dirty="0" err="1">
                <a:solidFill>
                  <a:srgbClr val="000000"/>
                </a:solidFill>
                <a:effectLst/>
                <a:latin typeface="inter-regular"/>
              </a:rPr>
              <a:t>args</a:t>
            </a:r>
            <a:r>
              <a:rPr lang="en-IN" sz="2800" b="0" i="0" dirty="0">
                <a:solidFill>
                  <a:srgbClr val="000000"/>
                </a:solidFill>
                <a:effectLst/>
                <a:latin typeface="inter-regular"/>
              </a:rPr>
              <a:t>[]){  </a:t>
            </a:r>
          </a:p>
          <a:p>
            <a:pPr algn="just">
              <a:buFont typeface="+mj-lt"/>
              <a:buAutoNum type="arabicPeriod"/>
            </a:pPr>
            <a:r>
              <a:rPr lang="en-IN" sz="2800" b="0" i="0" dirty="0">
                <a:solidFill>
                  <a:srgbClr val="000000"/>
                </a:solidFill>
                <a:effectLst/>
                <a:latin typeface="inter-regular"/>
              </a:rPr>
              <a:t>   </a:t>
            </a:r>
            <a:r>
              <a:rPr lang="en-IN" sz="2800" b="0" i="0" dirty="0" err="1">
                <a:solidFill>
                  <a:srgbClr val="000000"/>
                </a:solidFill>
                <a:effectLst/>
                <a:latin typeface="inter-regular"/>
              </a:rPr>
              <a:t>StringTokenizer</a:t>
            </a:r>
            <a:r>
              <a:rPr lang="en-IN" sz="2800" b="0" i="0" dirty="0">
                <a:solidFill>
                  <a:srgbClr val="000000"/>
                </a:solidFill>
                <a:effectLst/>
                <a:latin typeface="inter-regular"/>
              </a:rPr>
              <a:t> </a:t>
            </a:r>
            <a:r>
              <a:rPr lang="en-IN" sz="2800" b="0" i="0" dirty="0" err="1">
                <a:solidFill>
                  <a:srgbClr val="000000"/>
                </a:solidFill>
                <a:effectLst/>
                <a:latin typeface="inter-regular"/>
              </a:rPr>
              <a:t>st</a:t>
            </a:r>
            <a:r>
              <a:rPr lang="en-IN" sz="2800" b="0" i="0" dirty="0">
                <a:solidFill>
                  <a:srgbClr val="000000"/>
                </a:solidFill>
                <a:effectLst/>
                <a:latin typeface="inter-regular"/>
              </a:rPr>
              <a:t> = </a:t>
            </a:r>
            <a:r>
              <a:rPr lang="en-IN" sz="2800" b="1" i="0" dirty="0">
                <a:solidFill>
                  <a:srgbClr val="006699"/>
                </a:solidFill>
                <a:effectLst/>
                <a:latin typeface="inter-regular"/>
              </a:rPr>
              <a:t>new</a:t>
            </a:r>
            <a:r>
              <a:rPr lang="en-IN" sz="2800" b="0" i="0" dirty="0">
                <a:solidFill>
                  <a:srgbClr val="000000"/>
                </a:solidFill>
                <a:effectLst/>
                <a:latin typeface="inter-regular"/>
              </a:rPr>
              <a:t> </a:t>
            </a:r>
            <a:r>
              <a:rPr lang="en-IN" sz="2800" b="0" i="0" dirty="0" err="1">
                <a:solidFill>
                  <a:srgbClr val="000000"/>
                </a:solidFill>
                <a:effectLst/>
                <a:latin typeface="inter-regular"/>
              </a:rPr>
              <a:t>StringTokenizer</a:t>
            </a:r>
            <a:r>
              <a:rPr lang="en-IN" sz="2800" b="0" i="0" dirty="0">
                <a:solidFill>
                  <a:srgbClr val="000000"/>
                </a:solidFill>
                <a:effectLst/>
                <a:latin typeface="inter-regular"/>
              </a:rPr>
              <a:t>(</a:t>
            </a:r>
            <a:r>
              <a:rPr lang="en-IN" sz="2800" b="0" i="0" dirty="0">
                <a:solidFill>
                  <a:srgbClr val="0000FF"/>
                </a:solidFill>
                <a:effectLst/>
                <a:latin typeface="inter-regular"/>
              </a:rPr>
              <a:t>"my name is khan"</a:t>
            </a:r>
            <a:r>
              <a:rPr lang="en-IN" sz="2800" b="0" i="0" dirty="0">
                <a:solidFill>
                  <a:srgbClr val="000000"/>
                </a:solidFill>
                <a:effectLst/>
                <a:latin typeface="inter-regular"/>
              </a:rPr>
              <a:t>,</a:t>
            </a:r>
            <a:r>
              <a:rPr lang="en-IN" sz="2800" b="0" i="0" dirty="0">
                <a:solidFill>
                  <a:srgbClr val="0000FF"/>
                </a:solidFill>
                <a:effectLst/>
                <a:latin typeface="inter-regular"/>
              </a:rPr>
              <a:t>" "</a:t>
            </a:r>
            <a:r>
              <a:rPr lang="en-IN" sz="2800" b="0" i="0" dirty="0">
                <a:solidFill>
                  <a:srgbClr val="000000"/>
                </a:solidFill>
                <a:effectLst/>
                <a:latin typeface="inter-regular"/>
              </a:rPr>
              <a:t>);  </a:t>
            </a:r>
          </a:p>
          <a:p>
            <a:pPr algn="just">
              <a:buFont typeface="+mj-lt"/>
              <a:buAutoNum type="arabicPeriod"/>
            </a:pPr>
            <a:r>
              <a:rPr lang="en-IN" sz="2800" b="0" i="0" dirty="0">
                <a:solidFill>
                  <a:srgbClr val="000000"/>
                </a:solidFill>
                <a:effectLst/>
                <a:latin typeface="inter-regular"/>
              </a:rPr>
              <a:t>     </a:t>
            </a:r>
            <a:r>
              <a:rPr lang="en-IN" sz="2800" b="1" i="0" dirty="0">
                <a:solidFill>
                  <a:srgbClr val="006699"/>
                </a:solidFill>
                <a:effectLst/>
                <a:latin typeface="inter-regular"/>
              </a:rPr>
              <a:t>while</a:t>
            </a:r>
            <a:r>
              <a:rPr lang="en-IN" sz="2800" b="0" i="0" dirty="0">
                <a:solidFill>
                  <a:srgbClr val="000000"/>
                </a:solidFill>
                <a:effectLst/>
                <a:latin typeface="inter-regular"/>
              </a:rPr>
              <a:t> (</a:t>
            </a:r>
            <a:r>
              <a:rPr lang="en-IN" sz="2800" b="0" i="0" dirty="0" err="1">
                <a:solidFill>
                  <a:srgbClr val="000000"/>
                </a:solidFill>
                <a:effectLst/>
                <a:latin typeface="inter-regular"/>
              </a:rPr>
              <a:t>st.hasMoreTokens</a:t>
            </a:r>
            <a:r>
              <a:rPr lang="en-IN" sz="2800" b="0" i="0" dirty="0">
                <a:solidFill>
                  <a:srgbClr val="000000"/>
                </a:solidFill>
                <a:effectLst/>
                <a:latin typeface="inter-regular"/>
              </a:rPr>
              <a:t>()) {  </a:t>
            </a:r>
          </a:p>
          <a:p>
            <a:pPr algn="just">
              <a:buFont typeface="+mj-lt"/>
              <a:buAutoNum type="arabicPeriod"/>
            </a:pPr>
            <a:r>
              <a:rPr lang="en-IN" sz="2800" b="0" i="0" dirty="0">
                <a:solidFill>
                  <a:srgbClr val="000000"/>
                </a:solidFill>
                <a:effectLst/>
                <a:latin typeface="inter-regular"/>
              </a:rPr>
              <a:t>         </a:t>
            </a:r>
            <a:r>
              <a:rPr lang="en-IN" sz="2800" b="0" i="0" dirty="0" err="1">
                <a:solidFill>
                  <a:srgbClr val="000000"/>
                </a:solidFill>
                <a:effectLst/>
                <a:latin typeface="inter-regular"/>
              </a:rPr>
              <a:t>System.out.println</a:t>
            </a:r>
            <a:r>
              <a:rPr lang="en-IN" sz="2800" b="0" i="0" dirty="0">
                <a:solidFill>
                  <a:srgbClr val="000000"/>
                </a:solidFill>
                <a:effectLst/>
                <a:latin typeface="inter-regular"/>
              </a:rPr>
              <a:t>(</a:t>
            </a:r>
            <a:r>
              <a:rPr lang="en-IN" sz="2800" b="0" i="0" dirty="0" err="1">
                <a:solidFill>
                  <a:srgbClr val="000000"/>
                </a:solidFill>
                <a:effectLst/>
                <a:latin typeface="inter-regular"/>
              </a:rPr>
              <a:t>st.nextToken</a:t>
            </a:r>
            <a:r>
              <a:rPr lang="en-IN" sz="2800" b="0" i="0" dirty="0">
                <a:solidFill>
                  <a:srgbClr val="000000"/>
                </a:solidFill>
                <a:effectLst/>
                <a:latin typeface="inter-regular"/>
              </a:rPr>
              <a:t>());  </a:t>
            </a:r>
          </a:p>
          <a:p>
            <a:pPr algn="just">
              <a:buFont typeface="+mj-lt"/>
              <a:buAutoNum type="arabicPeriod"/>
            </a:pPr>
            <a:r>
              <a:rPr lang="en-IN" sz="2800" b="0" i="0" dirty="0">
                <a:solidFill>
                  <a:srgbClr val="000000"/>
                </a:solidFill>
                <a:effectLst/>
                <a:latin typeface="inter-regular"/>
              </a:rPr>
              <a:t>     }  </a:t>
            </a:r>
          </a:p>
          <a:p>
            <a:pPr algn="just">
              <a:buFont typeface="+mj-lt"/>
              <a:buAutoNum type="arabicPeriod"/>
            </a:pPr>
            <a:r>
              <a:rPr lang="en-IN" sz="2800" b="0" i="0" dirty="0">
                <a:solidFill>
                  <a:srgbClr val="000000"/>
                </a:solidFill>
                <a:effectLst/>
                <a:latin typeface="inter-regular"/>
              </a:rPr>
              <a:t>   }  </a:t>
            </a:r>
          </a:p>
          <a:p>
            <a:pPr algn="just">
              <a:buFont typeface="+mj-lt"/>
              <a:buAutoNum type="arabicPeriod"/>
            </a:pPr>
            <a:r>
              <a:rPr lang="en-IN" sz="2800" b="0" i="0" dirty="0">
                <a:solidFill>
                  <a:srgbClr val="000000"/>
                </a:solidFill>
                <a:effectLst/>
                <a:latin typeface="inter-regular"/>
              </a:rPr>
              <a:t>}  </a:t>
            </a:r>
          </a:p>
        </p:txBody>
      </p:sp>
    </p:spTree>
    <p:extLst>
      <p:ext uri="{BB962C8B-B14F-4D97-AF65-F5344CB8AC3E}">
        <p14:creationId xmlns:p14="http://schemas.microsoft.com/office/powerpoint/2010/main" val="625803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A10F6-0A89-DC97-3184-049F27D6C6E5}"/>
              </a:ext>
            </a:extLst>
          </p:cNvPr>
          <p:cNvSpPr txBox="1"/>
          <p:nvPr/>
        </p:nvSpPr>
        <p:spPr>
          <a:xfrm>
            <a:off x="2857500" y="2008414"/>
            <a:ext cx="7013121" cy="1446550"/>
          </a:xfrm>
          <a:prstGeom prst="rect">
            <a:avLst/>
          </a:prstGeom>
          <a:noFill/>
        </p:spPr>
        <p:txBody>
          <a:bodyPr wrap="square" rtlCol="0">
            <a:spAutoFit/>
          </a:bodyPr>
          <a:lstStyle/>
          <a:p>
            <a:pPr algn="ctr"/>
            <a:r>
              <a:rPr lang="en-IN" sz="8800" dirty="0"/>
              <a:t>CLA - II</a:t>
            </a:r>
          </a:p>
        </p:txBody>
      </p:sp>
    </p:spTree>
    <p:extLst>
      <p:ext uri="{BB962C8B-B14F-4D97-AF65-F5344CB8AC3E}">
        <p14:creationId xmlns:p14="http://schemas.microsoft.com/office/powerpoint/2010/main" val="1492966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6E9173-DB19-1A8B-B7D2-C388C1393BBA}"/>
              </a:ext>
            </a:extLst>
          </p:cNvPr>
          <p:cNvSpPr txBox="1"/>
          <p:nvPr/>
        </p:nvSpPr>
        <p:spPr>
          <a:xfrm>
            <a:off x="155119" y="80963"/>
            <a:ext cx="11797393" cy="7289047"/>
          </a:xfrm>
          <a:prstGeom prst="rect">
            <a:avLst/>
          </a:prstGeom>
          <a:noFill/>
        </p:spPr>
        <p:txBody>
          <a:bodyPr wrap="square">
            <a:spAutoFit/>
          </a:bodyPr>
          <a:lstStyle/>
          <a:p>
            <a:pPr>
              <a:lnSpc>
                <a:spcPct val="107000"/>
              </a:lnSpc>
              <a:spcAft>
                <a:spcPts val="800"/>
              </a:spcAft>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kern="100" dirty="0">
                <a:latin typeface="Calibri" panose="020F0502020204030204" pitchFamily="34" charset="0"/>
                <a:ea typeface="Calibri" panose="020F0502020204030204" pitchFamily="34" charset="0"/>
                <a:cs typeface="Times New Roman" panose="02020603050405020304" pitchFamily="18" charset="0"/>
              </a:rPr>
              <a:t>Answer any two questions:</a:t>
            </a:r>
            <a:endParaRPr lang="en-IN" sz="1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Write a Java program to count number of words in a text file.</a:t>
            </a:r>
          </a:p>
          <a:p>
            <a:pPr marL="342900" lvl="0" indent="-342900">
              <a:lnSpc>
                <a:spcPct val="107000"/>
              </a:lnSpc>
              <a:buFont typeface="+mj-lt"/>
              <a:buAutoNum type="arabicPeriod"/>
            </a:pP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Write a java program to retrieve a particular record from an employee file based on Eno. (Assume Employee file consists of record fields like Eno, </a:t>
            </a:r>
            <a:r>
              <a:rPr lang="en-IN" sz="3200" kern="100" dirty="0" err="1">
                <a:effectLst/>
                <a:latin typeface="Calibri" panose="020F0502020204030204" pitchFamily="34" charset="0"/>
                <a:ea typeface="Calibri" panose="020F0502020204030204" pitchFamily="34" charset="0"/>
                <a:cs typeface="Times New Roman" panose="02020603050405020304" pitchFamily="18" charset="0"/>
              </a:rPr>
              <a:t>Ename</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salary, Dept)</a:t>
            </a:r>
          </a:p>
          <a:p>
            <a:pPr marL="342900" lvl="0" indent="-342900">
              <a:lnSpc>
                <a:spcPct val="107000"/>
              </a:lnSpc>
              <a:buFont typeface="+mj-lt"/>
              <a:buAutoNum type="arabicPeriod"/>
            </a:pP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(a)Explain about JAVA Generics with an example. </a:t>
            </a:r>
          </a:p>
          <a:p>
            <a:pPr lvl="0">
              <a:lnSpc>
                <a:spcPct val="107000"/>
              </a:lnSpc>
            </a:pPr>
            <a:r>
              <a:rPr lang="en-IN" sz="3200" kern="100" dirty="0">
                <a:latin typeface="Calibri" panose="020F0502020204030204" pitchFamily="34" charset="0"/>
                <a:ea typeface="Calibri" panose="020F0502020204030204" pitchFamily="34" charset="0"/>
                <a:cs typeface="Times New Roman" panose="02020603050405020304" pitchFamily="18" charset="0"/>
              </a:rPr>
              <a:t>    </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(b)Explain about Java Autoboxing and unboxing with an example.</a:t>
            </a:r>
          </a:p>
          <a:p>
            <a:pPr lvl="0">
              <a:lnSpc>
                <a:spcPct val="107000"/>
              </a:lnSpc>
            </a:pP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4. Write a java program that reads the data from two files and writes into another file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66530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018EB-5095-ADD1-C620-34F23394FA6C}"/>
              </a:ext>
            </a:extLst>
          </p:cNvPr>
          <p:cNvSpPr txBox="1"/>
          <p:nvPr/>
        </p:nvSpPr>
        <p:spPr>
          <a:xfrm>
            <a:off x="2253343" y="881743"/>
            <a:ext cx="6433457" cy="2862322"/>
          </a:xfrm>
          <a:prstGeom prst="rect">
            <a:avLst/>
          </a:prstGeom>
          <a:noFill/>
        </p:spPr>
        <p:txBody>
          <a:bodyPr wrap="square" rtlCol="0">
            <a:spAutoFit/>
          </a:bodyPr>
          <a:lstStyle/>
          <a:p>
            <a:pPr marL="285750" indent="-285750">
              <a:buFont typeface="Arial" panose="020B0604020202020204" pitchFamily="34" charset="0"/>
              <a:buChar char="•"/>
            </a:pPr>
            <a:endParaRPr lang="en-IN" dirty="0"/>
          </a:p>
          <a:p>
            <a:r>
              <a:rPr lang="en-IN" dirty="0"/>
              <a:t>Project report contents: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Title</a:t>
            </a:r>
          </a:p>
          <a:p>
            <a:pPr marL="285750" indent="-285750">
              <a:buFont typeface="Arial" panose="020B0604020202020204" pitchFamily="34" charset="0"/>
              <a:buChar char="•"/>
            </a:pPr>
            <a:r>
              <a:rPr lang="en-IN" dirty="0"/>
              <a:t>Aim and Objectives</a:t>
            </a:r>
          </a:p>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System requirements</a:t>
            </a:r>
          </a:p>
          <a:p>
            <a:pPr marL="285750" indent="-285750">
              <a:buFont typeface="Arial" panose="020B0604020202020204" pitchFamily="34" charset="0"/>
              <a:buChar char="•"/>
            </a:pPr>
            <a:r>
              <a:rPr lang="en-IN" dirty="0"/>
              <a:t>Modules with main functions </a:t>
            </a:r>
            <a:r>
              <a:rPr lang="en-IN" dirty="0" err="1"/>
              <a:t>explonation</a:t>
            </a:r>
            <a:endParaRPr lang="en-IN" dirty="0"/>
          </a:p>
          <a:p>
            <a:pPr marL="285750" indent="-285750">
              <a:buFont typeface="Arial" panose="020B0604020202020204" pitchFamily="34" charset="0"/>
              <a:buChar char="•"/>
            </a:pPr>
            <a:r>
              <a:rPr lang="en-IN" dirty="0"/>
              <a:t>Code with results (screen shorts)</a:t>
            </a:r>
          </a:p>
          <a:p>
            <a:pPr marL="285750" indent="-285750">
              <a:buFont typeface="Arial" panose="020B0604020202020204" pitchFamily="34" charset="0"/>
              <a:buChar char="•"/>
            </a:pPr>
            <a:r>
              <a:rPr lang="en-IN" dirty="0"/>
              <a:t>Conclusions</a:t>
            </a:r>
          </a:p>
        </p:txBody>
      </p:sp>
    </p:spTree>
    <p:extLst>
      <p:ext uri="{BB962C8B-B14F-4D97-AF65-F5344CB8AC3E}">
        <p14:creationId xmlns:p14="http://schemas.microsoft.com/office/powerpoint/2010/main" val="3033391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195480-96BB-9CBF-1BF7-7BAAAF165AA0}"/>
              </a:ext>
            </a:extLst>
          </p:cNvPr>
          <p:cNvSpPr txBox="1"/>
          <p:nvPr/>
        </p:nvSpPr>
        <p:spPr>
          <a:xfrm>
            <a:off x="326571" y="1514973"/>
            <a:ext cx="11634108" cy="3785652"/>
          </a:xfrm>
          <a:prstGeom prst="rect">
            <a:avLst/>
          </a:prstGeom>
          <a:noFill/>
        </p:spPr>
        <p:txBody>
          <a:bodyPr wrap="square">
            <a:spAutoFit/>
          </a:bodyPr>
          <a:lstStyle/>
          <a:p>
            <a:pPr marL="342900" indent="-342900">
              <a:buFont typeface="Wingdings" panose="05000000000000000000" pitchFamily="2" charset="2"/>
              <a:buChar char="§"/>
            </a:pPr>
            <a:r>
              <a:rPr lang="en-US" sz="2400" b="0" i="0" dirty="0">
                <a:solidFill>
                  <a:srgbClr val="161513"/>
                </a:solidFill>
                <a:effectLst/>
                <a:latin typeface="OracleSansVF"/>
              </a:rPr>
              <a:t>A database is an organized collection of structured information, or data, typically stored electronically in a computer system.</a:t>
            </a:r>
          </a:p>
          <a:p>
            <a:pPr marL="342900" indent="-342900">
              <a:buFont typeface="Wingdings" panose="05000000000000000000" pitchFamily="2" charset="2"/>
              <a:buChar char="§"/>
            </a:pPr>
            <a:r>
              <a:rPr lang="en-US" sz="2400" b="0" i="0" dirty="0">
                <a:solidFill>
                  <a:srgbClr val="161513"/>
                </a:solidFill>
                <a:effectLst/>
                <a:latin typeface="OracleSansVF"/>
              </a:rPr>
              <a:t> A database is usually controlled by a </a:t>
            </a:r>
            <a:r>
              <a:rPr lang="en-US" sz="2400" b="0" i="0" u="none" strike="noStrike" dirty="0">
                <a:solidFill>
                  <a:srgbClr val="006B8F"/>
                </a:solidFill>
                <a:effectLst/>
                <a:latin typeface="OracleSansVF"/>
                <a:hlinkClick r:id="rId2"/>
              </a:rPr>
              <a:t>database management system (DBMS)</a:t>
            </a:r>
            <a:r>
              <a:rPr lang="en-US" sz="2400" b="0" i="0" dirty="0">
                <a:solidFill>
                  <a:srgbClr val="161513"/>
                </a:solidFill>
                <a:effectLst/>
                <a:latin typeface="OracleSansVF"/>
              </a:rPr>
              <a:t>. </a:t>
            </a:r>
          </a:p>
          <a:p>
            <a:pPr marL="342900" indent="-342900">
              <a:buFont typeface="Wingdings" panose="05000000000000000000" pitchFamily="2" charset="2"/>
              <a:buChar char="§"/>
            </a:pPr>
            <a:r>
              <a:rPr lang="en-US" sz="2400" b="0" i="0" dirty="0">
                <a:solidFill>
                  <a:srgbClr val="161513"/>
                </a:solidFill>
                <a:effectLst/>
                <a:latin typeface="OracleSansVF"/>
              </a:rPr>
              <a:t>Together, the data and the DBMS, along with the applications that are associated with them, are referred to as a database system, often shortened to just database.</a:t>
            </a:r>
          </a:p>
          <a:p>
            <a:pPr marL="342900" indent="-342900">
              <a:buFont typeface="Wingdings" panose="05000000000000000000" pitchFamily="2" charset="2"/>
              <a:buChar char="§"/>
            </a:pPr>
            <a:r>
              <a:rPr lang="en-US" sz="2400" b="0" i="0" dirty="0">
                <a:solidFill>
                  <a:srgbClr val="161513"/>
                </a:solidFill>
                <a:effectLst/>
                <a:latin typeface="OracleSansVF"/>
              </a:rPr>
              <a:t>Data within the most common types of databases in operation today is typically modeled in rows and columns in a series of tables to make processing and data querying efficient.</a:t>
            </a:r>
          </a:p>
          <a:p>
            <a:pPr marL="342900" indent="-342900">
              <a:buFont typeface="Wingdings" panose="05000000000000000000" pitchFamily="2" charset="2"/>
              <a:buChar char="§"/>
            </a:pPr>
            <a:r>
              <a:rPr lang="en-US" sz="2400" b="0" i="0" dirty="0">
                <a:solidFill>
                  <a:srgbClr val="161513"/>
                </a:solidFill>
                <a:effectLst/>
                <a:latin typeface="OracleSansVF"/>
              </a:rPr>
              <a:t>The data can then be easily accessed, managed, modified, updated, controlled, and organized. Most databases use structured query language (SQL) for writing and querying data.</a:t>
            </a:r>
            <a:endParaRPr lang="en-IN" sz="2400" dirty="0"/>
          </a:p>
        </p:txBody>
      </p:sp>
      <p:sp>
        <p:nvSpPr>
          <p:cNvPr id="4" name="TextBox 3">
            <a:extLst>
              <a:ext uri="{FF2B5EF4-FFF2-40B4-BE49-F238E27FC236}">
                <a16:creationId xmlns:a16="http://schemas.microsoft.com/office/drawing/2014/main" id="{CDE132E0-F4F4-C5CB-2C14-386FC0253359}"/>
              </a:ext>
            </a:extLst>
          </p:cNvPr>
          <p:cNvSpPr txBox="1"/>
          <p:nvPr/>
        </p:nvSpPr>
        <p:spPr>
          <a:xfrm>
            <a:off x="3037114" y="498022"/>
            <a:ext cx="4825093" cy="707886"/>
          </a:xfrm>
          <a:prstGeom prst="rect">
            <a:avLst/>
          </a:prstGeom>
          <a:noFill/>
        </p:spPr>
        <p:txBody>
          <a:bodyPr wrap="square" rtlCol="0">
            <a:spAutoFit/>
          </a:bodyPr>
          <a:lstStyle/>
          <a:p>
            <a:pPr algn="ctr"/>
            <a:r>
              <a:rPr lang="en-IN" sz="4000" dirty="0"/>
              <a:t>Database</a:t>
            </a:r>
          </a:p>
        </p:txBody>
      </p:sp>
    </p:spTree>
    <p:extLst>
      <p:ext uri="{BB962C8B-B14F-4D97-AF65-F5344CB8AC3E}">
        <p14:creationId xmlns:p14="http://schemas.microsoft.com/office/powerpoint/2010/main" val="289417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533E-0606-6413-282F-4FF58C523E89}"/>
              </a:ext>
            </a:extLst>
          </p:cNvPr>
          <p:cNvSpPr>
            <a:spLocks noGrp="1"/>
          </p:cNvSpPr>
          <p:nvPr>
            <p:ph type="title"/>
          </p:nvPr>
        </p:nvSpPr>
        <p:spPr/>
        <p:txBody>
          <a:bodyPr>
            <a:normAutofit/>
          </a:bodyPr>
          <a:lstStyle/>
          <a:p>
            <a:pPr algn="ctr"/>
            <a:r>
              <a:rPr lang="en-US" sz="3600" b="1" i="0" dirty="0">
                <a:solidFill>
                  <a:schemeClr val="accent1">
                    <a:lumMod val="50000"/>
                  </a:schemeClr>
                </a:solidFill>
                <a:effectLst/>
                <a:latin typeface="Times New Roman" panose="02020603050405020304" pitchFamily="18" charset="0"/>
                <a:cs typeface="Times New Roman" panose="02020603050405020304" pitchFamily="18" charset="0"/>
              </a:rPr>
              <a:t> Database Models</a:t>
            </a:r>
            <a:endParaRPr lang="en-US" sz="3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531FB-CE70-A539-0715-258C3428E56F}"/>
              </a:ext>
            </a:extLst>
          </p:cNvPr>
          <p:cNvSpPr>
            <a:spLocks noGrp="1"/>
          </p:cNvSpPr>
          <p:nvPr>
            <p:ph idx="1"/>
          </p:nvPr>
        </p:nvSpPr>
        <p:spPr/>
        <p:txBody>
          <a:bodyPr>
            <a:normAutofit/>
          </a:bodyPr>
          <a:lstStyle/>
          <a:p>
            <a:pPr>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Hierarchical model</a:t>
            </a:r>
          </a:p>
          <a:p>
            <a:pPr>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Network model</a:t>
            </a:r>
          </a:p>
          <a:p>
            <a:pPr>
              <a:lnSpc>
                <a:spcPct val="150000"/>
              </a:lnSpc>
            </a:pPr>
            <a:r>
              <a:rPr lang="en-US" sz="2400" dirty="0">
                <a:solidFill>
                  <a:srgbClr val="212529"/>
                </a:solidFill>
                <a:latin typeface="Times New Roman" panose="02020603050405020304" pitchFamily="18" charset="0"/>
                <a:cs typeface="Times New Roman" panose="02020603050405020304" pitchFamily="18" charset="0"/>
              </a:rPr>
              <a:t>Entity - Relationship (E-R)</a:t>
            </a:r>
            <a:r>
              <a:rPr lang="en-US" sz="2400" b="0" i="0" dirty="0">
                <a:solidFill>
                  <a:srgbClr val="212529"/>
                </a:solidFill>
                <a:effectLst/>
                <a:latin typeface="Times New Roman" panose="02020603050405020304" pitchFamily="18" charset="0"/>
                <a:cs typeface="Times New Roman" panose="02020603050405020304" pitchFamily="18" charset="0"/>
              </a:rPr>
              <a:t>model</a:t>
            </a:r>
          </a:p>
          <a:p>
            <a:pPr>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Relational model</a:t>
            </a:r>
          </a:p>
          <a:p>
            <a:pPr>
              <a:lnSpc>
                <a:spcPct val="150000"/>
              </a:lnSpc>
            </a:pPr>
            <a:r>
              <a:rPr lang="en-US" sz="2400" dirty="0">
                <a:solidFill>
                  <a:srgbClr val="212529"/>
                </a:solidFill>
                <a:latin typeface="Times New Roman" panose="02020603050405020304" pitchFamily="18" charset="0"/>
                <a:cs typeface="Times New Roman" panose="02020603050405020304" pitchFamily="18" charset="0"/>
              </a:rPr>
              <a:t>Object oriented data model</a:t>
            </a:r>
          </a:p>
        </p:txBody>
      </p:sp>
    </p:spTree>
    <p:extLst>
      <p:ext uri="{BB962C8B-B14F-4D97-AF65-F5344CB8AC3E}">
        <p14:creationId xmlns:p14="http://schemas.microsoft.com/office/powerpoint/2010/main" val="3645641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703E-55A4-AEED-E39E-0528BD4A0C3C}"/>
              </a:ext>
            </a:extLst>
          </p:cNvPr>
          <p:cNvSpPr>
            <a:spLocks noGrp="1"/>
          </p:cNvSpPr>
          <p:nvPr>
            <p:ph type="title"/>
          </p:nvPr>
        </p:nvSpPr>
        <p:spPr/>
        <p:txBody>
          <a:bodyPr>
            <a:normAutofit/>
          </a:bodyPr>
          <a:lstStyle/>
          <a:p>
            <a:pPr algn="ctr"/>
            <a:r>
              <a:rPr lang="en-US" sz="3600" b="0" i="0" dirty="0">
                <a:solidFill>
                  <a:schemeClr val="accent1">
                    <a:lumMod val="50000"/>
                  </a:schemeClr>
                </a:solidFill>
                <a:effectLst/>
                <a:latin typeface="Times New Roman" panose="02020603050405020304" pitchFamily="18" charset="0"/>
                <a:cs typeface="Times New Roman" panose="02020603050405020304" pitchFamily="18" charset="0"/>
              </a:rPr>
              <a:t>Relational Model</a:t>
            </a:r>
            <a:br>
              <a:rPr lang="en-US" sz="3600" b="0" i="0" dirty="0">
                <a:solidFill>
                  <a:schemeClr val="accent1">
                    <a:lumMod val="50000"/>
                  </a:schemeClr>
                </a:solidFill>
                <a:effectLst/>
                <a:latin typeface="Times New Roman" panose="02020603050405020304" pitchFamily="18" charset="0"/>
                <a:cs typeface="Times New Roman" panose="02020603050405020304" pitchFamily="18" charset="0"/>
              </a:rPr>
            </a:b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056D15-3BCF-466F-B531-E1B175DA1DBF}"/>
              </a:ext>
            </a:extLst>
          </p:cNvPr>
          <p:cNvSpPr>
            <a:spLocks noGrp="1"/>
          </p:cNvSpPr>
          <p:nvPr>
            <p:ph idx="1"/>
          </p:nvPr>
        </p:nvSpPr>
        <p:spPr>
          <a:xfrm>
            <a:off x="838200" y="1690688"/>
            <a:ext cx="5515466" cy="4323613"/>
          </a:xfrm>
        </p:spPr>
        <p:txBody>
          <a:bodyPr>
            <a:normAutofit/>
          </a:bodyPr>
          <a:lstStyle/>
          <a:p>
            <a:pPr algn="l"/>
            <a:r>
              <a:rPr lang="en-US" sz="2400" dirty="0">
                <a:solidFill>
                  <a:srgbClr val="212529"/>
                </a:solidFill>
                <a:latin typeface="Times New Roman" panose="02020603050405020304" pitchFamily="18" charset="0"/>
                <a:cs typeface="Times New Roman" panose="02020603050405020304" pitchFamily="18" charset="0"/>
              </a:rPr>
              <a:t>D</a:t>
            </a:r>
            <a:r>
              <a:rPr lang="en-US" sz="2400" b="0" i="0" dirty="0">
                <a:solidFill>
                  <a:srgbClr val="212529"/>
                </a:solidFill>
                <a:effectLst/>
                <a:latin typeface="Times New Roman" panose="02020603050405020304" pitchFamily="18" charset="0"/>
                <a:cs typeface="Times New Roman" panose="02020603050405020304" pitchFamily="18" charset="0"/>
              </a:rPr>
              <a:t>ata is organized in two-dimensional </a:t>
            </a:r>
            <a:r>
              <a:rPr lang="en-US" sz="2400" b="1" i="0" dirty="0">
                <a:solidFill>
                  <a:srgbClr val="212529"/>
                </a:solidFill>
                <a:effectLst/>
                <a:latin typeface="Times New Roman" panose="02020603050405020304" pitchFamily="18" charset="0"/>
                <a:cs typeface="Times New Roman" panose="02020603050405020304" pitchFamily="18" charset="0"/>
              </a:rPr>
              <a:t>tables</a:t>
            </a:r>
            <a:r>
              <a:rPr lang="en-US" sz="2400" b="0" i="0" dirty="0">
                <a:solidFill>
                  <a:srgbClr val="212529"/>
                </a:solidFill>
                <a:effectLst/>
                <a:latin typeface="Times New Roman" panose="02020603050405020304" pitchFamily="18" charset="0"/>
                <a:cs typeface="Times New Roman" panose="02020603050405020304" pitchFamily="18" charset="0"/>
              </a:rPr>
              <a:t> and the relationship is maintained by storing a common field. </a:t>
            </a:r>
          </a:p>
          <a:p>
            <a:pPr algn="l"/>
            <a:r>
              <a:rPr lang="en-US" sz="2400" b="0" i="0" dirty="0">
                <a:solidFill>
                  <a:srgbClr val="212529"/>
                </a:solidFill>
                <a:effectLst/>
                <a:latin typeface="Times New Roman" panose="02020603050405020304" pitchFamily="18" charset="0"/>
                <a:cs typeface="Times New Roman" panose="02020603050405020304" pitchFamily="18" charset="0"/>
              </a:rPr>
              <a:t>The basic structure of data in the relational model is tables. </a:t>
            </a:r>
          </a:p>
          <a:p>
            <a:pPr algn="l"/>
            <a:r>
              <a:rPr lang="en-US" sz="2400" b="0" i="0" dirty="0">
                <a:solidFill>
                  <a:srgbClr val="212529"/>
                </a:solidFill>
                <a:effectLst/>
                <a:latin typeface="Times New Roman" panose="02020603050405020304" pitchFamily="18" charset="0"/>
                <a:cs typeface="Times New Roman" panose="02020603050405020304" pitchFamily="18" charset="0"/>
              </a:rPr>
              <a:t>All the information related to a particular type is stored in rows of that table.</a:t>
            </a:r>
          </a:p>
          <a:p>
            <a:pPr algn="l"/>
            <a:r>
              <a:rPr lang="en-US" sz="2400" b="0" i="0" dirty="0">
                <a:solidFill>
                  <a:srgbClr val="212529"/>
                </a:solidFill>
                <a:effectLst/>
                <a:latin typeface="Times New Roman" panose="02020603050405020304" pitchFamily="18" charset="0"/>
                <a:cs typeface="Times New Roman" panose="02020603050405020304" pitchFamily="18" charset="0"/>
              </a:rPr>
              <a:t>Hence, tables are also known as </a:t>
            </a:r>
            <a:r>
              <a:rPr lang="en-US" sz="2400" b="1" i="0" dirty="0">
                <a:solidFill>
                  <a:srgbClr val="212529"/>
                </a:solidFill>
                <a:effectLst/>
                <a:latin typeface="Times New Roman" panose="02020603050405020304" pitchFamily="18" charset="0"/>
                <a:cs typeface="Times New Roman" panose="02020603050405020304" pitchFamily="18" charset="0"/>
              </a:rPr>
              <a:t>relations</a:t>
            </a:r>
            <a:r>
              <a:rPr lang="en-US" sz="2400" b="0" i="0" dirty="0">
                <a:solidFill>
                  <a:srgbClr val="212529"/>
                </a:solidFill>
                <a:effectLst/>
                <a:latin typeface="Times New Roman" panose="02020603050405020304" pitchFamily="18" charset="0"/>
                <a:cs typeface="Times New Roman" panose="02020603050405020304" pitchFamily="18" charset="0"/>
              </a:rPr>
              <a:t> in relational model.</a:t>
            </a:r>
          </a:p>
        </p:txBody>
      </p:sp>
      <p:pic>
        <p:nvPicPr>
          <p:cNvPr id="5124" name="Picture 4" descr="Relational Model of database">
            <a:extLst>
              <a:ext uri="{FF2B5EF4-FFF2-40B4-BE49-F238E27FC236}">
                <a16:creationId xmlns:a16="http://schemas.microsoft.com/office/drawing/2014/main" id="{0D2319EF-5F0C-BFAC-8B70-972081166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193" y="1925082"/>
            <a:ext cx="5629275"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D0FAFA-DCF2-0E59-5BF8-E3357DC6AFCD}"/>
              </a:ext>
            </a:extLst>
          </p:cNvPr>
          <p:cNvSpPr txBox="1"/>
          <p:nvPr/>
        </p:nvSpPr>
        <p:spPr>
          <a:xfrm>
            <a:off x="6353666" y="5414136"/>
            <a:ext cx="2026763" cy="12003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Relational model</a:t>
            </a:r>
          </a:p>
          <a:p>
            <a:endParaRPr lang="en-US" dirty="0"/>
          </a:p>
          <a:p>
            <a:endParaRPr lang="en-US" dirty="0"/>
          </a:p>
        </p:txBody>
      </p:sp>
    </p:spTree>
    <p:extLst>
      <p:ext uri="{BB962C8B-B14F-4D97-AF65-F5344CB8AC3E}">
        <p14:creationId xmlns:p14="http://schemas.microsoft.com/office/powerpoint/2010/main" val="1132452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73BDA-68C7-CCDB-C386-36BE89FAE1DE}"/>
              </a:ext>
            </a:extLst>
          </p:cNvPr>
          <p:cNvSpPr txBox="1"/>
          <p:nvPr/>
        </p:nvSpPr>
        <p:spPr>
          <a:xfrm>
            <a:off x="628648" y="661305"/>
            <a:ext cx="6096679" cy="523220"/>
          </a:xfrm>
          <a:prstGeom prst="rect">
            <a:avLst/>
          </a:prstGeom>
          <a:noFill/>
        </p:spPr>
        <p:txBody>
          <a:bodyPr wrap="square">
            <a:spAutoFit/>
          </a:bodyPr>
          <a:lstStyle/>
          <a:p>
            <a:pPr algn="l"/>
            <a:r>
              <a:rPr lang="en-IN" sz="2800" b="1" i="0" dirty="0">
                <a:solidFill>
                  <a:srgbClr val="161513"/>
                </a:solidFill>
                <a:effectLst/>
                <a:latin typeface="OracleSansVF"/>
              </a:rPr>
              <a:t>Database software</a:t>
            </a:r>
          </a:p>
        </p:txBody>
      </p:sp>
      <p:sp>
        <p:nvSpPr>
          <p:cNvPr id="5" name="TextBox 4">
            <a:extLst>
              <a:ext uri="{FF2B5EF4-FFF2-40B4-BE49-F238E27FC236}">
                <a16:creationId xmlns:a16="http://schemas.microsoft.com/office/drawing/2014/main" id="{CE819A80-EFB3-5A6B-1C87-F6AC0BA96845}"/>
              </a:ext>
            </a:extLst>
          </p:cNvPr>
          <p:cNvSpPr txBox="1"/>
          <p:nvPr/>
        </p:nvSpPr>
        <p:spPr>
          <a:xfrm>
            <a:off x="440871" y="1450246"/>
            <a:ext cx="11242222" cy="2677656"/>
          </a:xfrm>
          <a:prstGeom prst="rect">
            <a:avLst/>
          </a:prstGeom>
          <a:noFill/>
        </p:spPr>
        <p:txBody>
          <a:bodyPr wrap="square">
            <a:spAutoFit/>
          </a:bodyPr>
          <a:lstStyle/>
          <a:p>
            <a:r>
              <a:rPr lang="en-US" sz="2400" b="0" i="0" dirty="0">
                <a:solidFill>
                  <a:srgbClr val="161513"/>
                </a:solidFill>
                <a:effectLst/>
                <a:latin typeface="OracleSansVF"/>
              </a:rPr>
              <a:t>Database software is used to create, edit, and maintain database files and records, enabling easier file and record creation, data entry, data editing, updating, and reporting. The software also handles data storage, backup and reporting, multi-access control, and security. Strong database security is especially important today, as data theft becomes more frequent. </a:t>
            </a:r>
          </a:p>
          <a:p>
            <a:r>
              <a:rPr lang="en-US" sz="2400" b="0" i="0" dirty="0">
                <a:solidFill>
                  <a:srgbClr val="161513"/>
                </a:solidFill>
                <a:effectLst/>
                <a:latin typeface="OracleSansVF"/>
              </a:rPr>
              <a:t>Database software is sometimes also referred to as a “database management system” (DBMS).</a:t>
            </a:r>
            <a:endParaRPr lang="en-IN" sz="2400" dirty="0"/>
          </a:p>
        </p:txBody>
      </p:sp>
    </p:spTree>
    <p:extLst>
      <p:ext uri="{BB962C8B-B14F-4D97-AF65-F5344CB8AC3E}">
        <p14:creationId xmlns:p14="http://schemas.microsoft.com/office/powerpoint/2010/main" val="1056708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F5933D-CB43-F3AC-2FAD-9278EB3D6EE8}"/>
              </a:ext>
            </a:extLst>
          </p:cNvPr>
          <p:cNvSpPr txBox="1"/>
          <p:nvPr/>
        </p:nvSpPr>
        <p:spPr>
          <a:xfrm>
            <a:off x="3371850" y="228599"/>
            <a:ext cx="4082141" cy="915165"/>
          </a:xfrm>
          <a:prstGeom prst="rect">
            <a:avLst/>
          </a:prstGeom>
          <a:noFill/>
        </p:spPr>
        <p:txBody>
          <a:bodyPr wrap="square" rtlCol="0">
            <a:spAutoFit/>
          </a:bodyPr>
          <a:lstStyle/>
          <a:p>
            <a:pPr algn="ctr"/>
            <a:r>
              <a:rPr lang="en-IN" sz="3600" b="0" i="0" dirty="0">
                <a:solidFill>
                  <a:srgbClr val="212121"/>
                </a:solidFill>
                <a:effectLst/>
                <a:latin typeface="Roboto" panose="02000000000000000000" pitchFamily="2" charset="0"/>
              </a:rPr>
              <a:t>SQL Commands</a:t>
            </a:r>
          </a:p>
          <a:p>
            <a:endParaRPr lang="en-IN" dirty="0"/>
          </a:p>
        </p:txBody>
      </p:sp>
      <p:sp>
        <p:nvSpPr>
          <p:cNvPr id="5" name="TextBox 4">
            <a:extLst>
              <a:ext uri="{FF2B5EF4-FFF2-40B4-BE49-F238E27FC236}">
                <a16:creationId xmlns:a16="http://schemas.microsoft.com/office/drawing/2014/main" id="{B894496D-E755-1B0F-E100-80658482FCB4}"/>
              </a:ext>
            </a:extLst>
          </p:cNvPr>
          <p:cNvSpPr txBox="1"/>
          <p:nvPr/>
        </p:nvSpPr>
        <p:spPr>
          <a:xfrm>
            <a:off x="1020535" y="853077"/>
            <a:ext cx="10899321" cy="2677656"/>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212121"/>
                </a:solidFill>
                <a:effectLst/>
                <a:latin typeface="open sans" panose="020B0604020202020204" pitchFamily="34" charset="0"/>
              </a:rPr>
              <a:t>SQL stands for Structured Query Language. </a:t>
            </a:r>
          </a:p>
          <a:p>
            <a:pPr marL="457200" indent="-457200">
              <a:buFont typeface="Arial" panose="020B0604020202020204" pitchFamily="34" charset="0"/>
              <a:buChar char="•"/>
            </a:pPr>
            <a:r>
              <a:rPr lang="en-US" sz="2800" b="0" i="0" dirty="0">
                <a:solidFill>
                  <a:srgbClr val="212121"/>
                </a:solidFill>
                <a:effectLst/>
                <a:latin typeface="open sans" panose="020B0604020202020204" pitchFamily="34" charset="0"/>
              </a:rPr>
              <a:t>SQL is used to create, remove, alter the database and database objects in a database management system and to store, retrieve, update the data in a database.</a:t>
            </a:r>
          </a:p>
          <a:p>
            <a:pPr marL="457200" indent="-457200">
              <a:buFont typeface="Arial" panose="020B0604020202020204" pitchFamily="34" charset="0"/>
              <a:buChar char="•"/>
            </a:pPr>
            <a:r>
              <a:rPr lang="en-US" sz="2800" b="0" i="0" dirty="0">
                <a:solidFill>
                  <a:srgbClr val="212121"/>
                </a:solidFill>
                <a:effectLst/>
                <a:latin typeface="open sans" panose="020B0606030504020204" pitchFamily="34" charset="0"/>
              </a:rPr>
              <a:t>SQL works for all modern relational database management systems, like SQL Server, Oracle, MySQL, etc.</a:t>
            </a:r>
            <a:endParaRPr lang="en-IN" sz="2800" dirty="0"/>
          </a:p>
        </p:txBody>
      </p:sp>
      <p:sp>
        <p:nvSpPr>
          <p:cNvPr id="7" name="TextBox 6">
            <a:extLst>
              <a:ext uri="{FF2B5EF4-FFF2-40B4-BE49-F238E27FC236}">
                <a16:creationId xmlns:a16="http://schemas.microsoft.com/office/drawing/2014/main" id="{EB251C3A-A869-65FA-3262-C78AE07CF30E}"/>
              </a:ext>
            </a:extLst>
          </p:cNvPr>
          <p:cNvSpPr txBox="1"/>
          <p:nvPr/>
        </p:nvSpPr>
        <p:spPr>
          <a:xfrm>
            <a:off x="793975" y="3685204"/>
            <a:ext cx="7280504" cy="3970318"/>
          </a:xfrm>
          <a:prstGeom prst="rect">
            <a:avLst/>
          </a:prstGeom>
          <a:noFill/>
        </p:spPr>
        <p:txBody>
          <a:bodyPr wrap="square">
            <a:spAutoFit/>
          </a:bodyPr>
          <a:lstStyle/>
          <a:p>
            <a:pPr algn="l"/>
            <a:r>
              <a:rPr lang="en-US" sz="2800" b="0" i="0" dirty="0">
                <a:solidFill>
                  <a:srgbClr val="212121"/>
                </a:solidFill>
                <a:effectLst/>
                <a:latin typeface="Roboto" panose="02000000000000000000" pitchFamily="2" charset="0"/>
              </a:rPr>
              <a:t>Different types of SQL commands</a:t>
            </a:r>
          </a:p>
          <a:p>
            <a:pPr algn="l"/>
            <a:endParaRPr lang="en-US" sz="2800" b="0" i="0" dirty="0">
              <a:solidFill>
                <a:srgbClr val="212121"/>
              </a:solidFill>
              <a:effectLst/>
              <a:latin typeface="Roboto" panose="02000000000000000000" pitchFamily="2" charset="0"/>
            </a:endParaRPr>
          </a:p>
          <a:p>
            <a:pPr marL="457200" indent="-457200">
              <a:buFont typeface="Arial" panose="020B0604020202020204" pitchFamily="34" charset="0"/>
              <a:buChar char="•"/>
            </a:pPr>
            <a:r>
              <a:rPr lang="en-IN" sz="2800" b="0" i="0" dirty="0">
                <a:solidFill>
                  <a:srgbClr val="212121"/>
                </a:solidFill>
                <a:effectLst/>
                <a:latin typeface="Roboto" panose="02000000000000000000" pitchFamily="2" charset="0"/>
              </a:rPr>
              <a:t>DDL : </a:t>
            </a:r>
            <a:r>
              <a:rPr lang="en-IN" sz="2800" dirty="0">
                <a:solidFill>
                  <a:srgbClr val="212121"/>
                </a:solidFill>
                <a:latin typeface="open sans" panose="020B0606030504020204" pitchFamily="34" charset="0"/>
              </a:rPr>
              <a:t>D</a:t>
            </a:r>
            <a:r>
              <a:rPr lang="en-IN" sz="2800" b="0" i="0" dirty="0">
                <a:solidFill>
                  <a:srgbClr val="212121"/>
                </a:solidFill>
                <a:effectLst/>
                <a:latin typeface="open sans" panose="020B0606030504020204" pitchFamily="34" charset="0"/>
              </a:rPr>
              <a:t>ata </a:t>
            </a:r>
            <a:r>
              <a:rPr lang="en-IN" sz="2800" dirty="0">
                <a:solidFill>
                  <a:srgbClr val="212121"/>
                </a:solidFill>
                <a:latin typeface="open sans" panose="020B0606030504020204" pitchFamily="34" charset="0"/>
              </a:rPr>
              <a:t>D</a:t>
            </a:r>
            <a:r>
              <a:rPr lang="en-IN" sz="2800" b="0" i="0" dirty="0">
                <a:solidFill>
                  <a:srgbClr val="212121"/>
                </a:solidFill>
                <a:effectLst/>
                <a:latin typeface="open sans" panose="020B0606030504020204" pitchFamily="34" charset="0"/>
              </a:rPr>
              <a:t>efinition Language</a:t>
            </a:r>
            <a:endParaRPr lang="en-IN" sz="2800" b="0" i="0" dirty="0">
              <a:solidFill>
                <a:srgbClr val="212121"/>
              </a:solidFill>
              <a:effectLst/>
              <a:latin typeface="Roboto" panose="02000000000000000000" pitchFamily="2" charset="0"/>
            </a:endParaRPr>
          </a:p>
          <a:p>
            <a:pPr marL="457200" indent="-457200">
              <a:buFont typeface="Arial" panose="020B0604020202020204" pitchFamily="34" charset="0"/>
              <a:buChar char="•"/>
            </a:pPr>
            <a:r>
              <a:rPr lang="en-IN" sz="2800" b="0" i="0" dirty="0">
                <a:solidFill>
                  <a:srgbClr val="212121"/>
                </a:solidFill>
                <a:effectLst/>
                <a:latin typeface="Roboto" panose="02000000000000000000" pitchFamily="2" charset="0"/>
              </a:rPr>
              <a:t>DML: </a:t>
            </a:r>
            <a:r>
              <a:rPr lang="en-IN" sz="2800" dirty="0">
                <a:solidFill>
                  <a:srgbClr val="212121"/>
                </a:solidFill>
                <a:latin typeface="open sans" panose="020B0606030504020204" pitchFamily="34" charset="0"/>
              </a:rPr>
              <a:t>D</a:t>
            </a:r>
            <a:r>
              <a:rPr lang="en-IN" sz="2800" b="0" i="0" dirty="0">
                <a:solidFill>
                  <a:srgbClr val="212121"/>
                </a:solidFill>
                <a:effectLst/>
                <a:latin typeface="open sans" panose="020B0606030504020204" pitchFamily="34" charset="0"/>
              </a:rPr>
              <a:t>ata </a:t>
            </a:r>
            <a:r>
              <a:rPr lang="en-IN" sz="2800" dirty="0">
                <a:solidFill>
                  <a:srgbClr val="212121"/>
                </a:solidFill>
                <a:latin typeface="open sans" panose="020B0606030504020204" pitchFamily="34" charset="0"/>
              </a:rPr>
              <a:t>M</a:t>
            </a:r>
            <a:r>
              <a:rPr lang="en-IN" sz="2800" b="0" i="0" dirty="0">
                <a:solidFill>
                  <a:srgbClr val="212121"/>
                </a:solidFill>
                <a:effectLst/>
                <a:latin typeface="open sans" panose="020B0606030504020204" pitchFamily="34" charset="0"/>
              </a:rPr>
              <a:t>anipulation </a:t>
            </a:r>
            <a:r>
              <a:rPr lang="en-IN" sz="2800" dirty="0">
                <a:solidFill>
                  <a:srgbClr val="212121"/>
                </a:solidFill>
                <a:latin typeface="open sans" panose="020B0606030504020204" pitchFamily="34" charset="0"/>
              </a:rPr>
              <a:t>L</a:t>
            </a:r>
            <a:r>
              <a:rPr lang="en-IN" sz="2800" b="0" i="0" dirty="0">
                <a:solidFill>
                  <a:srgbClr val="212121"/>
                </a:solidFill>
                <a:effectLst/>
                <a:latin typeface="open sans" panose="020B0606030504020204" pitchFamily="34" charset="0"/>
              </a:rPr>
              <a:t>anguage</a:t>
            </a:r>
            <a:endParaRPr lang="en-IN" sz="2800" b="0" i="0" dirty="0">
              <a:solidFill>
                <a:srgbClr val="212121"/>
              </a:solidFill>
              <a:effectLst/>
              <a:latin typeface="Roboto" panose="02000000000000000000" pitchFamily="2" charset="0"/>
            </a:endParaRPr>
          </a:p>
          <a:p>
            <a:pPr marL="457200" indent="-457200">
              <a:buFont typeface="Arial" panose="020B0604020202020204" pitchFamily="34" charset="0"/>
              <a:buChar char="•"/>
            </a:pPr>
            <a:r>
              <a:rPr lang="en-IN" sz="2800" b="0" i="0" dirty="0">
                <a:solidFill>
                  <a:srgbClr val="212121"/>
                </a:solidFill>
                <a:effectLst/>
                <a:latin typeface="Roboto" panose="02000000000000000000" pitchFamily="2" charset="0"/>
              </a:rPr>
              <a:t>DQL : </a:t>
            </a:r>
            <a:r>
              <a:rPr lang="en-IN" sz="2800" dirty="0">
                <a:solidFill>
                  <a:srgbClr val="212121"/>
                </a:solidFill>
                <a:latin typeface="open sans" panose="020B0606030504020204" pitchFamily="34" charset="0"/>
              </a:rPr>
              <a:t>D</a:t>
            </a:r>
            <a:r>
              <a:rPr lang="en-IN" sz="2800" b="0" i="0" dirty="0">
                <a:solidFill>
                  <a:srgbClr val="212121"/>
                </a:solidFill>
                <a:effectLst/>
                <a:latin typeface="open sans" panose="020B0606030504020204" pitchFamily="34" charset="0"/>
              </a:rPr>
              <a:t>ata </a:t>
            </a:r>
            <a:r>
              <a:rPr lang="en-IN" sz="2800" dirty="0">
                <a:solidFill>
                  <a:srgbClr val="212121"/>
                </a:solidFill>
                <a:latin typeface="open sans" panose="020B0606030504020204" pitchFamily="34" charset="0"/>
              </a:rPr>
              <a:t>Q</a:t>
            </a:r>
            <a:r>
              <a:rPr lang="en-IN" sz="2800" b="0" i="0" dirty="0">
                <a:solidFill>
                  <a:srgbClr val="212121"/>
                </a:solidFill>
                <a:effectLst/>
                <a:latin typeface="open sans" panose="020B0606030504020204" pitchFamily="34" charset="0"/>
              </a:rPr>
              <a:t>uery </a:t>
            </a:r>
            <a:r>
              <a:rPr lang="en-IN" sz="2800" dirty="0">
                <a:solidFill>
                  <a:srgbClr val="212121"/>
                </a:solidFill>
                <a:latin typeface="open sans" panose="020B0606030504020204" pitchFamily="34" charset="0"/>
              </a:rPr>
              <a:t>L</a:t>
            </a:r>
            <a:r>
              <a:rPr lang="en-IN" sz="2800" b="0" i="0" dirty="0">
                <a:solidFill>
                  <a:srgbClr val="212121"/>
                </a:solidFill>
                <a:effectLst/>
                <a:latin typeface="open sans" panose="020B0606030504020204" pitchFamily="34" charset="0"/>
              </a:rPr>
              <a:t>anguage</a:t>
            </a:r>
            <a:endParaRPr lang="en-IN" sz="2800" b="0" i="0" dirty="0">
              <a:solidFill>
                <a:srgbClr val="212121"/>
              </a:solidFill>
              <a:effectLst/>
              <a:latin typeface="Roboto" panose="02000000000000000000" pitchFamily="2" charset="0"/>
            </a:endParaRPr>
          </a:p>
          <a:p>
            <a:pPr marL="457200" indent="-457200">
              <a:buFont typeface="Arial" panose="020B0604020202020204" pitchFamily="34" charset="0"/>
              <a:buChar char="•"/>
            </a:pPr>
            <a:r>
              <a:rPr lang="en-IN" sz="2800" b="0" i="0" dirty="0">
                <a:solidFill>
                  <a:srgbClr val="212121"/>
                </a:solidFill>
                <a:effectLst/>
                <a:latin typeface="Roboto" panose="02000000000000000000" pitchFamily="2" charset="0"/>
              </a:rPr>
              <a:t>DCL: </a:t>
            </a:r>
            <a:r>
              <a:rPr lang="en-IN" sz="2800" dirty="0">
                <a:solidFill>
                  <a:srgbClr val="212121"/>
                </a:solidFill>
                <a:latin typeface="open sans" panose="020B0606030504020204" pitchFamily="34" charset="0"/>
              </a:rPr>
              <a:t>D</a:t>
            </a:r>
            <a:r>
              <a:rPr lang="en-IN" sz="2800" b="0" i="0" dirty="0">
                <a:solidFill>
                  <a:srgbClr val="212121"/>
                </a:solidFill>
                <a:effectLst/>
                <a:latin typeface="open sans" panose="020B0606030504020204" pitchFamily="34" charset="0"/>
              </a:rPr>
              <a:t>ata Control </a:t>
            </a:r>
            <a:r>
              <a:rPr lang="en-IN" sz="2800" dirty="0">
                <a:solidFill>
                  <a:srgbClr val="212121"/>
                </a:solidFill>
                <a:latin typeface="open sans" panose="020B0606030504020204" pitchFamily="34" charset="0"/>
              </a:rPr>
              <a:t>L</a:t>
            </a:r>
            <a:r>
              <a:rPr lang="en-IN" sz="2800" b="0" i="0" dirty="0">
                <a:solidFill>
                  <a:srgbClr val="212121"/>
                </a:solidFill>
                <a:effectLst/>
                <a:latin typeface="open sans" panose="020B0606030504020204" pitchFamily="34" charset="0"/>
              </a:rPr>
              <a:t>anguage</a:t>
            </a:r>
          </a:p>
          <a:p>
            <a:pPr marL="457200" indent="-457200">
              <a:buFont typeface="Arial" panose="020B0604020202020204" pitchFamily="34" charset="0"/>
              <a:buChar char="•"/>
            </a:pPr>
            <a:r>
              <a:rPr lang="en-US" sz="2800" b="0" i="0" dirty="0">
                <a:solidFill>
                  <a:srgbClr val="212121"/>
                </a:solidFill>
                <a:effectLst/>
                <a:latin typeface="open sans" panose="020B0606030504020204" pitchFamily="34" charset="0"/>
              </a:rPr>
              <a:t>TCL : </a:t>
            </a:r>
            <a:r>
              <a:rPr lang="en-US" sz="2800" dirty="0">
                <a:solidFill>
                  <a:srgbClr val="212121"/>
                </a:solidFill>
                <a:latin typeface="open sans" panose="020B0606030504020204" pitchFamily="34" charset="0"/>
              </a:rPr>
              <a:t>T</a:t>
            </a:r>
            <a:r>
              <a:rPr lang="en-US" sz="2800" b="0" i="0" dirty="0">
                <a:solidFill>
                  <a:srgbClr val="212121"/>
                </a:solidFill>
                <a:effectLst/>
                <a:latin typeface="open sans" panose="020B0606030504020204" pitchFamily="34" charset="0"/>
              </a:rPr>
              <a:t>ransaction </a:t>
            </a:r>
            <a:r>
              <a:rPr lang="en-US" sz="2800" dirty="0">
                <a:solidFill>
                  <a:srgbClr val="212121"/>
                </a:solidFill>
                <a:latin typeface="open sans" panose="020B0606030504020204" pitchFamily="34" charset="0"/>
              </a:rPr>
              <a:t>C</a:t>
            </a:r>
            <a:r>
              <a:rPr lang="en-US" sz="2800" b="0" i="0" dirty="0">
                <a:solidFill>
                  <a:srgbClr val="212121"/>
                </a:solidFill>
                <a:effectLst/>
                <a:latin typeface="open sans" panose="020B0606030504020204" pitchFamily="34" charset="0"/>
              </a:rPr>
              <a:t>ontrol </a:t>
            </a:r>
            <a:r>
              <a:rPr lang="en-US" sz="2800" dirty="0">
                <a:solidFill>
                  <a:srgbClr val="212121"/>
                </a:solidFill>
                <a:latin typeface="open sans" panose="020B0606030504020204" pitchFamily="34" charset="0"/>
              </a:rPr>
              <a:t>L</a:t>
            </a:r>
            <a:r>
              <a:rPr lang="en-US" sz="2800" b="0" i="0" dirty="0">
                <a:solidFill>
                  <a:srgbClr val="212121"/>
                </a:solidFill>
                <a:effectLst/>
                <a:latin typeface="open sans" panose="020B0606030504020204" pitchFamily="34" charset="0"/>
              </a:rPr>
              <a:t>anguage</a:t>
            </a:r>
            <a:endParaRPr lang="en-IN" sz="2800" b="0" i="0" dirty="0">
              <a:solidFill>
                <a:srgbClr val="212121"/>
              </a:solidFill>
              <a:effectLst/>
              <a:latin typeface="Roboto" panose="02000000000000000000" pitchFamily="2" charset="0"/>
            </a:endParaRPr>
          </a:p>
          <a:p>
            <a:pPr marL="457200" indent="-457200">
              <a:buFont typeface="Arial" panose="020B0604020202020204" pitchFamily="34" charset="0"/>
              <a:buChar char="•"/>
            </a:pPr>
            <a:endParaRPr lang="en-IN" sz="2800" b="0" i="0" dirty="0">
              <a:solidFill>
                <a:srgbClr val="212121"/>
              </a:solidFill>
              <a:effectLst/>
              <a:latin typeface="Roboto" panose="02000000000000000000" pitchFamily="2" charset="0"/>
            </a:endParaRPr>
          </a:p>
          <a:p>
            <a:pPr algn="l"/>
            <a:endParaRPr lang="en-US" sz="28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09034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D6597-5831-EE41-6FC9-B441E58560D8}"/>
              </a:ext>
            </a:extLst>
          </p:cNvPr>
          <p:cNvSpPr txBox="1"/>
          <p:nvPr/>
        </p:nvSpPr>
        <p:spPr>
          <a:xfrm>
            <a:off x="222474" y="207218"/>
            <a:ext cx="6094638" cy="369332"/>
          </a:xfrm>
          <a:prstGeom prst="rect">
            <a:avLst/>
          </a:prstGeom>
          <a:noFill/>
        </p:spPr>
        <p:txBody>
          <a:bodyPr wrap="square">
            <a:spAutoFit/>
          </a:bodyPr>
          <a:lstStyle/>
          <a:p>
            <a:pPr algn="just"/>
            <a:r>
              <a:rPr lang="en-IN" b="0" i="0" dirty="0">
                <a:solidFill>
                  <a:srgbClr val="610B38"/>
                </a:solidFill>
                <a:effectLst/>
                <a:latin typeface="erdana"/>
              </a:rPr>
              <a:t>List Interface</a:t>
            </a:r>
          </a:p>
        </p:txBody>
      </p:sp>
      <p:sp>
        <p:nvSpPr>
          <p:cNvPr id="5" name="TextBox 4">
            <a:extLst>
              <a:ext uri="{FF2B5EF4-FFF2-40B4-BE49-F238E27FC236}">
                <a16:creationId xmlns:a16="http://schemas.microsoft.com/office/drawing/2014/main" id="{E0C46951-48BB-9AAA-C850-DF1C01942FD3}"/>
              </a:ext>
            </a:extLst>
          </p:cNvPr>
          <p:cNvSpPr txBox="1"/>
          <p:nvPr/>
        </p:nvSpPr>
        <p:spPr>
          <a:xfrm>
            <a:off x="2441123" y="3698420"/>
            <a:ext cx="6113006" cy="1569660"/>
          </a:xfrm>
          <a:prstGeom prst="rect">
            <a:avLst/>
          </a:prstGeom>
          <a:noFill/>
        </p:spPr>
        <p:txBody>
          <a:bodyPr wrap="square">
            <a:spAutoFit/>
          </a:bodyPr>
          <a:lstStyle/>
          <a:p>
            <a:pPr algn="ctr">
              <a:buFont typeface="+mj-lt"/>
              <a:buAutoNum type="arabicPeriod"/>
            </a:pPr>
            <a:r>
              <a:rPr lang="en-IN" sz="2400" b="0" i="0" dirty="0">
                <a:solidFill>
                  <a:srgbClr val="000000"/>
                </a:solidFill>
                <a:effectLst/>
                <a:latin typeface="inter-regular"/>
              </a:rPr>
              <a:t>List &lt;data-type&gt; list1= </a:t>
            </a:r>
            <a:r>
              <a:rPr lang="en-IN" sz="2400" b="1" i="0" dirty="0">
                <a:solidFill>
                  <a:srgbClr val="006699"/>
                </a:solidFill>
                <a:effectLst/>
                <a:latin typeface="inter-regular"/>
              </a:rPr>
              <a:t>new</a:t>
            </a:r>
            <a:r>
              <a:rPr lang="en-IN" sz="2400" b="0" i="0" dirty="0">
                <a:solidFill>
                  <a:srgbClr val="000000"/>
                </a:solidFill>
                <a:effectLst/>
                <a:latin typeface="inter-regular"/>
              </a:rPr>
              <a:t> </a:t>
            </a:r>
            <a:r>
              <a:rPr lang="en-IN" sz="2400" b="0" i="0" dirty="0" err="1">
                <a:solidFill>
                  <a:srgbClr val="000000"/>
                </a:solidFill>
                <a:effectLst/>
                <a:latin typeface="inter-regular"/>
              </a:rPr>
              <a:t>ArrayList</a:t>
            </a:r>
            <a:r>
              <a:rPr lang="en-IN" sz="2400" b="0" i="0" dirty="0">
                <a:solidFill>
                  <a:srgbClr val="000000"/>
                </a:solidFill>
                <a:effectLst/>
                <a:latin typeface="inter-regular"/>
              </a:rPr>
              <a:t>();  </a:t>
            </a:r>
          </a:p>
          <a:p>
            <a:pPr algn="ctr">
              <a:buFont typeface="+mj-lt"/>
              <a:buAutoNum type="arabicPeriod"/>
            </a:pPr>
            <a:r>
              <a:rPr lang="en-IN" sz="2400" b="0" i="0" dirty="0">
                <a:solidFill>
                  <a:srgbClr val="000000"/>
                </a:solidFill>
                <a:effectLst/>
                <a:latin typeface="inter-regular"/>
              </a:rPr>
              <a:t>List &lt;data-type&gt; list2 = </a:t>
            </a:r>
            <a:r>
              <a:rPr lang="en-IN" sz="2400" b="1" i="0" dirty="0">
                <a:solidFill>
                  <a:srgbClr val="006699"/>
                </a:solidFill>
                <a:effectLst/>
                <a:latin typeface="inter-regular"/>
              </a:rPr>
              <a:t>new</a:t>
            </a:r>
            <a:r>
              <a:rPr lang="en-IN" sz="2400" b="0" i="0" dirty="0">
                <a:solidFill>
                  <a:srgbClr val="000000"/>
                </a:solidFill>
                <a:effectLst/>
                <a:latin typeface="inter-regular"/>
              </a:rPr>
              <a:t> LinkedList();  </a:t>
            </a:r>
          </a:p>
          <a:p>
            <a:pPr algn="ctr">
              <a:buFont typeface="+mj-lt"/>
              <a:buAutoNum type="arabicPeriod"/>
            </a:pPr>
            <a:r>
              <a:rPr lang="en-IN" sz="2400" b="0" i="0" dirty="0">
                <a:solidFill>
                  <a:srgbClr val="000000"/>
                </a:solidFill>
                <a:effectLst/>
                <a:latin typeface="inter-regular"/>
              </a:rPr>
              <a:t>List &lt;data-type&gt; list3 = </a:t>
            </a:r>
            <a:r>
              <a:rPr lang="en-IN" sz="2400" b="1" i="0" dirty="0">
                <a:solidFill>
                  <a:srgbClr val="006699"/>
                </a:solidFill>
                <a:effectLst/>
                <a:latin typeface="inter-regular"/>
              </a:rPr>
              <a:t>new</a:t>
            </a:r>
            <a:r>
              <a:rPr lang="en-IN" sz="2400" b="0" i="0" dirty="0">
                <a:solidFill>
                  <a:srgbClr val="000000"/>
                </a:solidFill>
                <a:effectLst/>
                <a:latin typeface="inter-regular"/>
              </a:rPr>
              <a:t> Vector();  </a:t>
            </a:r>
          </a:p>
          <a:p>
            <a:pPr algn="ctr">
              <a:buFont typeface="+mj-lt"/>
              <a:buAutoNum type="arabicPeriod"/>
            </a:pPr>
            <a:r>
              <a:rPr lang="en-IN" sz="2400" b="0" i="0" dirty="0">
                <a:solidFill>
                  <a:srgbClr val="000000"/>
                </a:solidFill>
                <a:effectLst/>
                <a:latin typeface="inter-regular"/>
              </a:rPr>
              <a:t>List &lt;data-type&gt; list4 = </a:t>
            </a:r>
            <a:r>
              <a:rPr lang="en-IN" sz="2400" b="1" i="0" dirty="0">
                <a:solidFill>
                  <a:srgbClr val="006699"/>
                </a:solidFill>
                <a:effectLst/>
                <a:latin typeface="inter-regular"/>
              </a:rPr>
              <a:t>new</a:t>
            </a:r>
            <a:r>
              <a:rPr lang="en-IN" sz="2400" b="0" i="0" dirty="0">
                <a:solidFill>
                  <a:srgbClr val="000000"/>
                </a:solidFill>
                <a:effectLst/>
                <a:latin typeface="inter-regular"/>
              </a:rPr>
              <a:t> Stack();  </a:t>
            </a:r>
          </a:p>
        </p:txBody>
      </p:sp>
      <p:sp>
        <p:nvSpPr>
          <p:cNvPr id="7" name="TextBox 6">
            <a:extLst>
              <a:ext uri="{FF2B5EF4-FFF2-40B4-BE49-F238E27FC236}">
                <a16:creationId xmlns:a16="http://schemas.microsoft.com/office/drawing/2014/main" id="{E618F2F5-1609-2BAD-FE76-3C22F92D23F0}"/>
              </a:ext>
            </a:extLst>
          </p:cNvPr>
          <p:cNvSpPr txBox="1"/>
          <p:nvPr/>
        </p:nvSpPr>
        <p:spPr>
          <a:xfrm>
            <a:off x="734786" y="894193"/>
            <a:ext cx="9944100" cy="1938992"/>
          </a:xfrm>
          <a:prstGeom prst="rect">
            <a:avLst/>
          </a:prstGeom>
          <a:noFill/>
        </p:spPr>
        <p:txBody>
          <a:bodyPr wrap="square">
            <a:spAutoFit/>
          </a:bodyPr>
          <a:lstStyle/>
          <a:p>
            <a:pPr algn="just"/>
            <a:r>
              <a:rPr lang="en-US" sz="2400" b="0" i="0" dirty="0">
                <a:solidFill>
                  <a:srgbClr val="333333"/>
                </a:solidFill>
                <a:effectLst/>
                <a:latin typeface="inter-regular"/>
              </a:rPr>
              <a:t>List interface is the child interface of Collection interface. It inhibits a list type data structure in which we can store the ordered collection of objects. It can have duplicate values.</a:t>
            </a:r>
          </a:p>
          <a:p>
            <a:pPr algn="just"/>
            <a:r>
              <a:rPr lang="en-US" sz="2400" b="0" i="0" dirty="0">
                <a:solidFill>
                  <a:srgbClr val="333333"/>
                </a:solidFill>
                <a:effectLst/>
                <a:latin typeface="inter-regular"/>
              </a:rPr>
              <a:t>List interface is implemented by the classes </a:t>
            </a:r>
            <a:r>
              <a:rPr lang="en-US" sz="2400" b="0" i="0" dirty="0" err="1">
                <a:solidFill>
                  <a:srgbClr val="333333"/>
                </a:solidFill>
                <a:effectLst/>
                <a:latin typeface="inter-regular"/>
              </a:rPr>
              <a:t>ArrayList</a:t>
            </a:r>
            <a:r>
              <a:rPr lang="en-US" sz="2400" b="0" i="0" dirty="0">
                <a:solidFill>
                  <a:srgbClr val="333333"/>
                </a:solidFill>
                <a:effectLst/>
                <a:latin typeface="inter-regular"/>
              </a:rPr>
              <a:t>, LinkedList, Vector, and Stack.</a:t>
            </a:r>
          </a:p>
        </p:txBody>
      </p:sp>
    </p:spTree>
    <p:extLst>
      <p:ext uri="{BB962C8B-B14F-4D97-AF65-F5344CB8AC3E}">
        <p14:creationId xmlns:p14="http://schemas.microsoft.com/office/powerpoint/2010/main" val="3839283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C0F743-05C5-E0E1-4E26-C6EE4E58F1BC}"/>
              </a:ext>
            </a:extLst>
          </p:cNvPr>
          <p:cNvPicPr>
            <a:picLocks noChangeAspect="1"/>
          </p:cNvPicPr>
          <p:nvPr/>
        </p:nvPicPr>
        <p:blipFill>
          <a:blip r:embed="rId2"/>
          <a:stretch>
            <a:fillRect/>
          </a:stretch>
        </p:blipFill>
        <p:spPr>
          <a:xfrm>
            <a:off x="244928" y="71437"/>
            <a:ext cx="10776857" cy="6715125"/>
          </a:xfrm>
          <a:prstGeom prst="rect">
            <a:avLst/>
          </a:prstGeom>
        </p:spPr>
      </p:pic>
    </p:spTree>
    <p:extLst>
      <p:ext uri="{BB962C8B-B14F-4D97-AF65-F5344CB8AC3E}">
        <p14:creationId xmlns:p14="http://schemas.microsoft.com/office/powerpoint/2010/main" val="1884288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B9591-459E-C43D-D52C-CCDCBBCAAA59}"/>
              </a:ext>
            </a:extLst>
          </p:cNvPr>
          <p:cNvSpPr txBox="1"/>
          <p:nvPr/>
        </p:nvSpPr>
        <p:spPr>
          <a:xfrm>
            <a:off x="449036" y="400048"/>
            <a:ext cx="11454492" cy="6986528"/>
          </a:xfrm>
          <a:prstGeom prst="rect">
            <a:avLst/>
          </a:prstGeom>
          <a:noFill/>
        </p:spPr>
        <p:txBody>
          <a:bodyPr wrap="square">
            <a:spAutoFit/>
          </a:bodyPr>
          <a:lstStyle/>
          <a:p>
            <a:pPr algn="l"/>
            <a:r>
              <a:rPr lang="en-IN" sz="1400" dirty="0">
                <a:solidFill>
                  <a:srgbClr val="FF0000"/>
                </a:solidFill>
                <a:latin typeface="Roboto" panose="02000000000000000000" pitchFamily="2" charset="0"/>
              </a:rPr>
              <a:t>DDL commands</a:t>
            </a:r>
          </a:p>
          <a:p>
            <a:pPr algn="l"/>
            <a:r>
              <a:rPr lang="en-IN" sz="1400" b="0" i="0" dirty="0">
                <a:solidFill>
                  <a:srgbClr val="212121"/>
                </a:solidFill>
                <a:effectLst/>
                <a:latin typeface="Roboto" panose="02000000000000000000" pitchFamily="2" charset="0"/>
              </a:rPr>
              <a:t>1. </a:t>
            </a:r>
            <a:r>
              <a:rPr lang="en-IN" sz="1400" b="1" i="0" dirty="0">
                <a:solidFill>
                  <a:srgbClr val="212121"/>
                </a:solidFill>
                <a:effectLst/>
                <a:latin typeface="Roboto" panose="02000000000000000000" pitchFamily="2" charset="0"/>
              </a:rPr>
              <a:t>C</a:t>
            </a:r>
            <a:r>
              <a:rPr lang="en-US" sz="1400" b="1" i="1" dirty="0">
                <a:solidFill>
                  <a:srgbClr val="212121"/>
                </a:solidFill>
                <a:effectLst/>
                <a:latin typeface="open sans" panose="020B0606030504020204" pitchFamily="34" charset="0"/>
              </a:rPr>
              <a:t>REATE </a:t>
            </a:r>
          </a:p>
          <a:p>
            <a:pPr algn="l"/>
            <a:r>
              <a:rPr lang="en-US" sz="1400" b="0" i="0" dirty="0">
                <a:solidFill>
                  <a:srgbClr val="212121"/>
                </a:solidFill>
                <a:effectLst/>
                <a:latin typeface="open sans" panose="020B0606030504020204" pitchFamily="34" charset="0"/>
              </a:rPr>
              <a:t>	CREATE command is used to create a database and database object like a table, index, 	view, trigger, stored procedure, etc.</a:t>
            </a:r>
          </a:p>
          <a:p>
            <a:pPr algn="l"/>
            <a:r>
              <a:rPr lang="en-US" sz="1400" dirty="0">
                <a:solidFill>
                  <a:srgbClr val="212121"/>
                </a:solidFill>
                <a:latin typeface="open sans" panose="020B0606030504020204" pitchFamily="34" charset="0"/>
              </a:rPr>
              <a:t>  Syntax:  	</a:t>
            </a:r>
            <a:r>
              <a:rPr lang="en-US" sz="1400" i="0" dirty="0">
                <a:solidFill>
                  <a:srgbClr val="000000"/>
                </a:solidFill>
                <a:effectLst/>
                <a:latin typeface="Courier New" panose="02070309020205020404" pitchFamily="49" charset="0"/>
              </a:rPr>
              <a:t>CREATE DATABASE </a:t>
            </a:r>
            <a:r>
              <a:rPr lang="en-US" sz="1400" i="0" dirty="0" err="1">
                <a:solidFill>
                  <a:srgbClr val="000000"/>
                </a:solidFill>
                <a:effectLst/>
                <a:latin typeface="Courier New" panose="02070309020205020404" pitchFamily="49" charset="0"/>
              </a:rPr>
              <a:t>DatabaseName</a:t>
            </a:r>
            <a:r>
              <a:rPr lang="en-US" sz="1400" i="0" dirty="0">
                <a:solidFill>
                  <a:srgbClr val="000000"/>
                </a:solidFill>
                <a:effectLst/>
                <a:latin typeface="Courier New" panose="02070309020205020404" pitchFamily="49" charset="0"/>
              </a:rPr>
              <a:t>;</a:t>
            </a:r>
          </a:p>
          <a:p>
            <a:pPr algn="l"/>
            <a:r>
              <a:rPr lang="en-US" sz="1400" dirty="0"/>
              <a:t>                         Use </a:t>
            </a:r>
            <a:r>
              <a:rPr lang="en-US" sz="1400" dirty="0" err="1"/>
              <a:t>databasename</a:t>
            </a:r>
            <a:r>
              <a:rPr lang="en-US" sz="1400" dirty="0"/>
              <a:t>;  </a:t>
            </a:r>
            <a:br>
              <a:rPr lang="en-US" sz="1400" dirty="0"/>
            </a:br>
            <a:r>
              <a:rPr lang="en-US" sz="1400" dirty="0"/>
              <a:t>	</a:t>
            </a:r>
            <a:r>
              <a:rPr lang="en-US" sz="1400" i="0" dirty="0">
                <a:solidFill>
                  <a:srgbClr val="000000"/>
                </a:solidFill>
                <a:effectLst/>
                <a:latin typeface="Courier New" panose="02070309020205020404" pitchFamily="49" charset="0"/>
              </a:rPr>
              <a:t>CREATE TABLE </a:t>
            </a:r>
            <a:r>
              <a:rPr lang="en-US" sz="1400" i="0" dirty="0" err="1">
                <a:solidFill>
                  <a:srgbClr val="000000"/>
                </a:solidFill>
                <a:effectLst/>
                <a:latin typeface="Courier New" panose="02070309020205020404" pitchFamily="49" charset="0"/>
              </a:rPr>
              <a:t>TableName</a:t>
            </a:r>
            <a:r>
              <a:rPr lang="en-US" sz="1400" i="0" dirty="0">
                <a:solidFill>
                  <a:srgbClr val="000000"/>
                </a:solidFill>
                <a:effectLst/>
                <a:latin typeface="Courier New" panose="02070309020205020404" pitchFamily="49" charset="0"/>
              </a:rPr>
              <a:t> (Column1 Datatype1, Column2 	Datatype2,…,</a:t>
            </a:r>
            <a:r>
              <a:rPr lang="en-US" sz="1400" i="0" dirty="0" err="1">
                <a:solidFill>
                  <a:srgbClr val="000000"/>
                </a:solidFill>
                <a:effectLst/>
                <a:latin typeface="Courier New" panose="02070309020205020404" pitchFamily="49" charset="0"/>
              </a:rPr>
              <a:t>ColumnNDatatypeN</a:t>
            </a:r>
            <a:r>
              <a:rPr lang="en-US" sz="1400" i="0" dirty="0">
                <a:solidFill>
                  <a:srgbClr val="000000"/>
                </a:solidFill>
                <a:effectLst/>
                <a:latin typeface="Courier New" panose="02070309020205020404" pitchFamily="49" charset="0"/>
              </a:rPr>
              <a:t>);</a:t>
            </a:r>
            <a:endParaRPr lang="en-US" sz="1400" dirty="0">
              <a:solidFill>
                <a:srgbClr val="212121"/>
              </a:solidFill>
              <a:latin typeface="open sans" panose="020B0606030504020204" pitchFamily="34" charset="0"/>
            </a:endParaRPr>
          </a:p>
          <a:p>
            <a:pPr algn="l"/>
            <a:r>
              <a:rPr lang="en-US" sz="1400" b="0" i="1" dirty="0">
                <a:solidFill>
                  <a:srgbClr val="212121"/>
                </a:solidFill>
                <a:effectLst/>
                <a:latin typeface="open sans" panose="020B0606030504020204" pitchFamily="34" charset="0"/>
              </a:rPr>
              <a:t>CREATE TABLE Employee (Id INT, Name VARHCAR(50), Address VARCHAR (100));</a:t>
            </a:r>
          </a:p>
          <a:p>
            <a:pPr algn="l"/>
            <a:endParaRPr lang="en-US" sz="1400" i="1" dirty="0">
              <a:solidFill>
                <a:srgbClr val="212121"/>
              </a:solidFill>
              <a:latin typeface="open sans" panose="020B0606030504020204" pitchFamily="34" charset="0"/>
            </a:endParaRPr>
          </a:p>
          <a:p>
            <a:pPr algn="l"/>
            <a:r>
              <a:rPr lang="en-US" sz="1400" b="0" i="1" dirty="0">
                <a:solidFill>
                  <a:srgbClr val="212121"/>
                </a:solidFill>
                <a:effectLst/>
                <a:latin typeface="open sans" panose="020B0606030504020204" pitchFamily="34" charset="0"/>
              </a:rPr>
              <a:t>2. </a:t>
            </a:r>
            <a:r>
              <a:rPr lang="en-US" sz="1400" b="1" i="1" dirty="0">
                <a:solidFill>
                  <a:srgbClr val="212121"/>
                </a:solidFill>
                <a:effectLst/>
                <a:latin typeface="open sans" panose="020B0606030504020204" pitchFamily="34" charset="0"/>
              </a:rPr>
              <a:t>ALTER</a:t>
            </a:r>
            <a:r>
              <a:rPr lang="en-US" sz="1400" b="0" i="0" dirty="0">
                <a:solidFill>
                  <a:srgbClr val="212121"/>
                </a:solidFill>
                <a:effectLst/>
                <a:latin typeface="open sans" panose="020B0606030504020204" pitchFamily="34" charset="0"/>
              </a:rPr>
              <a:t> </a:t>
            </a:r>
          </a:p>
          <a:p>
            <a:pPr algn="l"/>
            <a:r>
              <a:rPr lang="en-US" sz="1400" b="0" i="0" dirty="0">
                <a:solidFill>
                  <a:srgbClr val="212121"/>
                </a:solidFill>
                <a:effectLst/>
                <a:latin typeface="open sans" panose="020B0606030504020204" pitchFamily="34" charset="0"/>
              </a:rPr>
              <a:t>ALTER command is used to restructure the database object and the settings in the database. </a:t>
            </a:r>
          </a:p>
          <a:p>
            <a:pPr algn="l"/>
            <a:r>
              <a:rPr lang="en-US" sz="1400" b="1" i="1" dirty="0">
                <a:solidFill>
                  <a:srgbClr val="212121"/>
                </a:solidFill>
                <a:effectLst/>
                <a:latin typeface="open sans" panose="020B0606030504020204" pitchFamily="34" charset="0"/>
              </a:rPr>
              <a:t>Syntax </a:t>
            </a:r>
          </a:p>
          <a:p>
            <a:pPr algn="l"/>
            <a:r>
              <a:rPr lang="en-US" sz="1400" b="1" i="1" dirty="0">
                <a:solidFill>
                  <a:srgbClr val="212121"/>
                </a:solidFill>
                <a:latin typeface="open sans" panose="020B0606030504020204" pitchFamily="34" charset="0"/>
              </a:rPr>
              <a:t>	</a:t>
            </a:r>
            <a:r>
              <a:rPr lang="en-IN" sz="1400" b="0" i="0" dirty="0">
                <a:solidFill>
                  <a:srgbClr val="000000"/>
                </a:solidFill>
                <a:effectLst/>
                <a:latin typeface="Courier New" panose="02070309020205020404" pitchFamily="49" charset="0"/>
              </a:rPr>
              <a:t>ALTER TABLE </a:t>
            </a:r>
            <a:r>
              <a:rPr lang="en-IN" sz="1400" b="0" i="0" dirty="0" err="1">
                <a:solidFill>
                  <a:srgbClr val="000000"/>
                </a:solidFill>
                <a:effectLst/>
                <a:latin typeface="Courier New" panose="02070309020205020404" pitchFamily="49" charset="0"/>
              </a:rPr>
              <a:t>TableName</a:t>
            </a:r>
            <a:r>
              <a:rPr lang="en-IN" sz="1400" b="0" i="0" dirty="0">
                <a:solidFill>
                  <a:srgbClr val="000000"/>
                </a:solidFill>
                <a:effectLst/>
                <a:latin typeface="Courier New" panose="02070309020205020404" pitchFamily="49" charset="0"/>
              </a:rPr>
              <a:t> ADD </a:t>
            </a:r>
            <a:r>
              <a:rPr lang="en-IN" sz="1400" b="0" i="0" dirty="0" err="1">
                <a:solidFill>
                  <a:srgbClr val="000000"/>
                </a:solidFill>
                <a:effectLst/>
                <a:latin typeface="Courier New" panose="02070309020205020404" pitchFamily="49" charset="0"/>
              </a:rPr>
              <a:t>ColumnNameData_Type</a:t>
            </a:r>
            <a:r>
              <a:rPr lang="en-IN" sz="1400" b="0" i="0" dirty="0">
                <a:solidFill>
                  <a:srgbClr val="000000"/>
                </a:solidFill>
                <a:effectLst/>
                <a:latin typeface="Courier New" panose="02070309020205020404" pitchFamily="49" charset="0"/>
              </a:rPr>
              <a:t>;</a:t>
            </a:r>
            <a:br>
              <a:rPr lang="en-IN" sz="1400" dirty="0"/>
            </a:br>
            <a:r>
              <a:rPr lang="en-IN" sz="1400" dirty="0"/>
              <a:t>	</a:t>
            </a:r>
            <a:r>
              <a:rPr lang="en-IN" sz="1400" b="0" i="0" dirty="0">
                <a:solidFill>
                  <a:srgbClr val="000000"/>
                </a:solidFill>
                <a:effectLst/>
                <a:latin typeface="Courier New" panose="02070309020205020404" pitchFamily="49" charset="0"/>
              </a:rPr>
              <a:t>ALTER TABLE </a:t>
            </a:r>
            <a:r>
              <a:rPr lang="en-IN" sz="1400" b="0" i="0" dirty="0" err="1">
                <a:solidFill>
                  <a:srgbClr val="000000"/>
                </a:solidFill>
                <a:effectLst/>
                <a:latin typeface="Courier New" panose="02070309020205020404" pitchFamily="49" charset="0"/>
              </a:rPr>
              <a:t>TableName</a:t>
            </a:r>
            <a:r>
              <a:rPr lang="en-IN" sz="1400" b="0" i="0" dirty="0">
                <a:solidFill>
                  <a:srgbClr val="000000"/>
                </a:solidFill>
                <a:effectLst/>
                <a:latin typeface="Courier New" panose="02070309020205020404" pitchFamily="49" charset="0"/>
              </a:rPr>
              <a:t> </a:t>
            </a:r>
            <a:r>
              <a:rPr lang="en-IN" sz="1400" b="0" i="0" dirty="0" err="1">
                <a:solidFill>
                  <a:srgbClr val="000000"/>
                </a:solidFill>
                <a:effectLst/>
                <a:latin typeface="Courier New" panose="02070309020205020404" pitchFamily="49" charset="0"/>
              </a:rPr>
              <a:t>DROPColumnName</a:t>
            </a:r>
            <a:r>
              <a:rPr lang="en-IN" sz="1400" b="0" i="0" dirty="0">
                <a:solidFill>
                  <a:srgbClr val="000000"/>
                </a:solidFill>
                <a:effectLst/>
                <a:latin typeface="Courier New" panose="02070309020205020404" pitchFamily="49" charset="0"/>
              </a:rPr>
              <a:t>;</a:t>
            </a:r>
            <a:br>
              <a:rPr lang="en-IN" sz="1400" dirty="0"/>
            </a:br>
            <a:r>
              <a:rPr lang="en-IN" sz="1400" dirty="0"/>
              <a:t>	</a:t>
            </a:r>
            <a:r>
              <a:rPr lang="en-IN" sz="1400" b="0" i="0" dirty="0">
                <a:solidFill>
                  <a:srgbClr val="000000"/>
                </a:solidFill>
                <a:effectLst/>
                <a:latin typeface="Courier New" panose="02070309020205020404" pitchFamily="49" charset="0"/>
              </a:rPr>
              <a:t>ALTER TABLE </a:t>
            </a:r>
            <a:r>
              <a:rPr lang="en-IN" sz="1400" b="0" i="0" dirty="0" err="1">
                <a:solidFill>
                  <a:srgbClr val="000000"/>
                </a:solidFill>
                <a:effectLst/>
                <a:latin typeface="Courier New" panose="02070309020205020404" pitchFamily="49" charset="0"/>
              </a:rPr>
              <a:t>TableName</a:t>
            </a:r>
            <a:r>
              <a:rPr lang="en-IN" sz="1400" b="0" i="0" dirty="0">
                <a:solidFill>
                  <a:srgbClr val="000000"/>
                </a:solidFill>
                <a:effectLst/>
                <a:latin typeface="Courier New" panose="02070309020205020404" pitchFamily="49" charset="0"/>
              </a:rPr>
              <a:t> MODIFY </a:t>
            </a:r>
            <a:r>
              <a:rPr lang="en-IN" sz="1400" b="0" i="0" dirty="0" err="1">
                <a:solidFill>
                  <a:srgbClr val="000000"/>
                </a:solidFill>
                <a:effectLst/>
                <a:latin typeface="Courier New" panose="02070309020205020404" pitchFamily="49" charset="0"/>
              </a:rPr>
              <a:t>COLUMNColumnNameData_Type</a:t>
            </a:r>
            <a:r>
              <a:rPr lang="en-IN" sz="1400" b="0" i="0" dirty="0">
                <a:solidFill>
                  <a:srgbClr val="000000"/>
                </a:solidFill>
                <a:effectLst/>
                <a:latin typeface="Courier New" panose="02070309020205020404" pitchFamily="49" charset="0"/>
              </a:rPr>
              <a:t>;</a:t>
            </a:r>
            <a:endParaRPr lang="en-US" sz="1400" b="1" i="1" dirty="0">
              <a:solidFill>
                <a:srgbClr val="212121"/>
              </a:solidFill>
              <a:effectLst/>
              <a:latin typeface="open sans" panose="020B0606030504020204" pitchFamily="34" charset="0"/>
            </a:endParaRPr>
          </a:p>
          <a:p>
            <a:pPr algn="l"/>
            <a:r>
              <a:rPr lang="en-US" sz="1400" b="0" i="1" dirty="0">
                <a:solidFill>
                  <a:srgbClr val="212121"/>
                </a:solidFill>
                <a:effectLst/>
                <a:latin typeface="open sans" panose="020B0606030504020204" pitchFamily="34" charset="0"/>
              </a:rPr>
              <a:t>	ALTER TABLE Employee ADD Salary INT;</a:t>
            </a:r>
          </a:p>
          <a:p>
            <a:pPr algn="l"/>
            <a:endParaRPr lang="en-US" sz="1400" i="1" dirty="0">
              <a:solidFill>
                <a:srgbClr val="212121"/>
              </a:solidFill>
              <a:latin typeface="open sans" panose="020B0606030504020204" pitchFamily="34" charset="0"/>
            </a:endParaRPr>
          </a:p>
          <a:p>
            <a:pPr algn="l"/>
            <a:r>
              <a:rPr lang="en-US" sz="1400" b="1" i="1" dirty="0">
                <a:solidFill>
                  <a:srgbClr val="212121"/>
                </a:solidFill>
                <a:effectLst/>
                <a:latin typeface="open sans" panose="020B0606030504020204" pitchFamily="34" charset="0"/>
              </a:rPr>
              <a:t>3. TRUNCATE </a:t>
            </a:r>
          </a:p>
          <a:p>
            <a:pPr algn="l"/>
            <a:r>
              <a:rPr lang="en-US" sz="1400" b="0" i="1" dirty="0">
                <a:solidFill>
                  <a:srgbClr val="212121"/>
                </a:solidFill>
                <a:effectLst/>
                <a:latin typeface="open sans" panose="020B0606030504020204" pitchFamily="34" charset="0"/>
              </a:rPr>
              <a:t>The TRUNCATE command is used to remove all the data from the table. TRUNCATE command empties a table. (</a:t>
            </a:r>
            <a:r>
              <a:rPr lang="en-US" sz="1400" b="1" i="0" dirty="0">
                <a:solidFill>
                  <a:srgbClr val="202124"/>
                </a:solidFill>
                <a:effectLst/>
                <a:latin typeface="arial" panose="020B0604020202020204" pitchFamily="34" charset="0"/>
              </a:rPr>
              <a:t>is used to remove all the rows from the table</a:t>
            </a:r>
            <a:r>
              <a:rPr lang="en-US" sz="1400" b="0" i="0" dirty="0">
                <a:solidFill>
                  <a:srgbClr val="202124"/>
                </a:solidFill>
                <a:effectLst/>
                <a:latin typeface="arial" panose="020B0604020202020204" pitchFamily="34" charset="0"/>
              </a:rPr>
              <a:t>.)</a:t>
            </a:r>
            <a:endParaRPr lang="en-US" sz="1400" b="0" i="1" dirty="0">
              <a:solidFill>
                <a:srgbClr val="212121"/>
              </a:solidFill>
              <a:effectLst/>
              <a:latin typeface="open sans" panose="020B0606030504020204" pitchFamily="34" charset="0"/>
            </a:endParaRPr>
          </a:p>
          <a:p>
            <a:pPr algn="l"/>
            <a:r>
              <a:rPr lang="en-US" sz="1400" b="0" i="0" dirty="0">
                <a:solidFill>
                  <a:srgbClr val="212121"/>
                </a:solidFill>
                <a:effectLst/>
                <a:latin typeface="open sans" panose="020B0606030504020204" pitchFamily="34" charset="0"/>
              </a:rPr>
              <a:t> </a:t>
            </a:r>
          </a:p>
          <a:p>
            <a:pPr algn="l"/>
            <a:r>
              <a:rPr lang="en-US" sz="1400" b="1" i="1" dirty="0">
                <a:solidFill>
                  <a:srgbClr val="212121"/>
                </a:solidFill>
                <a:effectLst/>
                <a:latin typeface="open sans" panose="020B0606030504020204" pitchFamily="34" charset="0"/>
              </a:rPr>
              <a:t>Syntax  </a:t>
            </a:r>
            <a:r>
              <a:rPr lang="en-IN" sz="1400" b="0" i="0" dirty="0">
                <a:solidFill>
                  <a:srgbClr val="000000"/>
                </a:solidFill>
                <a:effectLst/>
                <a:latin typeface="Courier New" panose="02070309020205020404" pitchFamily="49" charset="0"/>
              </a:rPr>
              <a:t>TRUNCATE TABLE </a:t>
            </a:r>
            <a:r>
              <a:rPr lang="en-IN" sz="1400" b="0" i="0" dirty="0" err="1">
                <a:solidFill>
                  <a:srgbClr val="000000"/>
                </a:solidFill>
                <a:effectLst/>
                <a:latin typeface="Courier New" panose="02070309020205020404" pitchFamily="49" charset="0"/>
              </a:rPr>
              <a:t>TableName</a:t>
            </a:r>
            <a:r>
              <a:rPr lang="en-IN" sz="1400" b="0" i="0" dirty="0">
                <a:solidFill>
                  <a:srgbClr val="000000"/>
                </a:solidFill>
                <a:effectLst/>
                <a:latin typeface="Courier New" panose="02070309020205020404" pitchFamily="49" charset="0"/>
              </a:rPr>
              <a:t>;</a:t>
            </a:r>
            <a:endParaRPr lang="en-US" sz="1400" b="1" i="1" dirty="0">
              <a:solidFill>
                <a:srgbClr val="212121"/>
              </a:solidFill>
              <a:effectLst/>
              <a:latin typeface="open sans" panose="020B0606030504020204" pitchFamily="34" charset="0"/>
            </a:endParaRPr>
          </a:p>
          <a:p>
            <a:pPr algn="l"/>
            <a:r>
              <a:rPr lang="en-US" sz="1400" b="0" i="1" dirty="0">
                <a:solidFill>
                  <a:srgbClr val="212121"/>
                </a:solidFill>
                <a:effectLst/>
                <a:latin typeface="open sans" panose="020B0606030504020204" pitchFamily="34" charset="0"/>
              </a:rPr>
              <a:t>	TRUNCATE TABLE Employee;</a:t>
            </a:r>
          </a:p>
          <a:p>
            <a:pPr algn="l"/>
            <a:endParaRPr lang="en-US" sz="1400" i="1" dirty="0">
              <a:solidFill>
                <a:srgbClr val="212121"/>
              </a:solidFill>
              <a:latin typeface="open sans" panose="020B0606030504020204" pitchFamily="34" charset="0"/>
            </a:endParaRPr>
          </a:p>
          <a:p>
            <a:pPr algn="l"/>
            <a:r>
              <a:rPr lang="en-US" sz="1400" b="1" i="1" dirty="0">
                <a:solidFill>
                  <a:srgbClr val="212121"/>
                </a:solidFill>
                <a:effectLst/>
                <a:latin typeface="open sans" panose="020B0606030504020204" pitchFamily="34" charset="0"/>
              </a:rPr>
              <a:t>4. DROP </a:t>
            </a:r>
          </a:p>
          <a:p>
            <a:pPr algn="l"/>
            <a:r>
              <a:rPr lang="en-US" sz="1400" b="0" i="0" dirty="0">
                <a:solidFill>
                  <a:srgbClr val="212121"/>
                </a:solidFill>
                <a:effectLst/>
                <a:latin typeface="open sans" panose="020B0606030504020204" pitchFamily="34" charset="0"/>
              </a:rPr>
              <a:t>	DROP command is used to remove the database and database object.  (entire table structure)</a:t>
            </a:r>
          </a:p>
          <a:p>
            <a:pPr algn="l"/>
            <a:r>
              <a:rPr lang="en-US" sz="1400" b="1" i="1" dirty="0">
                <a:solidFill>
                  <a:srgbClr val="212121"/>
                </a:solidFill>
                <a:effectLst/>
                <a:latin typeface="open sans" panose="020B0606030504020204" pitchFamily="34" charset="0"/>
              </a:rPr>
              <a:t>Syntax</a:t>
            </a:r>
            <a:r>
              <a:rPr lang="en-US" sz="1400" b="0" i="1" dirty="0">
                <a:solidFill>
                  <a:srgbClr val="212121"/>
                </a:solidFill>
                <a:effectLst/>
                <a:latin typeface="open sans" panose="020B0606030504020204" pitchFamily="34" charset="0"/>
              </a:rPr>
              <a:t>  </a:t>
            </a:r>
            <a:r>
              <a:rPr lang="en-IN" sz="1400" b="0" i="0" dirty="0">
                <a:solidFill>
                  <a:srgbClr val="000000"/>
                </a:solidFill>
                <a:effectLst/>
                <a:latin typeface="Courier New" panose="02070309020205020404" pitchFamily="49" charset="0"/>
              </a:rPr>
              <a:t>DROP TABLE </a:t>
            </a:r>
            <a:r>
              <a:rPr lang="en-IN" sz="1400" b="0" i="0" dirty="0" err="1">
                <a:solidFill>
                  <a:srgbClr val="000000"/>
                </a:solidFill>
                <a:effectLst/>
                <a:latin typeface="Courier New" panose="02070309020205020404" pitchFamily="49" charset="0"/>
              </a:rPr>
              <a:t>TableName</a:t>
            </a:r>
            <a:r>
              <a:rPr lang="en-IN" sz="1400" b="0" i="0" dirty="0">
                <a:solidFill>
                  <a:srgbClr val="000000"/>
                </a:solidFill>
                <a:effectLst/>
                <a:latin typeface="Courier New" panose="02070309020205020404" pitchFamily="49" charset="0"/>
              </a:rPr>
              <a:t>;</a:t>
            </a:r>
            <a:endParaRPr lang="en-US" sz="1400" b="0" i="1" dirty="0">
              <a:solidFill>
                <a:srgbClr val="212121"/>
              </a:solidFill>
              <a:effectLst/>
              <a:latin typeface="open sans" panose="020B0606030504020204" pitchFamily="34" charset="0"/>
            </a:endParaRPr>
          </a:p>
          <a:p>
            <a:pPr algn="l"/>
            <a:r>
              <a:rPr lang="en-US" sz="1400" b="0" i="0" dirty="0">
                <a:solidFill>
                  <a:srgbClr val="212121"/>
                </a:solidFill>
                <a:effectLst/>
                <a:latin typeface="open sans" panose="020B0606030504020204" pitchFamily="34" charset="0"/>
              </a:rPr>
              <a:t>	DROP TABLE Employee;</a:t>
            </a:r>
          </a:p>
          <a:p>
            <a:pPr algn="l"/>
            <a:endParaRPr lang="en-US" sz="1400" b="0" i="1" dirty="0">
              <a:solidFill>
                <a:srgbClr val="212121"/>
              </a:solidFill>
              <a:effectLst/>
              <a:latin typeface="open sans" panose="020B0606030504020204" pitchFamily="34" charset="0"/>
            </a:endParaRPr>
          </a:p>
          <a:p>
            <a:pPr algn="l"/>
            <a:endParaRPr lang="en-US" sz="1400" b="0" i="1" dirty="0">
              <a:solidFill>
                <a:srgbClr val="212121"/>
              </a:solidFill>
              <a:effectLst/>
              <a:latin typeface="open sans" panose="020B0606030504020204" pitchFamily="34" charset="0"/>
            </a:endParaRPr>
          </a:p>
          <a:p>
            <a:pPr algn="l"/>
            <a:endParaRPr lang="en-US" sz="1400" b="0" i="0" dirty="0">
              <a:solidFill>
                <a:srgbClr val="212121"/>
              </a:solidFill>
              <a:effectLst/>
              <a:latin typeface="open sans" panose="020B0606030504020204" pitchFamily="34" charset="0"/>
            </a:endParaRPr>
          </a:p>
          <a:p>
            <a:pPr algn="l"/>
            <a:endParaRPr lang="en-US" sz="1400" b="0" i="0" dirty="0">
              <a:solidFill>
                <a:srgbClr val="212121"/>
              </a:solidFill>
              <a:effectLst/>
              <a:latin typeface="open sans" panose="020B0606030504020204" pitchFamily="34" charset="0"/>
            </a:endParaRPr>
          </a:p>
          <a:p>
            <a:pPr algn="l"/>
            <a:endParaRPr lang="en-IN" sz="1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931529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10BFF-6785-2D89-C4CE-22D486FE7225}"/>
              </a:ext>
            </a:extLst>
          </p:cNvPr>
          <p:cNvSpPr txBox="1"/>
          <p:nvPr/>
        </p:nvSpPr>
        <p:spPr>
          <a:xfrm>
            <a:off x="468086" y="446313"/>
            <a:ext cx="11345634" cy="6178141"/>
          </a:xfrm>
          <a:prstGeom prst="rect">
            <a:avLst/>
          </a:prstGeom>
          <a:noFill/>
        </p:spPr>
        <p:txBody>
          <a:bodyPr wrap="square">
            <a:spAutoFit/>
          </a:bodyPr>
          <a:lstStyle/>
          <a:p>
            <a:pPr algn="l"/>
            <a:r>
              <a:rPr lang="en-IN" b="0" i="0" dirty="0">
                <a:solidFill>
                  <a:srgbClr val="FF0000"/>
                </a:solidFill>
                <a:effectLst/>
                <a:latin typeface="Roboto" panose="02000000000000000000" pitchFamily="2" charset="0"/>
              </a:rPr>
              <a:t>DML commands</a:t>
            </a:r>
          </a:p>
          <a:p>
            <a:pPr algn="l"/>
            <a:endParaRPr lang="en-IN" b="0" i="0" dirty="0">
              <a:solidFill>
                <a:srgbClr val="212121"/>
              </a:solidFill>
              <a:effectLst/>
              <a:latin typeface="Roboto" panose="02000000000000000000" pitchFamily="2" charset="0"/>
            </a:endParaRPr>
          </a:p>
          <a:p>
            <a:pPr algn="l"/>
            <a:r>
              <a:rPr lang="en-US" b="1" i="1" dirty="0">
                <a:solidFill>
                  <a:srgbClr val="212121"/>
                </a:solidFill>
                <a:effectLst/>
                <a:latin typeface="open sans" panose="020B0606030504020204" pitchFamily="34" charset="0"/>
              </a:rPr>
              <a:t>1 INSERT INTO </a:t>
            </a:r>
          </a:p>
          <a:p>
            <a:pPr algn="l"/>
            <a:r>
              <a:rPr lang="en-US" i="1" dirty="0">
                <a:solidFill>
                  <a:srgbClr val="212121"/>
                </a:solidFill>
                <a:latin typeface="open sans" panose="020B0606030504020204" pitchFamily="34" charset="0"/>
              </a:rPr>
              <a:t>	I</a:t>
            </a:r>
            <a:r>
              <a:rPr lang="en-US" b="0" i="1" dirty="0">
                <a:solidFill>
                  <a:srgbClr val="212121"/>
                </a:solidFill>
                <a:effectLst/>
                <a:latin typeface="open sans" panose="020B0606030504020204" pitchFamily="34" charset="0"/>
              </a:rPr>
              <a:t>NSERT INTO command is used to add data to the database table.</a:t>
            </a:r>
          </a:p>
          <a:p>
            <a:pPr algn="l"/>
            <a:r>
              <a:rPr lang="en-US" b="1" dirty="0">
                <a:solidFill>
                  <a:srgbClr val="212121"/>
                </a:solidFill>
                <a:latin typeface="open sans" panose="020B0606030504020204" pitchFamily="34" charset="0"/>
              </a:rPr>
              <a:t>S</a:t>
            </a:r>
            <a:r>
              <a:rPr lang="en-US" b="1" i="1" dirty="0">
                <a:solidFill>
                  <a:srgbClr val="212121"/>
                </a:solidFill>
                <a:effectLst/>
                <a:latin typeface="open sans" panose="020B0606030504020204" pitchFamily="34" charset="0"/>
              </a:rPr>
              <a:t>yntax</a:t>
            </a:r>
            <a:r>
              <a:rPr lang="en-US" b="0" i="1" dirty="0">
                <a:solidFill>
                  <a:srgbClr val="212121"/>
                </a:solidFill>
                <a:effectLst/>
                <a:latin typeface="open sans" panose="020B0606030504020204" pitchFamily="34" charset="0"/>
              </a:rPr>
              <a:t>  </a:t>
            </a:r>
            <a:r>
              <a:rPr lang="en-US" b="0" i="0" dirty="0">
                <a:solidFill>
                  <a:srgbClr val="000000"/>
                </a:solidFill>
                <a:effectLst/>
                <a:latin typeface="Courier New" panose="02070309020205020404" pitchFamily="49" charset="0"/>
              </a:rPr>
              <a:t>Insert into &lt;</a:t>
            </a:r>
            <a:r>
              <a:rPr lang="en-US" b="0" i="0" dirty="0" err="1">
                <a:solidFill>
                  <a:srgbClr val="000000"/>
                </a:solidFill>
                <a:effectLst/>
                <a:latin typeface="Courier New" panose="02070309020205020404" pitchFamily="49" charset="0"/>
              </a:rPr>
              <a:t>table_name</a:t>
            </a:r>
            <a:r>
              <a:rPr lang="en-US" b="0" i="0" dirty="0">
                <a:solidFill>
                  <a:srgbClr val="000000"/>
                </a:solidFill>
                <a:effectLst/>
                <a:latin typeface="Courier New" panose="02070309020205020404" pitchFamily="49" charset="0"/>
              </a:rPr>
              <a:t>&gt;values(&lt;value1&gt;,&lt;value2&gt;,&lt;value3&gt;…….,&lt;</a:t>
            </a:r>
            <a:r>
              <a:rPr lang="en-US" b="0" i="0" dirty="0" err="1">
                <a:solidFill>
                  <a:srgbClr val="000000"/>
                </a:solidFill>
                <a:effectLst/>
                <a:latin typeface="Courier New" panose="02070309020205020404" pitchFamily="49" charset="0"/>
              </a:rPr>
              <a:t>valuen</a:t>
            </a:r>
            <a:r>
              <a:rPr lang="en-US" b="0" i="0" dirty="0">
                <a:solidFill>
                  <a:srgbClr val="000000"/>
                </a:solidFill>
                <a:effectLst/>
                <a:latin typeface="Courier New" panose="02070309020205020404" pitchFamily="49" charset="0"/>
              </a:rPr>
              <a:t>&gt;);</a:t>
            </a:r>
            <a:endParaRPr lang="en-US" b="0" i="1"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	INSERT INTO Employee (Id, Name, Address, Salary) VALUES (1, ‘Arvind Singh’, ‘Pune’, 1000); </a:t>
            </a:r>
          </a:p>
          <a:p>
            <a:pPr algn="l"/>
            <a:endParaRPr lang="en-US" b="0" i="0" dirty="0">
              <a:solidFill>
                <a:srgbClr val="212121"/>
              </a:solidFill>
              <a:effectLst/>
              <a:latin typeface="open sans" panose="020B0606030504020204" pitchFamily="34" charset="0"/>
            </a:endParaRPr>
          </a:p>
          <a:p>
            <a:r>
              <a:rPr lang="en-US" b="1" i="1" dirty="0">
                <a:solidFill>
                  <a:srgbClr val="212121"/>
                </a:solidFill>
                <a:effectLst/>
                <a:latin typeface="open sans" panose="020B0606030504020204" pitchFamily="34" charset="0"/>
              </a:rPr>
              <a:t> 2. UPDATE</a:t>
            </a:r>
            <a:r>
              <a:rPr lang="en-US" b="0" i="0" dirty="0">
                <a:solidFill>
                  <a:srgbClr val="212121"/>
                </a:solidFill>
                <a:effectLst/>
                <a:latin typeface="open sans" panose="020B0606030504020204" pitchFamily="34" charset="0"/>
              </a:rPr>
              <a:t>  </a:t>
            </a:r>
            <a:r>
              <a:rPr kumimoji="0" lang="en-US" altLang="en-US" sz="1800" b="0" i="0" u="none" strike="noStrike" cap="none" normalizeH="0" baseline="0" dirty="0" err="1">
                <a:ln>
                  <a:noFill/>
                </a:ln>
                <a:solidFill>
                  <a:srgbClr val="000000"/>
                </a:solidFill>
                <a:effectLst/>
                <a:latin typeface="var(--bs-font-monospace)"/>
              </a:rPr>
              <a:t>UPDATE</a:t>
            </a:r>
            <a:r>
              <a:rPr kumimoji="0" lang="en-US" altLang="en-US" sz="1800" b="0" i="0" u="none" strike="noStrike" cap="none" normalizeH="0" baseline="0" dirty="0">
                <a:ln>
                  <a:noFill/>
                </a:ln>
                <a:solidFill>
                  <a:srgbClr val="000000"/>
                </a:solidFill>
                <a:effectLst/>
                <a:latin typeface="var(--bs-font-monospace)"/>
              </a:rPr>
              <a:t> &lt;</a:t>
            </a:r>
            <a:r>
              <a:rPr kumimoji="0" lang="en-US" altLang="en-US" sz="1800" b="0" i="0" u="none" strike="noStrike" cap="none" normalizeH="0" baseline="0" dirty="0" err="1">
                <a:ln>
                  <a:noFill/>
                </a:ln>
                <a:solidFill>
                  <a:srgbClr val="000000"/>
                </a:solidFill>
                <a:effectLst/>
                <a:latin typeface="var(--bs-font-monospace)"/>
              </a:rPr>
              <a:t>table_name</a:t>
            </a:r>
            <a:r>
              <a:rPr kumimoji="0" lang="en-US" altLang="en-US" sz="1800" b="0" i="0" u="none" strike="noStrike" cap="none" normalizeH="0" baseline="0" dirty="0">
                <a:ln>
                  <a:noFill/>
                </a:ln>
                <a:solidFill>
                  <a:srgbClr val="000000"/>
                </a:solidFill>
                <a:effectLst/>
                <a:latin typeface="var(--bs-font-monospace)"/>
              </a:rPr>
              <a:t>&gt; SET </a:t>
            </a:r>
            <a:r>
              <a:rPr kumimoji="0" lang="en-US" altLang="en-US" sz="1800" b="0" i="0" u="none" strike="noStrike" cap="none" normalizeH="0" baseline="0" dirty="0" err="1">
                <a:ln>
                  <a:noFill/>
                </a:ln>
                <a:solidFill>
                  <a:srgbClr val="000000"/>
                </a:solidFill>
                <a:effectLst/>
                <a:latin typeface="var(--bs-font-monospace)"/>
              </a:rPr>
              <a:t>column_number</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value_number</a:t>
            </a:r>
            <a:r>
              <a:rPr kumimoji="0" lang="en-US" altLang="en-US" sz="1800" b="0" i="0" u="none" strike="noStrike" cap="none" normalizeH="0" baseline="0" dirty="0">
                <a:ln>
                  <a:noFill/>
                </a:ln>
                <a:solidFill>
                  <a:srgbClr val="000000"/>
                </a:solidFill>
                <a:effectLst/>
                <a:latin typeface="var(--bs-font-monospace)"/>
              </a:rPr>
              <a:t> WHERE condition;</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l"/>
            <a:endParaRPr lang="en-US" b="0" i="0" dirty="0">
              <a:solidFill>
                <a:srgbClr val="212121"/>
              </a:solidFill>
              <a:effectLst/>
              <a:latin typeface="open sans" panose="020B0606030504020204" pitchFamily="34" charset="0"/>
            </a:endParaRPr>
          </a:p>
          <a:p>
            <a:pPr algn="l"/>
            <a:r>
              <a:rPr lang="en-US" dirty="0">
                <a:solidFill>
                  <a:srgbClr val="212121"/>
                </a:solidFill>
                <a:latin typeface="open sans" panose="020B0606030504020204" pitchFamily="34" charset="0"/>
              </a:rPr>
              <a:t>	</a:t>
            </a:r>
            <a:endParaRPr lang="en-US" b="0" i="0"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	UPDATE command is used to update data in the database table. A condition can be added using the </a:t>
            </a:r>
            <a:r>
              <a:rPr lang="en-US" b="1" i="0" dirty="0">
                <a:solidFill>
                  <a:srgbClr val="212121"/>
                </a:solidFill>
                <a:effectLst/>
                <a:latin typeface="open sans" panose="020B0606030504020204" pitchFamily="34" charset="0"/>
              </a:rPr>
              <a:t>WHERE</a:t>
            </a:r>
            <a:r>
              <a:rPr lang="en-US" b="0" i="0" dirty="0">
                <a:solidFill>
                  <a:srgbClr val="212121"/>
                </a:solidFill>
                <a:effectLst/>
                <a:latin typeface="open sans" panose="020B0606030504020204" pitchFamily="34" charset="0"/>
              </a:rPr>
              <a:t> clause to update a specific row. </a:t>
            </a:r>
          </a:p>
          <a:p>
            <a:pPr algn="l"/>
            <a:r>
              <a:rPr lang="en-US" b="1" i="1" dirty="0">
                <a:solidFill>
                  <a:srgbClr val="212121"/>
                </a:solidFill>
                <a:effectLst/>
                <a:latin typeface="open sans" panose="020B0606030504020204" pitchFamily="34" charset="0"/>
              </a:rPr>
              <a:t>Syntax</a:t>
            </a:r>
            <a:r>
              <a:rPr lang="en-US" b="0" i="1"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	UPDATE Employee SET Address = ‘Pune India’, Salary = 100 WHERE Id =1; </a:t>
            </a:r>
          </a:p>
          <a:p>
            <a:r>
              <a:rPr lang="en-US" b="1" i="1" dirty="0">
                <a:solidFill>
                  <a:srgbClr val="212121"/>
                </a:solidFill>
                <a:effectLst/>
                <a:latin typeface="open sans" panose="020B0606030504020204" pitchFamily="34" charset="0"/>
              </a:rPr>
              <a:t>3. DELETE  </a:t>
            </a:r>
            <a:r>
              <a:rPr kumimoji="0" lang="en-US" altLang="en-US" sz="1800" b="0" i="0" u="none" strike="noStrike" cap="none" normalizeH="0" baseline="0" dirty="0" err="1">
                <a:ln>
                  <a:noFill/>
                </a:ln>
                <a:solidFill>
                  <a:srgbClr val="000000"/>
                </a:solidFill>
                <a:effectLst/>
                <a:latin typeface="var(--bs-font-monospace)"/>
              </a:rPr>
              <a:t>Delete</a:t>
            </a:r>
            <a:r>
              <a:rPr kumimoji="0" lang="en-US" altLang="en-US" sz="1800" b="0" i="0" u="none" strike="noStrike" cap="none" normalizeH="0" baseline="0" dirty="0">
                <a:ln>
                  <a:noFill/>
                </a:ln>
                <a:solidFill>
                  <a:srgbClr val="000000"/>
                </a:solidFill>
                <a:effectLst/>
                <a:latin typeface="var(--bs-font-monospace)"/>
              </a:rPr>
              <a:t> from &lt;</a:t>
            </a:r>
            <a:r>
              <a:rPr kumimoji="0" lang="en-US" altLang="en-US" sz="1800" b="0" i="0" u="none" strike="noStrike" cap="none" normalizeH="0" baseline="0" dirty="0" err="1">
                <a:ln>
                  <a:noFill/>
                </a:ln>
                <a:solidFill>
                  <a:srgbClr val="000000"/>
                </a:solidFill>
                <a:effectLst/>
                <a:latin typeface="var(--bs-font-monospace)"/>
              </a:rPr>
              <a:t>table_name</a:t>
            </a:r>
            <a:r>
              <a:rPr kumimoji="0" lang="en-US" altLang="en-US" sz="1800" b="0" i="0" u="none" strike="noStrike" cap="none" normalizeH="0" baseline="0" dirty="0">
                <a:ln>
                  <a:noFill/>
                </a:ln>
                <a:solidFill>
                  <a:srgbClr val="000000"/>
                </a:solidFill>
                <a:effectLst/>
                <a:latin typeface="var(--bs-font-monospace)"/>
              </a:rPr>
              <a:t>&gt;WHERE condition;</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l"/>
            <a:endParaRPr lang="en-US" b="1" i="1" dirty="0">
              <a:solidFill>
                <a:srgbClr val="212121"/>
              </a:solidFill>
              <a:effectLst/>
              <a:latin typeface="open sans" panose="020B0606030504020204" pitchFamily="34" charset="0"/>
            </a:endParaRPr>
          </a:p>
          <a:p>
            <a:pPr algn="l"/>
            <a:r>
              <a:rPr lang="en-US" b="0" i="1" dirty="0">
                <a:solidFill>
                  <a:srgbClr val="212121"/>
                </a:solidFill>
                <a:effectLst/>
                <a:latin typeface="open sans" panose="020B0606030504020204" pitchFamily="34" charset="0"/>
              </a:rPr>
              <a:t>	DELETE command is used to remove data from the database table. A condition can be added using the </a:t>
            </a:r>
            <a:r>
              <a:rPr lang="en-US" b="1" i="1" dirty="0">
                <a:solidFill>
                  <a:srgbClr val="212121"/>
                </a:solidFill>
                <a:effectLst/>
                <a:latin typeface="open sans" panose="020B0606030504020204" pitchFamily="34" charset="0"/>
              </a:rPr>
              <a:t>WHERE</a:t>
            </a:r>
            <a:r>
              <a:rPr lang="en-US" b="0" i="1" dirty="0">
                <a:solidFill>
                  <a:srgbClr val="212121"/>
                </a:solidFill>
                <a:effectLst/>
                <a:latin typeface="open sans" panose="020B0606030504020204" pitchFamily="34" charset="0"/>
              </a:rPr>
              <a:t> clause to remove a specific row which meets the condition.</a:t>
            </a:r>
          </a:p>
          <a:p>
            <a:pPr algn="l">
              <a:buFont typeface="Arial" panose="020B0604020202020204" pitchFamily="34" charset="0"/>
              <a:buChar char="•"/>
            </a:pPr>
            <a:endParaRPr lang="en-US" b="0" i="0" dirty="0">
              <a:solidFill>
                <a:srgbClr val="212121"/>
              </a:solidFill>
              <a:effectLst/>
              <a:latin typeface="open sans" panose="020B0606030504020204" pitchFamily="34" charset="0"/>
            </a:endParaRPr>
          </a:p>
          <a:p>
            <a:pPr algn="l"/>
            <a:r>
              <a:rPr lang="en-US" b="1" i="1" dirty="0">
                <a:solidFill>
                  <a:srgbClr val="212121"/>
                </a:solidFill>
                <a:effectLst/>
                <a:latin typeface="open sans" panose="020B0606030504020204" pitchFamily="34" charset="0"/>
              </a:rPr>
              <a:t>Syntax</a:t>
            </a:r>
            <a:r>
              <a:rPr lang="en-US" b="0" i="1"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	DELETE FROM Employee WHERE Id =1;</a:t>
            </a:r>
          </a:p>
          <a:p>
            <a:pPr algn="l"/>
            <a:endParaRPr lang="en-IN" b="0" i="0" dirty="0">
              <a:solidFill>
                <a:srgbClr val="212121"/>
              </a:solidFill>
              <a:effectLst/>
              <a:latin typeface="Roboto" panose="02000000000000000000" pitchFamily="2" charset="0"/>
            </a:endParaRPr>
          </a:p>
        </p:txBody>
      </p:sp>
      <p:sp>
        <p:nvSpPr>
          <p:cNvPr id="5" name="Rectangle 3">
            <a:extLst>
              <a:ext uri="{FF2B5EF4-FFF2-40B4-BE49-F238E27FC236}">
                <a16:creationId xmlns:a16="http://schemas.microsoft.com/office/drawing/2014/main" id="{4B2892CC-FB6E-2064-1DF6-078181145EF8}"/>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152098F-BCD7-60F5-7BCD-1F21E7F3828B}"/>
              </a:ext>
            </a:extLst>
          </p:cNvPr>
          <p:cNvSpPr>
            <a:spLocks noChangeArrowheads="1"/>
          </p:cNvSpPr>
          <p:nvPr/>
        </p:nvSpPr>
        <p:spPr bwMode="auto">
          <a:xfrm>
            <a:off x="0" y="263067"/>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5025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E63F4-B80C-301C-BC15-9CD70D3AAA0E}"/>
              </a:ext>
            </a:extLst>
          </p:cNvPr>
          <p:cNvSpPr txBox="1"/>
          <p:nvPr/>
        </p:nvSpPr>
        <p:spPr>
          <a:xfrm>
            <a:off x="840921" y="536138"/>
            <a:ext cx="10140043" cy="2308324"/>
          </a:xfrm>
          <a:prstGeom prst="rect">
            <a:avLst/>
          </a:prstGeom>
          <a:noFill/>
        </p:spPr>
        <p:txBody>
          <a:bodyPr wrap="square">
            <a:spAutoFit/>
          </a:bodyPr>
          <a:lstStyle/>
          <a:p>
            <a:pPr algn="l"/>
            <a:r>
              <a:rPr lang="en-US" b="0" i="0" dirty="0">
                <a:solidFill>
                  <a:srgbClr val="FF0000"/>
                </a:solidFill>
                <a:effectLst/>
                <a:latin typeface="Roboto" panose="02000000000000000000" pitchFamily="2" charset="0"/>
              </a:rPr>
              <a:t>DQL </a:t>
            </a:r>
            <a:r>
              <a:rPr lang="en-US" b="0" i="0" dirty="0" err="1">
                <a:solidFill>
                  <a:srgbClr val="FF0000"/>
                </a:solidFill>
                <a:effectLst/>
                <a:latin typeface="Roboto" panose="02000000000000000000" pitchFamily="2" charset="0"/>
              </a:rPr>
              <a:t>commnads</a:t>
            </a:r>
            <a:endParaRPr lang="en-US" b="0" i="0" dirty="0">
              <a:solidFill>
                <a:srgbClr val="FF0000"/>
              </a:solidFill>
              <a:effectLst/>
              <a:latin typeface="Roboto" panose="02000000000000000000" pitchFamily="2" charset="0"/>
            </a:endParaRP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DQL stands for the data query language. DQL command is used for fetching the data. DQL command is used for selecting data from the table, view, temp table, table variable, etc. There is only one command under DQL which is the </a:t>
            </a:r>
            <a:r>
              <a:rPr lang="en-US" b="1" i="0" dirty="0">
                <a:solidFill>
                  <a:srgbClr val="212121"/>
                </a:solidFill>
                <a:effectLst/>
                <a:latin typeface="open sans" panose="020B0606030504020204" pitchFamily="34" charset="0"/>
              </a:rPr>
              <a:t>SELECT</a:t>
            </a:r>
            <a:r>
              <a:rPr lang="en-US" b="0" i="0" dirty="0">
                <a:solidFill>
                  <a:srgbClr val="212121"/>
                </a:solidFill>
                <a:effectLst/>
                <a:latin typeface="open sans" panose="020B0606030504020204" pitchFamily="34" charset="0"/>
              </a:rPr>
              <a:t> command. </a:t>
            </a:r>
          </a:p>
          <a:p>
            <a:pPr algn="l"/>
            <a:endParaRPr lang="en-US" b="0" i="0" dirty="0">
              <a:solidFill>
                <a:srgbClr val="212121"/>
              </a:solidFill>
              <a:effectLst/>
              <a:latin typeface="open sans" panose="020B0606030504020204" pitchFamily="34" charset="0"/>
            </a:endParaRPr>
          </a:p>
          <a:p>
            <a:pPr algn="l"/>
            <a:r>
              <a:rPr lang="en-US" b="1" i="1" dirty="0">
                <a:solidFill>
                  <a:srgbClr val="212121"/>
                </a:solidFill>
                <a:effectLst/>
                <a:latin typeface="open sans" panose="020B0606030504020204" pitchFamily="34" charset="0"/>
              </a:rPr>
              <a:t>Syntax</a:t>
            </a:r>
            <a:r>
              <a:rPr lang="en-US" b="0" i="1" dirty="0">
                <a:solidFill>
                  <a:srgbClr val="212121"/>
                </a:solidFill>
                <a:effectLst/>
                <a:latin typeface="open sans" panose="020B0606030504020204" pitchFamily="34" charset="0"/>
              </a:rPr>
              <a:t>  SLECT  From Table name [Where condition]</a:t>
            </a:r>
          </a:p>
          <a:p>
            <a:pPr algn="l"/>
            <a:r>
              <a:rPr lang="en-US" b="0" i="0" dirty="0">
                <a:solidFill>
                  <a:srgbClr val="212121"/>
                </a:solidFill>
                <a:effectLst/>
                <a:latin typeface="open sans" panose="020B0606030504020204" pitchFamily="34" charset="0"/>
              </a:rPr>
              <a:t>	SELECT * FROM Employee;</a:t>
            </a:r>
          </a:p>
        </p:txBody>
      </p:sp>
    </p:spTree>
    <p:extLst>
      <p:ext uri="{BB962C8B-B14F-4D97-AF65-F5344CB8AC3E}">
        <p14:creationId xmlns:p14="http://schemas.microsoft.com/office/powerpoint/2010/main" val="4215797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1C7A22-107F-0D7E-996F-4BAD70526C92}"/>
              </a:ext>
            </a:extLst>
          </p:cNvPr>
          <p:cNvSpPr txBox="1"/>
          <p:nvPr/>
        </p:nvSpPr>
        <p:spPr>
          <a:xfrm>
            <a:off x="318407" y="197346"/>
            <a:ext cx="11258550" cy="6463308"/>
          </a:xfrm>
          <a:prstGeom prst="rect">
            <a:avLst/>
          </a:prstGeom>
          <a:noFill/>
        </p:spPr>
        <p:txBody>
          <a:bodyPr wrap="square">
            <a:spAutoFit/>
          </a:bodyPr>
          <a:lstStyle/>
          <a:p>
            <a:pPr algn="l"/>
            <a:r>
              <a:rPr lang="en-US" b="0" i="0" dirty="0">
                <a:solidFill>
                  <a:srgbClr val="FF0000"/>
                </a:solidFill>
                <a:effectLst/>
                <a:latin typeface="Roboto" panose="02000000000000000000" pitchFamily="2" charset="0"/>
              </a:rPr>
              <a:t>DCL </a:t>
            </a:r>
            <a:r>
              <a:rPr lang="en-US" b="0" i="0" dirty="0" err="1">
                <a:solidFill>
                  <a:srgbClr val="FF0000"/>
                </a:solidFill>
                <a:effectLst/>
                <a:latin typeface="Roboto" panose="02000000000000000000" pitchFamily="2" charset="0"/>
              </a:rPr>
              <a:t>commnads</a:t>
            </a:r>
            <a:endParaRPr lang="en-US" b="0" i="0" dirty="0">
              <a:solidFill>
                <a:srgbClr val="FF0000"/>
              </a:solidFill>
              <a:effectLst/>
              <a:latin typeface="Roboto" panose="02000000000000000000" pitchFamily="2" charset="0"/>
            </a:endParaRP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DCL stands for data control language. DCL commands are used for providing and taking back the access rights on the database and database objects. DCL command used for controlling user’s access on the data. Most used DCL commands are GRANT and REVOKE.</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Roboto" panose="02000000000000000000" pitchFamily="2" charset="0"/>
              </a:rPr>
              <a:t>1. GRANT</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	GRANT is used to provide access right to the user.</a:t>
            </a:r>
          </a:p>
          <a:p>
            <a:pPr algn="l"/>
            <a:r>
              <a:rPr lang="en-US" b="0" i="0" dirty="0">
                <a:solidFill>
                  <a:srgbClr val="212121"/>
                </a:solidFill>
                <a:effectLst/>
                <a:latin typeface="open sans" panose="020B0606030504020204" pitchFamily="34" charset="0"/>
              </a:rPr>
              <a:t> </a:t>
            </a:r>
          </a:p>
          <a:p>
            <a:r>
              <a:rPr lang="en-US" b="1" i="1" dirty="0">
                <a:solidFill>
                  <a:srgbClr val="212121"/>
                </a:solidFill>
                <a:effectLst/>
                <a:latin typeface="open sans" panose="020B0606030504020204" pitchFamily="34" charset="0"/>
              </a:rPr>
              <a:t>Syntax  </a:t>
            </a:r>
            <a:r>
              <a:rPr kumimoji="0" lang="en-US" altLang="en-US" sz="1800" b="0" i="0" u="none" strike="noStrike" cap="none" normalizeH="0" baseline="0" dirty="0">
                <a:ln>
                  <a:noFill/>
                </a:ln>
                <a:solidFill>
                  <a:srgbClr val="222222"/>
                </a:solidFill>
                <a:effectLst/>
                <a:latin typeface="Courier 10 Pitch"/>
              </a:rPr>
              <a:t>GRANT SELECT, UPDATE ON MY_TABLE TO SOME_USER, ANOTHER_USER;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l"/>
            <a:endParaRPr lang="en-US" b="0" i="0"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	GRANT INSERT, DELETE ON Employee TO user;</a:t>
            </a:r>
          </a:p>
          <a:p>
            <a:pPr algn="l"/>
            <a:r>
              <a:rPr lang="en-US" b="0" i="0" dirty="0">
                <a:solidFill>
                  <a:srgbClr val="212121"/>
                </a:solidFill>
                <a:effectLst/>
                <a:latin typeface="open sans" panose="020B0606030504020204" pitchFamily="34" charset="0"/>
              </a:rPr>
              <a:t> </a:t>
            </a:r>
          </a:p>
          <a:p>
            <a:r>
              <a:rPr lang="en-US" b="0" i="0" dirty="0">
                <a:solidFill>
                  <a:srgbClr val="212121"/>
                </a:solidFill>
                <a:effectLst/>
                <a:latin typeface="Roboto" panose="02000000000000000000" pitchFamily="2" charset="0"/>
              </a:rPr>
              <a:t>2. REVOKE  </a:t>
            </a:r>
            <a:r>
              <a:rPr kumimoji="0" lang="en-US" altLang="en-US" sz="1800" b="0" i="0" u="none" strike="noStrike" cap="none" normalizeH="0" baseline="0" dirty="0" err="1">
                <a:ln>
                  <a:noFill/>
                </a:ln>
                <a:solidFill>
                  <a:srgbClr val="222222"/>
                </a:solidFill>
                <a:effectLst/>
                <a:latin typeface="Courier 10 Pitch"/>
              </a:rPr>
              <a:t>REVOKE</a:t>
            </a:r>
            <a:r>
              <a:rPr kumimoji="0" lang="en-US" altLang="en-US" sz="1800" b="0" i="0" u="none" strike="noStrike" cap="none" normalizeH="0" baseline="0" dirty="0">
                <a:ln>
                  <a:noFill/>
                </a:ln>
                <a:solidFill>
                  <a:srgbClr val="222222"/>
                </a:solidFill>
                <a:effectLst/>
                <a:latin typeface="Courier 10 Pitch"/>
              </a:rPr>
              <a:t> </a:t>
            </a:r>
            <a:r>
              <a:rPr kumimoji="0" lang="en-US" altLang="en-US" sz="1800" b="0" i="0" u="none" strike="noStrike" cap="none" normalizeH="0" baseline="0" dirty="0" err="1">
                <a:ln>
                  <a:noFill/>
                </a:ln>
                <a:solidFill>
                  <a:srgbClr val="222222"/>
                </a:solidFill>
                <a:effectLst/>
                <a:latin typeface="Courier 10 Pitch"/>
              </a:rPr>
              <a:t>privilege_nameON</a:t>
            </a:r>
            <a:r>
              <a:rPr kumimoji="0" lang="en-US" altLang="en-US" sz="1800" b="0" i="0" u="none" strike="noStrike" cap="none" normalizeH="0" baseline="0" dirty="0">
                <a:ln>
                  <a:noFill/>
                </a:ln>
                <a:solidFill>
                  <a:srgbClr val="222222"/>
                </a:solidFill>
                <a:effectLst/>
                <a:latin typeface="Courier 10 Pitch"/>
              </a:rPr>
              <a:t> </a:t>
            </a:r>
            <a:r>
              <a:rPr kumimoji="0" lang="en-US" altLang="en-US" sz="1800" b="0" i="0" u="none" strike="noStrike" cap="none" normalizeH="0" baseline="0" dirty="0" err="1">
                <a:ln>
                  <a:noFill/>
                </a:ln>
                <a:solidFill>
                  <a:srgbClr val="222222"/>
                </a:solidFill>
                <a:effectLst/>
                <a:latin typeface="Courier 10 Pitch"/>
              </a:rPr>
              <a:t>object_nameFROM</a:t>
            </a:r>
            <a:r>
              <a:rPr kumimoji="0" lang="en-US" altLang="en-US" sz="1800" b="0" i="0" u="none" strike="noStrike" cap="none" normalizeH="0" baseline="0" dirty="0">
                <a:ln>
                  <a:noFill/>
                </a:ln>
                <a:solidFill>
                  <a:srgbClr val="222222"/>
                </a:solidFill>
                <a:effectLst/>
                <a:latin typeface="Courier 10 Pitch"/>
              </a:rPr>
              <a:t> {</a:t>
            </a:r>
            <a:r>
              <a:rPr kumimoji="0" lang="en-US" altLang="en-US" sz="1800" b="0" i="0" u="none" strike="noStrike" cap="none" normalizeH="0" baseline="0" dirty="0" err="1">
                <a:ln>
                  <a:noFill/>
                </a:ln>
                <a:solidFill>
                  <a:srgbClr val="222222"/>
                </a:solidFill>
                <a:effectLst/>
                <a:latin typeface="Courier 10 Pitch"/>
              </a:rPr>
              <a:t>user_name</a:t>
            </a:r>
            <a:r>
              <a:rPr kumimoji="0" lang="en-US" altLang="en-US" sz="1800" b="0" i="0" u="none" strike="noStrike" cap="none" normalizeH="0" baseline="0" dirty="0">
                <a:ln>
                  <a:noFill/>
                </a:ln>
                <a:solidFill>
                  <a:srgbClr val="222222"/>
                </a:solidFill>
                <a:effectLst/>
                <a:latin typeface="Courier 10 Pitch"/>
              </a:rPr>
              <a:t> |PUBLIC |</a:t>
            </a:r>
            <a:r>
              <a:rPr kumimoji="0" lang="en-US" altLang="en-US" sz="1800" b="0" i="0" u="none" strike="noStrike" cap="none" normalizeH="0" baseline="0" dirty="0" err="1">
                <a:ln>
                  <a:noFill/>
                </a:ln>
                <a:solidFill>
                  <a:srgbClr val="222222"/>
                </a:solidFill>
                <a:effectLst/>
                <a:latin typeface="Courier 10 Pitch"/>
              </a:rPr>
              <a:t>role_name</a:t>
            </a:r>
            <a:r>
              <a:rPr kumimoji="0" lang="en-US" altLang="en-US" sz="1800" b="0" i="0" u="none" strike="noStrike" cap="none" normalizeH="0" baseline="0" dirty="0">
                <a:ln>
                  <a:noFill/>
                </a:ln>
                <a:solidFill>
                  <a:srgbClr val="222222"/>
                </a:solidFill>
                <a:effectLst/>
                <a:latin typeface="Courier 10 Pitch"/>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REVOKE command is used to take back access right from the user, it cancels access right of the user from the database object.</a:t>
            </a:r>
          </a:p>
          <a:p>
            <a:pPr algn="l"/>
            <a:r>
              <a:rPr lang="en-US" b="0" i="0" dirty="0">
                <a:solidFill>
                  <a:srgbClr val="212121"/>
                </a:solidFill>
                <a:effectLst/>
                <a:latin typeface="open sans" panose="020B0606030504020204" pitchFamily="34" charset="0"/>
              </a:rPr>
              <a:t> </a:t>
            </a:r>
          </a:p>
          <a:p>
            <a:pPr algn="l"/>
            <a:r>
              <a:rPr lang="en-US" b="1" i="1" dirty="0">
                <a:solidFill>
                  <a:srgbClr val="212121"/>
                </a:solidFill>
                <a:effectLst/>
                <a:latin typeface="open sans" panose="020B0606030504020204" pitchFamily="34" charset="0"/>
              </a:rPr>
              <a:t>Syntax</a:t>
            </a:r>
          </a:p>
          <a:p>
            <a:pPr algn="l"/>
            <a:r>
              <a:rPr lang="en-US" b="1" i="1" dirty="0">
                <a:solidFill>
                  <a:srgbClr val="212121"/>
                </a:solidFill>
                <a:latin typeface="open sans" panose="020B0606030504020204" pitchFamily="34" charset="0"/>
              </a:rPr>
              <a:t>	</a:t>
            </a:r>
            <a:r>
              <a:rPr lang="en-US" b="0" i="1" dirty="0">
                <a:solidFill>
                  <a:srgbClr val="212121"/>
                </a:solidFill>
                <a:effectLst/>
                <a:latin typeface="open sans" panose="020B0606030504020204" pitchFamily="34" charset="0"/>
              </a:rPr>
              <a:t>REVOKE ALL ON Employee FROM user;</a:t>
            </a:r>
          </a:p>
          <a:p>
            <a:pPr algn="l"/>
            <a:r>
              <a:rPr lang="en-US" b="0" i="0" dirty="0">
                <a:solidFill>
                  <a:srgbClr val="212121"/>
                </a:solidFill>
                <a:effectLst/>
                <a:latin typeface="open sans" panose="020B0606030504020204" pitchFamily="34" charset="0"/>
              </a:rPr>
              <a:t> </a:t>
            </a:r>
          </a:p>
        </p:txBody>
      </p:sp>
    </p:spTree>
    <p:extLst>
      <p:ext uri="{BB962C8B-B14F-4D97-AF65-F5344CB8AC3E}">
        <p14:creationId xmlns:p14="http://schemas.microsoft.com/office/powerpoint/2010/main" val="3183626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2706AC-8E36-D18C-3E6E-6E0D0EC45F68}"/>
              </a:ext>
            </a:extLst>
          </p:cNvPr>
          <p:cNvSpPr txBox="1"/>
          <p:nvPr/>
        </p:nvSpPr>
        <p:spPr>
          <a:xfrm>
            <a:off x="244928" y="288327"/>
            <a:ext cx="11234057" cy="6186309"/>
          </a:xfrm>
          <a:prstGeom prst="rect">
            <a:avLst/>
          </a:prstGeom>
          <a:noFill/>
        </p:spPr>
        <p:txBody>
          <a:bodyPr wrap="square">
            <a:spAutoFit/>
          </a:bodyPr>
          <a:lstStyle/>
          <a:p>
            <a:pPr algn="l"/>
            <a:r>
              <a:rPr lang="en-US" b="0" i="0" dirty="0">
                <a:solidFill>
                  <a:srgbClr val="FF0000"/>
                </a:solidFill>
                <a:effectLst/>
                <a:latin typeface="Roboto" panose="02000000000000000000" pitchFamily="2" charset="0"/>
              </a:rPr>
              <a:t>TCL commands</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TCL stands for transaction control language. TCL commands are used for handling transactions in the database. Transactions ensure data integrity in the multi-user environment. TCL commands can rollback and commit data modification in the database. The most used TCL commands are COMMIT, ROLLBACK, SAVEPOINT, and SET TRANSACTION.</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Roboto" panose="02000000000000000000" pitchFamily="2" charset="0"/>
              </a:rPr>
              <a:t>1. </a:t>
            </a:r>
            <a:r>
              <a:rPr lang="en-US" b="1" i="0" dirty="0">
                <a:solidFill>
                  <a:srgbClr val="212121"/>
                </a:solidFill>
                <a:effectLst/>
                <a:latin typeface="Roboto" panose="02000000000000000000" pitchFamily="2" charset="0"/>
              </a:rPr>
              <a:t>COMMIT</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	COMMIT command is used to save or apply the modification in the database.</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Roboto" panose="02000000000000000000" pitchFamily="2" charset="0"/>
              </a:rPr>
              <a:t>2. </a:t>
            </a:r>
            <a:r>
              <a:rPr lang="en-US" b="1" i="0" dirty="0">
                <a:solidFill>
                  <a:srgbClr val="212121"/>
                </a:solidFill>
                <a:effectLst/>
                <a:latin typeface="Roboto" panose="02000000000000000000" pitchFamily="2" charset="0"/>
              </a:rPr>
              <a:t>ROLLBACK</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	ROLLBACK command is used to undo the modification.</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Roboto" panose="02000000000000000000" pitchFamily="2" charset="0"/>
              </a:rPr>
              <a:t>3</a:t>
            </a:r>
            <a:r>
              <a:rPr lang="en-US" b="1" i="0" dirty="0">
                <a:solidFill>
                  <a:srgbClr val="212121"/>
                </a:solidFill>
                <a:effectLst/>
                <a:latin typeface="Roboto" panose="02000000000000000000" pitchFamily="2" charset="0"/>
              </a:rPr>
              <a:t>. SAVEPOINT</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SAVEPOINT command is used to temporarily save a transaction, the transaction can roll back to this point when it's needed.</a:t>
            </a:r>
          </a:p>
          <a:p>
            <a:pPr algn="l"/>
            <a:r>
              <a:rPr lang="en-US" b="0" i="0" dirty="0">
                <a:solidFill>
                  <a:srgbClr val="212121"/>
                </a:solidFill>
                <a:effectLst/>
                <a:latin typeface="open sans" panose="020B0606030504020204" pitchFamily="34" charset="0"/>
              </a:rPr>
              <a:t> </a:t>
            </a:r>
          </a:p>
          <a:p>
            <a:pPr algn="l"/>
            <a:r>
              <a:rPr lang="en-US" b="1" i="1" dirty="0">
                <a:solidFill>
                  <a:srgbClr val="212121"/>
                </a:solidFill>
                <a:effectLst/>
                <a:latin typeface="open sans" panose="020B0606030504020204" pitchFamily="34" charset="0"/>
              </a:rPr>
              <a:t>Syntax</a:t>
            </a:r>
            <a:r>
              <a:rPr lang="en-US" b="0" i="1"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J	</a:t>
            </a:r>
            <a:r>
              <a:rPr lang="en-US" b="0" i="0" dirty="0" err="1">
                <a:solidFill>
                  <a:srgbClr val="212121"/>
                </a:solidFill>
                <a:effectLst/>
                <a:latin typeface="open sans" panose="020B0606030504020204" pitchFamily="34" charset="0"/>
              </a:rPr>
              <a:t>ust</a:t>
            </a:r>
            <a:r>
              <a:rPr lang="en-US" b="0" i="0" dirty="0">
                <a:solidFill>
                  <a:srgbClr val="212121"/>
                </a:solidFill>
                <a:effectLst/>
                <a:latin typeface="open sans" panose="020B0606030504020204" pitchFamily="34" charset="0"/>
              </a:rPr>
              <a:t> write COMMIT or ROLLBACK or SAVEPOINT;</a:t>
            </a:r>
          </a:p>
        </p:txBody>
      </p:sp>
    </p:spTree>
    <p:extLst>
      <p:ext uri="{BB962C8B-B14F-4D97-AF65-F5344CB8AC3E}">
        <p14:creationId xmlns:p14="http://schemas.microsoft.com/office/powerpoint/2010/main" val="3993424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8FCD6-E00C-78F1-7C26-788A2B185562}"/>
              </a:ext>
            </a:extLst>
          </p:cNvPr>
          <p:cNvPicPr>
            <a:picLocks noChangeAspect="1"/>
          </p:cNvPicPr>
          <p:nvPr/>
        </p:nvPicPr>
        <p:blipFill>
          <a:blip r:embed="rId2"/>
          <a:stretch>
            <a:fillRect/>
          </a:stretch>
        </p:blipFill>
        <p:spPr>
          <a:xfrm>
            <a:off x="355146" y="375617"/>
            <a:ext cx="8858250" cy="3502419"/>
          </a:xfrm>
          <a:prstGeom prst="rect">
            <a:avLst/>
          </a:prstGeom>
        </p:spPr>
      </p:pic>
      <p:sp>
        <p:nvSpPr>
          <p:cNvPr id="6" name="TextBox 5">
            <a:extLst>
              <a:ext uri="{FF2B5EF4-FFF2-40B4-BE49-F238E27FC236}">
                <a16:creationId xmlns:a16="http://schemas.microsoft.com/office/drawing/2014/main" id="{91CDCA07-D724-BB73-B1E9-A1E650541AC5}"/>
              </a:ext>
            </a:extLst>
          </p:cNvPr>
          <p:cNvSpPr txBox="1"/>
          <p:nvPr/>
        </p:nvSpPr>
        <p:spPr>
          <a:xfrm>
            <a:off x="3184071" y="-24493"/>
            <a:ext cx="3314700" cy="400110"/>
          </a:xfrm>
          <a:prstGeom prst="rect">
            <a:avLst/>
          </a:prstGeom>
          <a:noFill/>
        </p:spPr>
        <p:txBody>
          <a:bodyPr wrap="square" rtlCol="0">
            <a:spAutoFit/>
          </a:bodyPr>
          <a:lstStyle/>
          <a:p>
            <a:r>
              <a:rPr lang="en-IN" sz="2000" dirty="0">
                <a:solidFill>
                  <a:srgbClr val="FF0000"/>
                </a:solidFill>
              </a:rPr>
              <a:t>Employee database:</a:t>
            </a:r>
          </a:p>
        </p:txBody>
      </p:sp>
      <p:sp>
        <p:nvSpPr>
          <p:cNvPr id="3" name="TextBox 2">
            <a:extLst>
              <a:ext uri="{FF2B5EF4-FFF2-40B4-BE49-F238E27FC236}">
                <a16:creationId xmlns:a16="http://schemas.microsoft.com/office/drawing/2014/main" id="{98C431B7-AF1A-936E-6D19-4EA245CFFFD5}"/>
              </a:ext>
            </a:extLst>
          </p:cNvPr>
          <p:cNvSpPr txBox="1"/>
          <p:nvPr/>
        </p:nvSpPr>
        <p:spPr>
          <a:xfrm>
            <a:off x="283708" y="4116763"/>
            <a:ext cx="8858250"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List all the records in the </a:t>
            </a:r>
            <a:r>
              <a:rPr lang="en-US" dirty="0">
                <a:solidFill>
                  <a:srgbClr val="444444"/>
                </a:solidFill>
                <a:latin typeface="Open Sans" panose="020B0606030504020204" pitchFamily="34" charset="0"/>
              </a:rPr>
              <a:t>employee relation</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 List the name, and address  of the employee in the employee relation</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List the age above 25  records in the </a:t>
            </a:r>
            <a:r>
              <a:rPr lang="en-US" dirty="0">
                <a:solidFill>
                  <a:srgbClr val="444444"/>
                </a:solidFill>
                <a:latin typeface="Open Sans" panose="020B0606030504020204" pitchFamily="34" charset="0"/>
              </a:rPr>
              <a:t>employee </a:t>
            </a:r>
            <a:r>
              <a:rPr lang="en-US" b="0" i="0" dirty="0">
                <a:solidFill>
                  <a:srgbClr val="444444"/>
                </a:solidFill>
                <a:effectLst/>
                <a:latin typeface="Open Sans" panose="020B0606030504020204" pitchFamily="34" charset="0"/>
              </a:rPr>
              <a:t>table</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List the employees with age &lt; 25  and the salary above 2000</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 List the employees  with the names starting with “</a:t>
            </a:r>
            <a:r>
              <a:rPr lang="en-US" b="1" dirty="0">
                <a:solidFill>
                  <a:srgbClr val="444444"/>
                </a:solidFill>
                <a:latin typeface="Open Sans" panose="020B0606030504020204" pitchFamily="34" charset="0"/>
              </a:rPr>
              <a:t>K</a:t>
            </a:r>
            <a:r>
              <a:rPr lang="en-US" b="0" i="0" dirty="0">
                <a:solidFill>
                  <a:srgbClr val="444444"/>
                </a:solidFill>
                <a:effectLst/>
                <a:latin typeface="Open Sans" panose="020B0606030504020204" pitchFamily="34" charset="0"/>
              </a:rPr>
              <a:t>” letter</a:t>
            </a:r>
          </a:p>
          <a:p>
            <a:pPr marL="285750" indent="-285750">
              <a:buFont typeface="Arial" panose="020B0604020202020204" pitchFamily="34" charset="0"/>
              <a:buChar char="•"/>
            </a:pPr>
            <a:r>
              <a:rPr lang="en-US" dirty="0"/>
              <a:t> List the employees names and ID with salary  between 3000 and 6000</a:t>
            </a:r>
          </a:p>
          <a:p>
            <a:pPr marL="285750" indent="-285750">
              <a:buFont typeface="Arial" panose="020B0604020202020204" pitchFamily="34" charset="0"/>
              <a:buChar char="•"/>
            </a:pPr>
            <a:r>
              <a:rPr lang="en-US" dirty="0"/>
              <a:t>List the employees  according to their names</a:t>
            </a:r>
            <a:endParaRPr lang="en-IN" dirty="0"/>
          </a:p>
        </p:txBody>
      </p:sp>
    </p:spTree>
    <p:extLst>
      <p:ext uri="{BB962C8B-B14F-4D97-AF65-F5344CB8AC3E}">
        <p14:creationId xmlns:p14="http://schemas.microsoft.com/office/powerpoint/2010/main" val="35798239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F9ACCD-69B3-FA38-272B-99391CC622A7}"/>
              </a:ext>
            </a:extLst>
          </p:cNvPr>
          <p:cNvSpPr txBox="1"/>
          <p:nvPr/>
        </p:nvSpPr>
        <p:spPr>
          <a:xfrm>
            <a:off x="385759" y="827703"/>
            <a:ext cx="8439833"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List all the records in the </a:t>
            </a:r>
            <a:r>
              <a:rPr lang="en-US" dirty="0">
                <a:solidFill>
                  <a:srgbClr val="444444"/>
                </a:solidFill>
                <a:latin typeface="Open Sans" panose="020B0606030504020204" pitchFamily="34" charset="0"/>
              </a:rPr>
              <a:t>employee relation</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 List the name, and address  of the employee in the employee relation</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List the age above 25  records in the student table</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List the employees with age &lt; 25  and the salary above 2000</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 List the employees  with the names starting with “</a:t>
            </a:r>
            <a:r>
              <a:rPr lang="en-US" b="1" dirty="0">
                <a:solidFill>
                  <a:srgbClr val="444444"/>
                </a:solidFill>
                <a:latin typeface="Open Sans" panose="020B0606030504020204" pitchFamily="34" charset="0"/>
              </a:rPr>
              <a:t>K</a:t>
            </a:r>
            <a:r>
              <a:rPr lang="en-US" b="0" i="0" dirty="0">
                <a:solidFill>
                  <a:srgbClr val="444444"/>
                </a:solidFill>
                <a:effectLst/>
                <a:latin typeface="Open Sans" panose="020B0606030504020204" pitchFamily="34" charset="0"/>
              </a:rPr>
              <a:t>” letter</a:t>
            </a:r>
          </a:p>
          <a:p>
            <a:pPr marL="285750" indent="-285750">
              <a:buFont typeface="Arial" panose="020B0604020202020204" pitchFamily="34" charset="0"/>
              <a:buChar char="•"/>
            </a:pPr>
            <a:r>
              <a:rPr lang="en-US" dirty="0"/>
              <a:t> List the employees names and ID with salary  between 3000 and 6000</a:t>
            </a:r>
          </a:p>
          <a:p>
            <a:pPr marL="285750" indent="-285750">
              <a:buFont typeface="Arial" panose="020B0604020202020204" pitchFamily="34" charset="0"/>
              <a:buChar char="•"/>
            </a:pPr>
            <a:r>
              <a:rPr lang="en-US" dirty="0"/>
              <a:t>List the employees  according to their names</a:t>
            </a:r>
            <a:endParaRPr lang="en-IN" dirty="0"/>
          </a:p>
        </p:txBody>
      </p:sp>
      <p:sp>
        <p:nvSpPr>
          <p:cNvPr id="6" name="TextBox 5">
            <a:extLst>
              <a:ext uri="{FF2B5EF4-FFF2-40B4-BE49-F238E27FC236}">
                <a16:creationId xmlns:a16="http://schemas.microsoft.com/office/drawing/2014/main" id="{00782DDC-72AF-19C5-388D-227257DF154F}"/>
              </a:ext>
            </a:extLst>
          </p:cNvPr>
          <p:cNvSpPr txBox="1"/>
          <p:nvPr/>
        </p:nvSpPr>
        <p:spPr>
          <a:xfrm>
            <a:off x="2288042" y="3660716"/>
            <a:ext cx="6094638" cy="369332"/>
          </a:xfrm>
          <a:prstGeom prst="rect">
            <a:avLst/>
          </a:prstGeom>
          <a:noFill/>
        </p:spPr>
        <p:txBody>
          <a:bodyPr wrap="square">
            <a:spAutoFit/>
          </a:bodyPr>
          <a:lstStyle/>
          <a:p>
            <a:r>
              <a:rPr lang="en-US" b="0" i="0" dirty="0">
                <a:solidFill>
                  <a:srgbClr val="004ED0"/>
                </a:solidFill>
                <a:effectLst/>
                <a:latin typeface="Monaco"/>
              </a:rPr>
              <a:t>select *</a:t>
            </a:r>
            <a:r>
              <a:rPr lang="en-US" b="0" i="0" dirty="0">
                <a:solidFill>
                  <a:srgbClr val="006FE0"/>
                </a:solidFill>
                <a:effectLst/>
                <a:latin typeface="Monaco"/>
              </a:rPr>
              <a:t> </a:t>
            </a:r>
            <a:r>
              <a:rPr lang="en-US" b="0" i="0" dirty="0">
                <a:solidFill>
                  <a:srgbClr val="004ED0"/>
                </a:solidFill>
                <a:effectLst/>
                <a:latin typeface="Monaco"/>
              </a:rPr>
              <a:t>from employee where name </a:t>
            </a:r>
            <a:r>
              <a:rPr lang="en-US" b="0" i="0" dirty="0">
                <a:solidFill>
                  <a:srgbClr val="000000"/>
                </a:solidFill>
                <a:effectLst/>
                <a:latin typeface="Monaco"/>
              </a:rPr>
              <a:t>like</a:t>
            </a:r>
            <a:r>
              <a:rPr lang="en-US" b="0" i="0" dirty="0">
                <a:solidFill>
                  <a:srgbClr val="006FE0"/>
                </a:solidFill>
                <a:effectLst/>
                <a:latin typeface="Monaco"/>
              </a:rPr>
              <a:t> </a:t>
            </a:r>
            <a:r>
              <a:rPr lang="en-US" b="0" i="0" dirty="0">
                <a:solidFill>
                  <a:srgbClr val="008000"/>
                </a:solidFill>
                <a:effectLst/>
                <a:latin typeface="Monaco"/>
              </a:rPr>
              <a:t>‘K%'</a:t>
            </a:r>
            <a:endParaRPr lang="en-IN" dirty="0"/>
          </a:p>
        </p:txBody>
      </p:sp>
      <p:sp>
        <p:nvSpPr>
          <p:cNvPr id="8" name="TextBox 7">
            <a:extLst>
              <a:ext uri="{FF2B5EF4-FFF2-40B4-BE49-F238E27FC236}">
                <a16:creationId xmlns:a16="http://schemas.microsoft.com/office/drawing/2014/main" id="{0B046C65-4957-C57D-D984-B2B2C1C0620C}"/>
              </a:ext>
            </a:extLst>
          </p:cNvPr>
          <p:cNvSpPr txBox="1"/>
          <p:nvPr/>
        </p:nvSpPr>
        <p:spPr>
          <a:xfrm>
            <a:off x="2081893" y="4281198"/>
            <a:ext cx="7045778" cy="369332"/>
          </a:xfrm>
          <a:prstGeom prst="rect">
            <a:avLst/>
          </a:prstGeom>
          <a:noFill/>
        </p:spPr>
        <p:txBody>
          <a:bodyPr wrap="square">
            <a:spAutoFit/>
          </a:bodyPr>
          <a:lstStyle/>
          <a:p>
            <a:r>
              <a:rPr lang="en-US" b="0" i="0" dirty="0">
                <a:solidFill>
                  <a:srgbClr val="800080"/>
                </a:solidFill>
                <a:effectLst/>
                <a:latin typeface="Monaco"/>
              </a:rPr>
              <a:t>select</a:t>
            </a:r>
            <a:r>
              <a:rPr lang="en-US" b="0" i="0" dirty="0">
                <a:solidFill>
                  <a:srgbClr val="006FE0"/>
                </a:solidFill>
                <a:effectLst/>
                <a:latin typeface="Monaco"/>
              </a:rPr>
              <a:t> id, </a:t>
            </a:r>
            <a:r>
              <a:rPr lang="en-US" b="0" i="0" dirty="0">
                <a:solidFill>
                  <a:srgbClr val="000000"/>
                </a:solidFill>
                <a:effectLst/>
                <a:latin typeface="Monaco"/>
              </a:rPr>
              <a:t>name</a:t>
            </a:r>
            <a:r>
              <a:rPr lang="en-US" b="0" i="0" dirty="0">
                <a:solidFill>
                  <a:srgbClr val="006FE0"/>
                </a:solidFill>
                <a:effectLst/>
                <a:latin typeface="Monaco"/>
              </a:rPr>
              <a:t> </a:t>
            </a:r>
            <a:r>
              <a:rPr lang="en-US" b="0" i="0" dirty="0">
                <a:solidFill>
                  <a:srgbClr val="800080"/>
                </a:solidFill>
                <a:effectLst/>
                <a:latin typeface="Monaco"/>
              </a:rPr>
              <a:t>from</a:t>
            </a:r>
            <a:r>
              <a:rPr lang="en-US" b="0" i="0" dirty="0">
                <a:solidFill>
                  <a:srgbClr val="006FE0"/>
                </a:solidFill>
                <a:effectLst/>
                <a:latin typeface="Monaco"/>
              </a:rPr>
              <a:t> </a:t>
            </a:r>
            <a:r>
              <a:rPr lang="en-US" dirty="0">
                <a:solidFill>
                  <a:srgbClr val="000000"/>
                </a:solidFill>
                <a:latin typeface="Monaco"/>
              </a:rPr>
              <a:t>employee</a:t>
            </a:r>
            <a:r>
              <a:rPr lang="en-US" b="0" i="0" dirty="0">
                <a:solidFill>
                  <a:srgbClr val="006FE0"/>
                </a:solidFill>
                <a:effectLst/>
                <a:latin typeface="Monaco"/>
              </a:rPr>
              <a:t> </a:t>
            </a:r>
            <a:r>
              <a:rPr lang="en-US" b="0" i="0" dirty="0">
                <a:solidFill>
                  <a:srgbClr val="800080"/>
                </a:solidFill>
                <a:effectLst/>
                <a:latin typeface="Monaco"/>
              </a:rPr>
              <a:t>where</a:t>
            </a:r>
            <a:r>
              <a:rPr lang="en-US" b="0" i="0" dirty="0">
                <a:solidFill>
                  <a:srgbClr val="006FE0"/>
                </a:solidFill>
                <a:effectLst/>
                <a:latin typeface="Monaco"/>
              </a:rPr>
              <a:t> salary </a:t>
            </a:r>
            <a:r>
              <a:rPr lang="en-US" b="0" i="0" dirty="0">
                <a:solidFill>
                  <a:srgbClr val="800080"/>
                </a:solidFill>
                <a:effectLst/>
                <a:latin typeface="Monaco"/>
              </a:rPr>
              <a:t>between</a:t>
            </a:r>
            <a:r>
              <a:rPr lang="en-US" b="0" i="0" dirty="0">
                <a:solidFill>
                  <a:srgbClr val="006FE0"/>
                </a:solidFill>
                <a:effectLst/>
                <a:latin typeface="Monaco"/>
              </a:rPr>
              <a:t> </a:t>
            </a:r>
            <a:r>
              <a:rPr lang="en-US" dirty="0">
                <a:solidFill>
                  <a:srgbClr val="CE0000"/>
                </a:solidFill>
                <a:latin typeface="Monaco"/>
              </a:rPr>
              <a:t>3000</a:t>
            </a:r>
            <a:r>
              <a:rPr lang="en-US" b="0" i="0" dirty="0">
                <a:solidFill>
                  <a:srgbClr val="006FE0"/>
                </a:solidFill>
                <a:effectLst/>
                <a:latin typeface="Monaco"/>
              </a:rPr>
              <a:t> </a:t>
            </a:r>
            <a:r>
              <a:rPr lang="en-US" b="0" i="0" dirty="0">
                <a:solidFill>
                  <a:srgbClr val="800080"/>
                </a:solidFill>
                <a:effectLst/>
                <a:latin typeface="Monaco"/>
              </a:rPr>
              <a:t>and</a:t>
            </a:r>
            <a:r>
              <a:rPr lang="en-US" b="0" i="0" dirty="0">
                <a:solidFill>
                  <a:srgbClr val="006FE0"/>
                </a:solidFill>
                <a:effectLst/>
                <a:latin typeface="Monaco"/>
              </a:rPr>
              <a:t> </a:t>
            </a:r>
            <a:r>
              <a:rPr lang="en-US" dirty="0">
                <a:solidFill>
                  <a:srgbClr val="CE0000"/>
                </a:solidFill>
                <a:latin typeface="Monaco"/>
              </a:rPr>
              <a:t>6000</a:t>
            </a:r>
            <a:endParaRPr lang="en-IN" dirty="0"/>
          </a:p>
        </p:txBody>
      </p:sp>
      <p:sp>
        <p:nvSpPr>
          <p:cNvPr id="10" name="TextBox 9">
            <a:extLst>
              <a:ext uri="{FF2B5EF4-FFF2-40B4-BE49-F238E27FC236}">
                <a16:creationId xmlns:a16="http://schemas.microsoft.com/office/drawing/2014/main" id="{4CFB5074-88CE-DF6A-66FE-9CE2EE194E35}"/>
              </a:ext>
            </a:extLst>
          </p:cNvPr>
          <p:cNvSpPr txBox="1"/>
          <p:nvPr/>
        </p:nvSpPr>
        <p:spPr>
          <a:xfrm>
            <a:off x="2083935" y="4762892"/>
            <a:ext cx="6094638" cy="369332"/>
          </a:xfrm>
          <a:prstGeom prst="rect">
            <a:avLst/>
          </a:prstGeom>
          <a:noFill/>
        </p:spPr>
        <p:txBody>
          <a:bodyPr wrap="square">
            <a:spAutoFit/>
          </a:bodyPr>
          <a:lstStyle/>
          <a:p>
            <a:r>
              <a:rPr lang="en-US" b="0" i="0" dirty="0">
                <a:solidFill>
                  <a:srgbClr val="800080"/>
                </a:solidFill>
                <a:effectLst/>
                <a:latin typeface="Monaco"/>
              </a:rPr>
              <a:t>select</a:t>
            </a:r>
            <a:r>
              <a:rPr lang="en-US" b="0" i="0" dirty="0">
                <a:solidFill>
                  <a:srgbClr val="006FE0"/>
                </a:solidFill>
                <a:effectLst/>
                <a:latin typeface="Monaco"/>
              </a:rPr>
              <a:t> * </a:t>
            </a:r>
            <a:r>
              <a:rPr lang="en-US" b="0" i="0" dirty="0">
                <a:solidFill>
                  <a:srgbClr val="800080"/>
                </a:solidFill>
                <a:effectLst/>
                <a:latin typeface="Monaco"/>
              </a:rPr>
              <a:t>from</a:t>
            </a:r>
            <a:r>
              <a:rPr lang="en-US" b="0" i="0" dirty="0">
                <a:solidFill>
                  <a:srgbClr val="006FE0"/>
                </a:solidFill>
                <a:effectLst/>
                <a:latin typeface="Monaco"/>
              </a:rPr>
              <a:t> </a:t>
            </a:r>
            <a:r>
              <a:rPr lang="en-US" dirty="0">
                <a:solidFill>
                  <a:srgbClr val="000000"/>
                </a:solidFill>
                <a:latin typeface="Monaco"/>
              </a:rPr>
              <a:t>employee</a:t>
            </a:r>
            <a:r>
              <a:rPr lang="en-US" b="0" i="0" dirty="0">
                <a:solidFill>
                  <a:srgbClr val="006FE0"/>
                </a:solidFill>
                <a:effectLst/>
                <a:latin typeface="Monaco"/>
              </a:rPr>
              <a:t> </a:t>
            </a:r>
            <a:r>
              <a:rPr lang="en-US" b="0" i="0" dirty="0">
                <a:solidFill>
                  <a:srgbClr val="800080"/>
                </a:solidFill>
                <a:effectLst/>
                <a:latin typeface="Monaco"/>
              </a:rPr>
              <a:t>order</a:t>
            </a:r>
            <a:r>
              <a:rPr lang="en-US" b="0" i="0" dirty="0">
                <a:solidFill>
                  <a:srgbClr val="006FE0"/>
                </a:solidFill>
                <a:effectLst/>
                <a:latin typeface="Monaco"/>
              </a:rPr>
              <a:t> </a:t>
            </a:r>
            <a:r>
              <a:rPr lang="en-US" b="0" i="0" dirty="0">
                <a:solidFill>
                  <a:srgbClr val="800080"/>
                </a:solidFill>
                <a:effectLst/>
                <a:latin typeface="Monaco"/>
              </a:rPr>
              <a:t>by</a:t>
            </a:r>
            <a:r>
              <a:rPr lang="en-US" b="0" i="0" dirty="0">
                <a:solidFill>
                  <a:srgbClr val="006FE0"/>
                </a:solidFill>
                <a:effectLst/>
                <a:latin typeface="Monaco"/>
              </a:rPr>
              <a:t> </a:t>
            </a:r>
            <a:r>
              <a:rPr lang="en-US" b="0" i="0" dirty="0">
                <a:solidFill>
                  <a:srgbClr val="000000"/>
                </a:solidFill>
                <a:effectLst/>
                <a:latin typeface="Monaco"/>
              </a:rPr>
              <a:t>name</a:t>
            </a:r>
            <a:endParaRPr lang="en-IN" dirty="0"/>
          </a:p>
        </p:txBody>
      </p:sp>
    </p:spTree>
    <p:extLst>
      <p:ext uri="{BB962C8B-B14F-4D97-AF65-F5344CB8AC3E}">
        <p14:creationId xmlns:p14="http://schemas.microsoft.com/office/powerpoint/2010/main" val="1917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070E0-EDD5-CE43-4F5A-D6D654716D31}"/>
              </a:ext>
            </a:extLst>
          </p:cNvPr>
          <p:cNvSpPr txBox="1"/>
          <p:nvPr/>
        </p:nvSpPr>
        <p:spPr>
          <a:xfrm>
            <a:off x="3048000" y="348736"/>
            <a:ext cx="6096000" cy="584775"/>
          </a:xfrm>
          <a:prstGeom prst="rect">
            <a:avLst/>
          </a:prstGeom>
          <a:noFill/>
        </p:spPr>
        <p:txBody>
          <a:bodyPr wrap="square">
            <a:spAutoFit/>
          </a:bodyPr>
          <a:lstStyle/>
          <a:p>
            <a:pPr algn="ctr"/>
            <a:r>
              <a:rPr lang="en-IN" sz="3200" b="0" i="0" dirty="0">
                <a:solidFill>
                  <a:srgbClr val="610B38"/>
                </a:solidFill>
                <a:effectLst/>
                <a:latin typeface="erdana"/>
              </a:rPr>
              <a:t>Java JDBC Tutorial</a:t>
            </a:r>
          </a:p>
        </p:txBody>
      </p:sp>
      <p:sp>
        <p:nvSpPr>
          <p:cNvPr id="5" name="TextBox 4">
            <a:extLst>
              <a:ext uri="{FF2B5EF4-FFF2-40B4-BE49-F238E27FC236}">
                <a16:creationId xmlns:a16="http://schemas.microsoft.com/office/drawing/2014/main" id="{E968828B-7F90-837E-AC45-1296C3ADC9B2}"/>
              </a:ext>
            </a:extLst>
          </p:cNvPr>
          <p:cNvSpPr txBox="1"/>
          <p:nvPr/>
        </p:nvSpPr>
        <p:spPr>
          <a:xfrm>
            <a:off x="380999" y="1211053"/>
            <a:ext cx="11288487" cy="2677656"/>
          </a:xfrm>
          <a:prstGeom prst="rect">
            <a:avLst/>
          </a:prstGeom>
          <a:noFill/>
        </p:spPr>
        <p:txBody>
          <a:bodyPr wrap="square">
            <a:spAutoFit/>
          </a:bodyPr>
          <a:lstStyle/>
          <a:p>
            <a:pPr algn="just"/>
            <a:r>
              <a:rPr lang="en-IN" sz="2400" b="0" i="0" dirty="0">
                <a:solidFill>
                  <a:srgbClr val="333333"/>
                </a:solidFill>
                <a:effectLst/>
                <a:latin typeface="inter-regular"/>
              </a:rPr>
              <a:t>JDBC stands for Java Database Connectivity. JDBC is a Java API to connect and execute the query with the database. It is a part of </a:t>
            </a:r>
            <a:r>
              <a:rPr lang="en-IN" sz="2400" b="0" i="0" dirty="0" err="1">
                <a:solidFill>
                  <a:srgbClr val="333333"/>
                </a:solidFill>
                <a:effectLst/>
                <a:latin typeface="inter-regular"/>
              </a:rPr>
              <a:t>JavaSE</a:t>
            </a:r>
            <a:r>
              <a:rPr lang="en-IN" sz="2400" b="0" i="0" dirty="0">
                <a:solidFill>
                  <a:srgbClr val="333333"/>
                </a:solidFill>
                <a:effectLst/>
                <a:latin typeface="inter-regular"/>
              </a:rPr>
              <a:t> (Java Standard Edition). JDBC API uses JDBC drivers to connect with the database. There are four types of JDBC drivers:</a:t>
            </a:r>
          </a:p>
          <a:p>
            <a:pPr algn="just"/>
            <a:endParaRPr lang="en-IN" sz="2400" b="0" i="0" dirty="0">
              <a:solidFill>
                <a:srgbClr val="333333"/>
              </a:solidFill>
              <a:effectLst/>
              <a:latin typeface="inter-regular"/>
            </a:endParaRPr>
          </a:p>
          <a:p>
            <a:pPr algn="just">
              <a:buFont typeface="Arial" panose="020B0604020202020204" pitchFamily="34" charset="0"/>
              <a:buChar char="•"/>
            </a:pPr>
            <a:r>
              <a:rPr lang="en-US" sz="2400" b="0" i="0" dirty="0">
                <a:solidFill>
                  <a:srgbClr val="333333"/>
                </a:solidFill>
                <a:effectLst/>
                <a:latin typeface="inter-regular"/>
              </a:rPr>
              <a:t>We can use JDBC API to access tabular data stored in any relational database. By the help of JDBC API, we can save, update, delete and fetch data from the database. It is like Open Database Connectivity (ODBC) provided by Microsoft.</a:t>
            </a:r>
            <a:endParaRPr lang="en-IN" sz="2400" b="0" i="0" dirty="0">
              <a:solidFill>
                <a:srgbClr val="000000"/>
              </a:solidFill>
              <a:effectLst/>
              <a:latin typeface="inter-regular"/>
            </a:endParaRPr>
          </a:p>
        </p:txBody>
      </p:sp>
      <p:pic>
        <p:nvPicPr>
          <p:cNvPr id="2" name="Picture 1">
            <a:extLst>
              <a:ext uri="{FF2B5EF4-FFF2-40B4-BE49-F238E27FC236}">
                <a16:creationId xmlns:a16="http://schemas.microsoft.com/office/drawing/2014/main" id="{A4D1D50B-00C2-BAD9-6B2F-6AE80BD67FAD}"/>
              </a:ext>
            </a:extLst>
          </p:cNvPr>
          <p:cNvPicPr>
            <a:picLocks noChangeAspect="1"/>
          </p:cNvPicPr>
          <p:nvPr/>
        </p:nvPicPr>
        <p:blipFill>
          <a:blip r:embed="rId2"/>
          <a:stretch>
            <a:fillRect/>
          </a:stretch>
        </p:blipFill>
        <p:spPr>
          <a:xfrm>
            <a:off x="3201761" y="4166251"/>
            <a:ext cx="5200650" cy="2162175"/>
          </a:xfrm>
          <a:prstGeom prst="rect">
            <a:avLst/>
          </a:prstGeom>
        </p:spPr>
      </p:pic>
    </p:spTree>
    <p:extLst>
      <p:ext uri="{BB962C8B-B14F-4D97-AF65-F5344CB8AC3E}">
        <p14:creationId xmlns:p14="http://schemas.microsoft.com/office/powerpoint/2010/main" val="2128291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09228E-4EB2-ABD0-82AF-C8207DD15880}"/>
              </a:ext>
            </a:extLst>
          </p:cNvPr>
          <p:cNvSpPr txBox="1"/>
          <p:nvPr/>
        </p:nvSpPr>
        <p:spPr>
          <a:xfrm>
            <a:off x="114299" y="73479"/>
            <a:ext cx="10940143" cy="5234606"/>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333333"/>
                </a:solidFill>
                <a:effectLst/>
                <a:latin typeface="inter-regular"/>
              </a:rPr>
              <a:t>The current version of JDBC is 4.3.</a:t>
            </a:r>
          </a:p>
          <a:p>
            <a:pPr marL="342900" indent="-342900">
              <a:buFont typeface="Arial" panose="020B0604020202020204" pitchFamily="34" charset="0"/>
              <a:buChar char="•"/>
            </a:pPr>
            <a:r>
              <a:rPr lang="en-US" sz="2400" b="0" i="0" dirty="0">
                <a:solidFill>
                  <a:srgbClr val="333333"/>
                </a:solidFill>
                <a:effectLst/>
                <a:latin typeface="inter-regular"/>
              </a:rPr>
              <a:t> It is based on the X/Open SQL Call Level Interface.</a:t>
            </a:r>
          </a:p>
          <a:p>
            <a:pPr marL="342900" indent="-342900">
              <a:buFont typeface="Arial" panose="020B0604020202020204" pitchFamily="34" charset="0"/>
              <a:buChar char="•"/>
            </a:pPr>
            <a:r>
              <a:rPr lang="en-US" sz="2400" b="0" i="0" dirty="0">
                <a:solidFill>
                  <a:srgbClr val="333333"/>
                </a:solidFill>
                <a:effectLst/>
                <a:latin typeface="inter-regular"/>
              </a:rPr>
              <a:t> The </a:t>
            </a:r>
            <a:r>
              <a:rPr lang="en-US" sz="2400" b="1" i="0" dirty="0" err="1">
                <a:solidFill>
                  <a:srgbClr val="333333"/>
                </a:solidFill>
                <a:effectLst/>
                <a:latin typeface="inter-bold"/>
              </a:rPr>
              <a:t>java.sql</a:t>
            </a:r>
            <a:r>
              <a:rPr lang="en-US" sz="2400" b="0" i="0" dirty="0">
                <a:solidFill>
                  <a:srgbClr val="333333"/>
                </a:solidFill>
                <a:effectLst/>
                <a:latin typeface="inter-regular"/>
              </a:rPr>
              <a:t> package contains classes and interfaces for JDBC API. </a:t>
            </a:r>
          </a:p>
          <a:p>
            <a:pPr marL="342900" indent="-342900">
              <a:buFont typeface="Arial" panose="020B0604020202020204" pitchFamily="34" charset="0"/>
              <a:buChar char="•"/>
            </a:pPr>
            <a:r>
              <a:rPr lang="en-US" sz="2400" b="0" i="0" dirty="0">
                <a:solidFill>
                  <a:srgbClr val="333333"/>
                </a:solidFill>
                <a:effectLst/>
                <a:latin typeface="inter-regular"/>
              </a:rPr>
              <a:t>A list of popular </a:t>
            </a:r>
            <a:r>
              <a:rPr lang="en-US" sz="2400" b="0" i="1" dirty="0">
                <a:solidFill>
                  <a:srgbClr val="333333"/>
                </a:solidFill>
                <a:effectLst/>
                <a:latin typeface="inter-regular"/>
              </a:rPr>
              <a:t>interfaces</a:t>
            </a:r>
            <a:r>
              <a:rPr lang="en-US" sz="2400" b="0" i="0" dirty="0">
                <a:solidFill>
                  <a:srgbClr val="333333"/>
                </a:solidFill>
                <a:effectLst/>
                <a:latin typeface="inter-regular"/>
              </a:rPr>
              <a:t> of JDBC API are given below:</a:t>
            </a:r>
          </a:p>
          <a:p>
            <a:pPr lvl="1" algn="just">
              <a:buFont typeface="Arial" panose="020B0604020202020204" pitchFamily="34" charset="0"/>
              <a:buChar char="•"/>
            </a:pPr>
            <a:r>
              <a:rPr lang="en-IN" sz="2400" b="0" i="0" dirty="0">
                <a:solidFill>
                  <a:srgbClr val="000000"/>
                </a:solidFill>
                <a:effectLst/>
                <a:latin typeface="inter-regular"/>
              </a:rPr>
              <a:t>Driver interface</a:t>
            </a:r>
          </a:p>
          <a:p>
            <a:pPr lvl="1" algn="just">
              <a:buFont typeface="Arial" panose="020B0604020202020204" pitchFamily="34" charset="0"/>
              <a:buChar char="•"/>
            </a:pPr>
            <a:r>
              <a:rPr lang="en-IN" sz="2400" b="0" i="0" dirty="0">
                <a:solidFill>
                  <a:srgbClr val="000000"/>
                </a:solidFill>
                <a:effectLst/>
                <a:latin typeface="inter-regular"/>
              </a:rPr>
              <a:t>Connection interface</a:t>
            </a:r>
          </a:p>
          <a:p>
            <a:pPr lvl="1" algn="just">
              <a:buFont typeface="Arial" panose="020B0604020202020204" pitchFamily="34" charset="0"/>
              <a:buChar char="•"/>
            </a:pPr>
            <a:r>
              <a:rPr lang="en-IN" sz="2400" b="0" i="0" dirty="0">
                <a:solidFill>
                  <a:srgbClr val="000000"/>
                </a:solidFill>
                <a:effectLst/>
                <a:latin typeface="inter-regular"/>
              </a:rPr>
              <a:t>Statement interface</a:t>
            </a:r>
          </a:p>
          <a:p>
            <a:pPr lvl="1" algn="just">
              <a:buFont typeface="Arial" panose="020B0604020202020204" pitchFamily="34" charset="0"/>
              <a:buChar char="•"/>
            </a:pPr>
            <a:r>
              <a:rPr lang="en-IN" sz="2400" b="0" i="0" dirty="0" err="1">
                <a:solidFill>
                  <a:srgbClr val="000000"/>
                </a:solidFill>
                <a:effectLst/>
                <a:latin typeface="inter-regular"/>
              </a:rPr>
              <a:t>PreparedStatement</a:t>
            </a:r>
            <a:r>
              <a:rPr lang="en-IN" sz="2400" b="0" i="0" dirty="0">
                <a:solidFill>
                  <a:srgbClr val="000000"/>
                </a:solidFill>
                <a:effectLst/>
                <a:latin typeface="inter-regular"/>
              </a:rPr>
              <a:t> interface</a:t>
            </a:r>
          </a:p>
          <a:p>
            <a:pPr lvl="1" algn="just">
              <a:buFont typeface="Arial" panose="020B0604020202020204" pitchFamily="34" charset="0"/>
              <a:buChar char="•"/>
            </a:pPr>
            <a:r>
              <a:rPr lang="en-IN" sz="2400" b="0" i="0" dirty="0" err="1">
                <a:solidFill>
                  <a:srgbClr val="000000"/>
                </a:solidFill>
                <a:effectLst/>
                <a:latin typeface="inter-regular"/>
              </a:rPr>
              <a:t>CallableStatement</a:t>
            </a:r>
            <a:r>
              <a:rPr lang="en-IN" sz="2400" b="0" i="0" dirty="0">
                <a:solidFill>
                  <a:srgbClr val="000000"/>
                </a:solidFill>
                <a:effectLst/>
                <a:latin typeface="inter-regular"/>
              </a:rPr>
              <a:t> interface</a:t>
            </a:r>
          </a:p>
          <a:p>
            <a:pPr lvl="1" algn="just">
              <a:buFont typeface="Arial" panose="020B0604020202020204" pitchFamily="34" charset="0"/>
              <a:buChar char="•"/>
            </a:pPr>
            <a:r>
              <a:rPr lang="en-IN" sz="2400" b="0" i="0" dirty="0" err="1">
                <a:solidFill>
                  <a:srgbClr val="000000"/>
                </a:solidFill>
                <a:effectLst/>
                <a:latin typeface="inter-regular"/>
              </a:rPr>
              <a:t>ResultSet</a:t>
            </a:r>
            <a:r>
              <a:rPr lang="en-IN" sz="2400" b="0" i="0" dirty="0">
                <a:solidFill>
                  <a:srgbClr val="000000"/>
                </a:solidFill>
                <a:effectLst/>
                <a:latin typeface="inter-regular"/>
              </a:rPr>
              <a:t> interface</a:t>
            </a:r>
          </a:p>
          <a:p>
            <a:pPr lvl="1" algn="just">
              <a:buFont typeface="Arial" panose="020B0604020202020204" pitchFamily="34" charset="0"/>
              <a:buChar char="•"/>
            </a:pPr>
            <a:r>
              <a:rPr lang="en-IN" sz="2400" b="0" i="0" dirty="0" err="1">
                <a:solidFill>
                  <a:srgbClr val="000000"/>
                </a:solidFill>
                <a:effectLst/>
                <a:latin typeface="inter-regular"/>
              </a:rPr>
              <a:t>ResultSetMetaData</a:t>
            </a:r>
            <a:r>
              <a:rPr lang="en-IN" sz="2400" b="0" i="0" dirty="0">
                <a:solidFill>
                  <a:srgbClr val="000000"/>
                </a:solidFill>
                <a:effectLst/>
                <a:latin typeface="inter-regular"/>
              </a:rPr>
              <a:t> interface</a:t>
            </a:r>
          </a:p>
          <a:p>
            <a:pPr lvl="1" algn="just">
              <a:buFont typeface="Arial" panose="020B0604020202020204" pitchFamily="34" charset="0"/>
              <a:buChar char="•"/>
            </a:pPr>
            <a:r>
              <a:rPr lang="en-IN" sz="2400" b="0" i="0" dirty="0" err="1">
                <a:solidFill>
                  <a:srgbClr val="000000"/>
                </a:solidFill>
                <a:effectLst/>
                <a:latin typeface="inter-regular"/>
              </a:rPr>
              <a:t>DatabaseMetaData</a:t>
            </a:r>
            <a:r>
              <a:rPr lang="en-IN" sz="2400" b="0" i="0" dirty="0">
                <a:solidFill>
                  <a:srgbClr val="000000"/>
                </a:solidFill>
                <a:effectLst/>
                <a:latin typeface="inter-regular"/>
              </a:rPr>
              <a:t> interface</a:t>
            </a:r>
          </a:p>
          <a:p>
            <a:pPr lvl="1" algn="just">
              <a:buFont typeface="Arial" panose="020B0604020202020204" pitchFamily="34" charset="0"/>
              <a:buChar char="•"/>
            </a:pPr>
            <a:r>
              <a:rPr lang="en-IN" sz="2400" b="0" i="0" dirty="0" err="1">
                <a:solidFill>
                  <a:srgbClr val="000000"/>
                </a:solidFill>
                <a:effectLst/>
                <a:latin typeface="inter-regular"/>
              </a:rPr>
              <a:t>RowSet</a:t>
            </a:r>
            <a:r>
              <a:rPr lang="en-IN" sz="2400" b="0" i="0" dirty="0">
                <a:solidFill>
                  <a:srgbClr val="000000"/>
                </a:solidFill>
                <a:effectLst/>
                <a:latin typeface="inter-regular"/>
              </a:rPr>
              <a:t> interface</a:t>
            </a:r>
          </a:p>
          <a:p>
            <a:pPr marL="342900" indent="-342900">
              <a:buFont typeface="Arial" panose="020B0604020202020204" pitchFamily="34" charset="0"/>
              <a:buChar char="•"/>
            </a:pPr>
            <a:endParaRPr lang="en-IN" sz="2400" dirty="0"/>
          </a:p>
        </p:txBody>
      </p:sp>
      <p:sp>
        <p:nvSpPr>
          <p:cNvPr id="6" name="TextBox 5">
            <a:extLst>
              <a:ext uri="{FF2B5EF4-FFF2-40B4-BE49-F238E27FC236}">
                <a16:creationId xmlns:a16="http://schemas.microsoft.com/office/drawing/2014/main" id="{62FC5FC1-EA69-2AC4-E9FA-C874A2F13158}"/>
              </a:ext>
            </a:extLst>
          </p:cNvPr>
          <p:cNvSpPr txBox="1"/>
          <p:nvPr/>
        </p:nvSpPr>
        <p:spPr>
          <a:xfrm>
            <a:off x="310243" y="4976340"/>
            <a:ext cx="8121422" cy="1938992"/>
          </a:xfrm>
          <a:prstGeom prst="rect">
            <a:avLst/>
          </a:prstGeom>
          <a:noFill/>
        </p:spPr>
        <p:txBody>
          <a:bodyPr wrap="square">
            <a:spAutoFit/>
          </a:bodyPr>
          <a:lstStyle/>
          <a:p>
            <a:pPr algn="just"/>
            <a:r>
              <a:rPr lang="en-US" sz="2400" b="0" i="0" dirty="0">
                <a:solidFill>
                  <a:srgbClr val="333333"/>
                </a:solidFill>
                <a:effectLst/>
                <a:latin typeface="inter-regular"/>
              </a:rPr>
              <a:t>A list of popular </a:t>
            </a:r>
            <a:r>
              <a:rPr lang="en-US" sz="2400" b="0" i="1" dirty="0">
                <a:solidFill>
                  <a:srgbClr val="333333"/>
                </a:solidFill>
                <a:effectLst/>
                <a:latin typeface="inter-regular"/>
              </a:rPr>
              <a:t>classes</a:t>
            </a:r>
            <a:r>
              <a:rPr lang="en-US" sz="2400" b="0" i="0" dirty="0">
                <a:solidFill>
                  <a:srgbClr val="333333"/>
                </a:solidFill>
                <a:effectLst/>
                <a:latin typeface="inter-regular"/>
              </a:rPr>
              <a:t> of JDBC API are given below:</a:t>
            </a:r>
          </a:p>
          <a:p>
            <a:pPr algn="just">
              <a:buFont typeface="Arial" panose="020B0604020202020204" pitchFamily="34" charset="0"/>
              <a:buChar char="•"/>
            </a:pPr>
            <a:r>
              <a:rPr lang="en-US" sz="2400" b="0" i="0" dirty="0" err="1">
                <a:solidFill>
                  <a:srgbClr val="000000"/>
                </a:solidFill>
                <a:effectLst/>
                <a:latin typeface="inter-regular"/>
              </a:rPr>
              <a:t>DriverManager</a:t>
            </a:r>
            <a:r>
              <a:rPr lang="en-US" sz="2400" b="0" i="0" dirty="0">
                <a:solidFill>
                  <a:srgbClr val="000000"/>
                </a:solidFill>
                <a:effectLst/>
                <a:latin typeface="inter-regular"/>
              </a:rPr>
              <a:t> class</a:t>
            </a:r>
          </a:p>
          <a:p>
            <a:pPr algn="just">
              <a:buFont typeface="Arial" panose="020B0604020202020204" pitchFamily="34" charset="0"/>
              <a:buChar char="•"/>
            </a:pPr>
            <a:r>
              <a:rPr lang="en-US" sz="2400" b="0" i="0" dirty="0">
                <a:solidFill>
                  <a:srgbClr val="000000"/>
                </a:solidFill>
                <a:effectLst/>
                <a:latin typeface="inter-regular"/>
              </a:rPr>
              <a:t>Blob class</a:t>
            </a:r>
          </a:p>
          <a:p>
            <a:pPr algn="just">
              <a:buFont typeface="Arial" panose="020B0604020202020204" pitchFamily="34" charset="0"/>
              <a:buChar char="•"/>
            </a:pPr>
            <a:r>
              <a:rPr lang="en-US" sz="2400" b="0" i="0" dirty="0" err="1">
                <a:solidFill>
                  <a:srgbClr val="000000"/>
                </a:solidFill>
                <a:effectLst/>
                <a:latin typeface="inter-regular"/>
              </a:rPr>
              <a:t>Clob</a:t>
            </a:r>
            <a:r>
              <a:rPr lang="en-US" sz="2400" b="0" i="0" dirty="0">
                <a:solidFill>
                  <a:srgbClr val="000000"/>
                </a:solidFill>
                <a:effectLst/>
                <a:latin typeface="inter-regular"/>
              </a:rPr>
              <a:t> class</a:t>
            </a:r>
          </a:p>
          <a:p>
            <a:pPr algn="just">
              <a:buFont typeface="Arial" panose="020B0604020202020204" pitchFamily="34" charset="0"/>
              <a:buChar char="•"/>
            </a:pPr>
            <a:r>
              <a:rPr lang="en-US" sz="2400" b="0" i="0" dirty="0">
                <a:solidFill>
                  <a:srgbClr val="000000"/>
                </a:solidFill>
                <a:effectLst/>
                <a:latin typeface="inter-regular"/>
              </a:rPr>
              <a:t>Types class</a:t>
            </a:r>
          </a:p>
        </p:txBody>
      </p:sp>
    </p:spTree>
    <p:extLst>
      <p:ext uri="{BB962C8B-B14F-4D97-AF65-F5344CB8AC3E}">
        <p14:creationId xmlns:p14="http://schemas.microsoft.com/office/powerpoint/2010/main" val="316804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02E93-1CAC-AA0C-06A2-E64850F23712}"/>
              </a:ext>
            </a:extLst>
          </p:cNvPr>
          <p:cNvSpPr txBox="1"/>
          <p:nvPr/>
        </p:nvSpPr>
        <p:spPr>
          <a:xfrm>
            <a:off x="3047319" y="1166843"/>
            <a:ext cx="7092723" cy="4247317"/>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TestJavaCollection1{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ArrayList</a:t>
            </a:r>
            <a:r>
              <a:rPr lang="en-IN" b="0" i="0" dirty="0">
                <a:solidFill>
                  <a:srgbClr val="000000"/>
                </a:solidFill>
                <a:effectLst/>
                <a:latin typeface="inter-regular"/>
              </a:rPr>
              <a:t>&lt;String&gt; list=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a:t>
            </a:r>
            <a:r>
              <a:rPr lang="en-IN" b="0" i="0" dirty="0">
                <a:solidFill>
                  <a:srgbClr val="008200"/>
                </a:solidFill>
                <a:effectLst/>
                <a:latin typeface="inter-regular"/>
              </a:rPr>
              <a:t>//Creating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a:t>
            </a:r>
            <a:r>
              <a:rPr lang="en-IN" b="0" i="0" dirty="0">
                <a:solidFill>
                  <a:srgbClr val="008200"/>
                </a:solidFill>
                <a:effectLst/>
                <a:latin typeface="inter-regular"/>
              </a:rPr>
              <a:t>//Adding object in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//Traversing list through Iterator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Iterator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list.iterator</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Tree>
    <p:extLst>
      <p:ext uri="{BB962C8B-B14F-4D97-AF65-F5344CB8AC3E}">
        <p14:creationId xmlns:p14="http://schemas.microsoft.com/office/powerpoint/2010/main" val="12671555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A9AC16-C6B6-A493-DB72-F07DF84FF868}"/>
              </a:ext>
            </a:extLst>
          </p:cNvPr>
          <p:cNvSpPr txBox="1"/>
          <p:nvPr/>
        </p:nvSpPr>
        <p:spPr>
          <a:xfrm>
            <a:off x="473529" y="228598"/>
            <a:ext cx="10989127" cy="3046988"/>
          </a:xfrm>
          <a:prstGeom prst="rect">
            <a:avLst/>
          </a:prstGeom>
          <a:noFill/>
        </p:spPr>
        <p:txBody>
          <a:bodyPr wrap="square">
            <a:spAutoFit/>
          </a:bodyPr>
          <a:lstStyle/>
          <a:p>
            <a:r>
              <a:rPr lang="en-US" sz="2400" b="0" i="0" dirty="0">
                <a:solidFill>
                  <a:srgbClr val="333333"/>
                </a:solidFill>
                <a:effectLst/>
                <a:latin typeface="inter-regular"/>
              </a:rPr>
              <a:t>Before JDBC, ODBC API was the database API to connect and execute the query with the database. </a:t>
            </a:r>
          </a:p>
          <a:p>
            <a:r>
              <a:rPr lang="en-US" sz="2400" b="0" i="0" dirty="0">
                <a:solidFill>
                  <a:srgbClr val="333333"/>
                </a:solidFill>
                <a:effectLst/>
                <a:latin typeface="inter-regular"/>
              </a:rPr>
              <a:t>But, ODBC API uses ODBC driver which is written in C language (i.e. platform dependent and unsecured). </a:t>
            </a:r>
          </a:p>
          <a:p>
            <a:r>
              <a:rPr lang="en-US" sz="2400" dirty="0">
                <a:solidFill>
                  <a:srgbClr val="333333"/>
                </a:solidFill>
                <a:latin typeface="inter-regular"/>
              </a:rPr>
              <a:t>Therefore, </a:t>
            </a:r>
            <a:r>
              <a:rPr lang="en-US" sz="2400" b="0" i="0" dirty="0">
                <a:solidFill>
                  <a:srgbClr val="333333"/>
                </a:solidFill>
                <a:effectLst/>
                <a:latin typeface="inter-regular"/>
              </a:rPr>
              <a:t>Java has defined its own API (JDBC API) that uses JDBC drivers (written in Java language).</a:t>
            </a:r>
          </a:p>
          <a:p>
            <a:endParaRPr lang="en-US" sz="2400" dirty="0">
              <a:solidFill>
                <a:srgbClr val="333333"/>
              </a:solidFill>
              <a:latin typeface="inter-regular"/>
            </a:endParaRPr>
          </a:p>
          <a:p>
            <a:endParaRPr lang="en-IN" sz="2400" dirty="0"/>
          </a:p>
        </p:txBody>
      </p:sp>
      <p:sp>
        <p:nvSpPr>
          <p:cNvPr id="6" name="TextBox 5">
            <a:extLst>
              <a:ext uri="{FF2B5EF4-FFF2-40B4-BE49-F238E27FC236}">
                <a16:creationId xmlns:a16="http://schemas.microsoft.com/office/drawing/2014/main" id="{B7B0041C-2043-1B80-C06E-E4E7627F1B8B}"/>
              </a:ext>
            </a:extLst>
          </p:cNvPr>
          <p:cNvSpPr txBox="1"/>
          <p:nvPr/>
        </p:nvSpPr>
        <p:spPr>
          <a:xfrm>
            <a:off x="261256" y="2784023"/>
            <a:ext cx="11013620" cy="2296279"/>
          </a:xfrm>
          <a:prstGeom prst="rect">
            <a:avLst/>
          </a:prstGeom>
          <a:noFill/>
        </p:spPr>
        <p:txBody>
          <a:bodyPr wrap="square">
            <a:spAutoFit/>
          </a:bodyPr>
          <a:lstStyle/>
          <a:p>
            <a:pPr algn="just"/>
            <a:r>
              <a:rPr lang="en-US" sz="2400" b="0" i="0" dirty="0">
                <a:solidFill>
                  <a:srgbClr val="333333"/>
                </a:solidFill>
                <a:effectLst/>
                <a:latin typeface="inter-regular"/>
              </a:rPr>
              <a:t>We can use JDBC API to handle database using Java program and can perform the following activities:</a:t>
            </a:r>
          </a:p>
          <a:p>
            <a:pPr algn="just">
              <a:buFont typeface="+mj-lt"/>
              <a:buAutoNum type="arabicPeriod"/>
            </a:pPr>
            <a:r>
              <a:rPr lang="en-US" sz="2400" b="0" i="0" dirty="0">
                <a:solidFill>
                  <a:srgbClr val="000000"/>
                </a:solidFill>
                <a:effectLst/>
                <a:latin typeface="inter-regular"/>
              </a:rPr>
              <a:t>Connect to the database</a:t>
            </a:r>
          </a:p>
          <a:p>
            <a:pPr algn="just">
              <a:buFont typeface="+mj-lt"/>
              <a:buAutoNum type="arabicPeriod"/>
            </a:pPr>
            <a:r>
              <a:rPr lang="en-US" sz="2400" b="0" i="0" dirty="0">
                <a:solidFill>
                  <a:srgbClr val="000000"/>
                </a:solidFill>
                <a:effectLst/>
                <a:latin typeface="inter-regular"/>
              </a:rPr>
              <a:t>Execute queries and update statements to the database</a:t>
            </a:r>
          </a:p>
          <a:p>
            <a:pPr algn="just">
              <a:buFont typeface="+mj-lt"/>
              <a:buAutoNum type="arabicPeriod"/>
            </a:pPr>
            <a:r>
              <a:rPr lang="en-US" sz="2400" b="0" i="0" dirty="0">
                <a:solidFill>
                  <a:srgbClr val="000000"/>
                </a:solidFill>
                <a:effectLst/>
                <a:latin typeface="inter-regular"/>
              </a:rPr>
              <a:t>Retrieve the result received from the database.</a:t>
            </a:r>
          </a:p>
          <a:p>
            <a:pPr algn="just">
              <a:buFont typeface="+mj-lt"/>
              <a:buAutoNum type="arabicPeriod"/>
            </a:pPr>
            <a:endParaRPr lang="en-US" sz="2400" b="0" i="0" dirty="0">
              <a:solidFill>
                <a:srgbClr val="000000"/>
              </a:solidFill>
              <a:effectLst/>
              <a:latin typeface="inter-regular"/>
            </a:endParaRPr>
          </a:p>
        </p:txBody>
      </p:sp>
    </p:spTree>
    <p:extLst>
      <p:ext uri="{BB962C8B-B14F-4D97-AF65-F5344CB8AC3E}">
        <p14:creationId xmlns:p14="http://schemas.microsoft.com/office/powerpoint/2010/main" val="35644000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F6181BE-EBAD-67D2-38D4-49A77F4C615A}"/>
              </a:ext>
            </a:extLst>
          </p:cNvPr>
          <p:cNvGraphicFramePr>
            <a:graphicFrameLocks noGrp="1"/>
          </p:cNvGraphicFramePr>
          <p:nvPr>
            <p:extLst>
              <p:ext uri="{D42A27DB-BD31-4B8C-83A1-F6EECF244321}">
                <p14:modId xmlns:p14="http://schemas.microsoft.com/office/powerpoint/2010/main" val="1052928141"/>
              </p:ext>
            </p:extLst>
          </p:nvPr>
        </p:nvGraphicFramePr>
        <p:xfrm>
          <a:off x="375557" y="709450"/>
          <a:ext cx="10091057" cy="2560320"/>
        </p:xfrm>
        <a:graphic>
          <a:graphicData uri="http://schemas.openxmlformats.org/drawingml/2006/table">
            <a:tbl>
              <a:tblPr/>
              <a:tblGrid>
                <a:gridCol w="10091057">
                  <a:extLst>
                    <a:ext uri="{9D8B030D-6E8A-4147-A177-3AD203B41FA5}">
                      <a16:colId xmlns:a16="http://schemas.microsoft.com/office/drawing/2014/main" val="549302200"/>
                    </a:ext>
                  </a:extLst>
                </a:gridCol>
              </a:tblGrid>
              <a:tr h="631076">
                <a:tc>
                  <a:txBody>
                    <a:bodyPr/>
                    <a:lstStyle/>
                    <a:p>
                      <a:pPr algn="just"/>
                      <a:r>
                        <a:rPr lang="en-US" dirty="0">
                          <a:solidFill>
                            <a:srgbClr val="333333"/>
                          </a:solidFill>
                          <a:effectLst/>
                          <a:latin typeface="inter-regular"/>
                        </a:rPr>
                        <a:t>JDBC Driver is a software component that enables java application to interact with the database. There are 4 types of JDBC drivers:</a:t>
                      </a:r>
                    </a:p>
                    <a:p>
                      <a:pPr algn="just">
                        <a:buFont typeface="Arial" panose="020B0604020202020204" pitchFamily="34" charset="0"/>
                        <a:buChar char="•"/>
                      </a:pPr>
                      <a:r>
                        <a:rPr lang="en-IN" sz="1800" b="0" i="0" dirty="0">
                          <a:solidFill>
                            <a:srgbClr val="000000"/>
                          </a:solidFill>
                          <a:effectLst/>
                          <a:latin typeface="inter-regular"/>
                        </a:rPr>
                        <a:t>JDBC-ODBC Bridge Driver,</a:t>
                      </a:r>
                    </a:p>
                    <a:p>
                      <a:pPr algn="just">
                        <a:buFont typeface="Arial" panose="020B0604020202020204" pitchFamily="34" charset="0"/>
                        <a:buChar char="•"/>
                      </a:pPr>
                      <a:r>
                        <a:rPr lang="en-IN" sz="1800" b="0" i="0" dirty="0">
                          <a:solidFill>
                            <a:srgbClr val="000000"/>
                          </a:solidFill>
                          <a:effectLst/>
                          <a:latin typeface="inter-regular"/>
                        </a:rPr>
                        <a:t>Native Driver,</a:t>
                      </a:r>
                    </a:p>
                    <a:p>
                      <a:pPr algn="just">
                        <a:buFont typeface="Arial" panose="020B0604020202020204" pitchFamily="34" charset="0"/>
                        <a:buChar char="•"/>
                      </a:pPr>
                      <a:r>
                        <a:rPr lang="en-IN" sz="1800" b="0" i="0" dirty="0">
                          <a:solidFill>
                            <a:srgbClr val="000000"/>
                          </a:solidFill>
                          <a:effectLst/>
                          <a:latin typeface="inter-regular"/>
                        </a:rPr>
                        <a:t>Network Protocol Driver, and</a:t>
                      </a:r>
                    </a:p>
                    <a:p>
                      <a:pPr algn="just">
                        <a:buFont typeface="Arial" panose="020B0604020202020204" pitchFamily="34" charset="0"/>
                        <a:buChar char="•"/>
                      </a:pPr>
                      <a:r>
                        <a:rPr lang="en-IN" sz="1800" b="0" i="0" dirty="0">
                          <a:solidFill>
                            <a:srgbClr val="000000"/>
                          </a:solidFill>
                          <a:effectLst/>
                          <a:latin typeface="inter-regular"/>
                        </a:rPr>
                        <a:t>Thin Driver</a:t>
                      </a:r>
                    </a:p>
                    <a:p>
                      <a:pPr algn="just">
                        <a:buFont typeface="Arial" panose="020B0604020202020204" pitchFamily="34" charset="0"/>
                        <a:buChar char="•"/>
                      </a:pPr>
                      <a:endParaRPr lang="en-IN" sz="1800" b="0" i="0" dirty="0">
                        <a:solidFill>
                          <a:srgbClr val="000000"/>
                        </a:solidFill>
                        <a:effectLst/>
                        <a:latin typeface="inter-regular"/>
                      </a:endParaRPr>
                    </a:p>
                    <a:p>
                      <a:pPr algn="just">
                        <a:buFont typeface="Arial" panose="020B0604020202020204" pitchFamily="34" charset="0"/>
                        <a:buNone/>
                      </a:pPr>
                      <a:r>
                        <a:rPr lang="en-US" sz="1800" b="0" i="0" kern="1200" dirty="0">
                          <a:solidFill>
                            <a:schemeClr val="tx1"/>
                          </a:solidFill>
                          <a:effectLst/>
                          <a:latin typeface="+mn-lt"/>
                          <a:ea typeface="+mn-ea"/>
                          <a:cs typeface="+mn-cs"/>
                        </a:rPr>
                        <a:t>The JDBC-ODBC bridge driver uses ODBC driver to connect to the database. The JDBC-ODBC bridge driver converts JDBC method calls into the ODBC function calls. This is now discouraged because of thin driver.</a:t>
                      </a:r>
                      <a:endParaRPr lang="en-US" dirty="0">
                        <a:solidFill>
                          <a:srgbClr val="333333"/>
                        </a:solidFill>
                        <a:effectLst/>
                        <a:latin typeface="inter-regular"/>
                      </a:endParaRPr>
                    </a:p>
                  </a:txBody>
                  <a:tcPr anchor="ctr">
                    <a:lnL>
                      <a:noFill/>
                    </a:lnL>
                    <a:lnR>
                      <a:noFill/>
                    </a:lnR>
                    <a:lnT>
                      <a:noFill/>
                    </a:lnT>
                    <a:lnB>
                      <a:noFill/>
                    </a:lnB>
                    <a:solidFill>
                      <a:srgbClr val="FFFFFF"/>
                    </a:solidFill>
                  </a:tcPr>
                </a:tc>
                <a:extLst>
                  <a:ext uri="{0D108BD9-81ED-4DB2-BD59-A6C34878D82A}">
                    <a16:rowId xmlns:a16="http://schemas.microsoft.com/office/drawing/2014/main" val="1530977131"/>
                  </a:ext>
                </a:extLst>
              </a:tr>
            </a:tbl>
          </a:graphicData>
        </a:graphic>
      </p:graphicFrame>
      <p:sp>
        <p:nvSpPr>
          <p:cNvPr id="7" name="Rectangle 2">
            <a:extLst>
              <a:ext uri="{FF2B5EF4-FFF2-40B4-BE49-F238E27FC236}">
                <a16:creationId xmlns:a16="http://schemas.microsoft.com/office/drawing/2014/main" id="{AF782656-DDD9-CB51-506B-ACF2CD0C4BF4}"/>
              </a:ext>
            </a:extLst>
          </p:cNvPr>
          <p:cNvSpPr>
            <a:spLocks noChangeArrowheads="1"/>
          </p:cNvSpPr>
          <p:nvPr/>
        </p:nvSpPr>
        <p:spPr bwMode="auto">
          <a:xfrm>
            <a:off x="614365" y="352461"/>
            <a:ext cx="4250727"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610B38"/>
                </a:solidFill>
                <a:effectLst/>
                <a:latin typeface="erdana"/>
              </a:rPr>
              <a:t>JDBC Driver</a:t>
            </a:r>
          </a:p>
        </p:txBody>
      </p:sp>
      <p:graphicFrame>
        <p:nvGraphicFramePr>
          <p:cNvPr id="8" name="Table 7">
            <a:extLst>
              <a:ext uri="{FF2B5EF4-FFF2-40B4-BE49-F238E27FC236}">
                <a16:creationId xmlns:a16="http://schemas.microsoft.com/office/drawing/2014/main" id="{77F441AA-9A57-F6BA-A826-A1E4D53453E8}"/>
              </a:ext>
            </a:extLst>
          </p:cNvPr>
          <p:cNvGraphicFramePr>
            <a:graphicFrameLocks noGrp="1"/>
          </p:cNvGraphicFramePr>
          <p:nvPr/>
        </p:nvGraphicFramePr>
        <p:xfrm>
          <a:off x="2729515" y="3406934"/>
          <a:ext cx="6732969" cy="1188720"/>
        </p:xfrm>
        <a:graphic>
          <a:graphicData uri="http://schemas.openxmlformats.org/drawingml/2006/table">
            <a:tbl>
              <a:tblPr/>
              <a:tblGrid>
                <a:gridCol w="6732969">
                  <a:extLst>
                    <a:ext uri="{9D8B030D-6E8A-4147-A177-3AD203B41FA5}">
                      <a16:colId xmlns:a16="http://schemas.microsoft.com/office/drawing/2014/main" val="3060951185"/>
                    </a:ext>
                  </a:extLst>
                </a:gridCol>
              </a:tblGrid>
              <a:tr h="0">
                <a:tc>
                  <a:txBody>
                    <a:bodyPr/>
                    <a:lstStyle/>
                    <a:p>
                      <a:pPr algn="just"/>
                      <a:r>
                        <a:rPr lang="en-US" dirty="0">
                          <a:solidFill>
                            <a:srgbClr val="333333"/>
                          </a:solidFill>
                          <a:effectLst/>
                          <a:latin typeface="inter-regular"/>
                        </a:rPr>
                        <a:t>The JDBC-ODBC bridge driver uses ODBC driver to connect to the database. The JDBC-ODBC bridge driver converts JDBC method calls into the ODBC function calls. This is now discouraged because of thin driver.</a:t>
                      </a:r>
                    </a:p>
                  </a:txBody>
                  <a:tcPr anchor="ctr">
                    <a:lnL>
                      <a:noFill/>
                    </a:lnL>
                    <a:lnR>
                      <a:noFill/>
                    </a:lnR>
                    <a:lnT>
                      <a:noFill/>
                    </a:lnT>
                    <a:lnB>
                      <a:noFill/>
                    </a:lnB>
                    <a:solidFill>
                      <a:srgbClr val="FFFFFF"/>
                    </a:solidFill>
                  </a:tcPr>
                </a:tc>
                <a:extLst>
                  <a:ext uri="{0D108BD9-81ED-4DB2-BD59-A6C34878D82A}">
                    <a16:rowId xmlns:a16="http://schemas.microsoft.com/office/drawing/2014/main" val="2875337405"/>
                  </a:ext>
                </a:extLst>
              </a:tr>
            </a:tbl>
          </a:graphicData>
        </a:graphic>
      </p:graphicFrame>
      <p:pic>
        <p:nvPicPr>
          <p:cNvPr id="2052" name="Picture 4" descr="bridge driver">
            <a:extLst>
              <a:ext uri="{FF2B5EF4-FFF2-40B4-BE49-F238E27FC236}">
                <a16:creationId xmlns:a16="http://schemas.microsoft.com/office/drawing/2014/main" id="{E1F30448-248E-59C5-FD30-FE89CC119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2893326"/>
            <a:ext cx="7134225" cy="377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615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EEEC7-49F4-D0F8-B957-1FF1949FAD45}"/>
              </a:ext>
            </a:extLst>
          </p:cNvPr>
          <p:cNvSpPr txBox="1"/>
          <p:nvPr/>
        </p:nvSpPr>
        <p:spPr>
          <a:xfrm>
            <a:off x="219456" y="297055"/>
            <a:ext cx="11530584" cy="3416320"/>
          </a:xfrm>
          <a:prstGeom prst="rect">
            <a:avLst/>
          </a:prstGeom>
          <a:noFill/>
        </p:spPr>
        <p:txBody>
          <a:bodyPr wrap="square">
            <a:spAutoFit/>
          </a:bodyPr>
          <a:lstStyle/>
          <a:p>
            <a:pPr algn="just"/>
            <a:r>
              <a:rPr lang="en-US" sz="2400" b="0" i="0" dirty="0">
                <a:solidFill>
                  <a:srgbClr val="333333"/>
                </a:solidFill>
                <a:effectLst/>
                <a:latin typeface="inter-regular"/>
              </a:rPr>
              <a:t>Oracle does not support the JDBC-ODBC Bridge from Java 8. Oracle recommends that you use JDBC drivers provided by the vendor of your database instead of the JDBC-ODBC Bridge.</a:t>
            </a:r>
          </a:p>
          <a:p>
            <a:pPr algn="just"/>
            <a:r>
              <a:rPr lang="en-US" sz="2400" b="0" i="0" dirty="0">
                <a:solidFill>
                  <a:srgbClr val="610B4B"/>
                </a:solidFill>
                <a:effectLst/>
                <a:latin typeface="erdana"/>
              </a:rPr>
              <a:t>Advantages:</a:t>
            </a:r>
          </a:p>
          <a:p>
            <a:pPr algn="just">
              <a:buFont typeface="Arial" panose="020B0604020202020204" pitchFamily="34" charset="0"/>
              <a:buChar char="•"/>
            </a:pPr>
            <a:r>
              <a:rPr lang="en-US" sz="2400" b="0" i="0" dirty="0">
                <a:solidFill>
                  <a:srgbClr val="000000"/>
                </a:solidFill>
                <a:effectLst/>
                <a:latin typeface="inter-regular"/>
              </a:rPr>
              <a:t>easy to use.</a:t>
            </a:r>
          </a:p>
          <a:p>
            <a:pPr algn="just">
              <a:buFont typeface="Arial" panose="020B0604020202020204" pitchFamily="34" charset="0"/>
              <a:buChar char="•"/>
            </a:pPr>
            <a:r>
              <a:rPr lang="en-US" sz="2400" b="0" i="0" dirty="0">
                <a:solidFill>
                  <a:srgbClr val="000000"/>
                </a:solidFill>
                <a:effectLst/>
                <a:latin typeface="inter-regular"/>
              </a:rPr>
              <a:t>can be easily connected to any database.</a:t>
            </a:r>
          </a:p>
          <a:p>
            <a:pPr algn="just"/>
            <a:r>
              <a:rPr lang="en-US" sz="2400" b="0" i="0" dirty="0">
                <a:solidFill>
                  <a:srgbClr val="610B4B"/>
                </a:solidFill>
                <a:effectLst/>
                <a:latin typeface="erdana"/>
              </a:rPr>
              <a:t>Disadvantages:</a:t>
            </a:r>
          </a:p>
          <a:p>
            <a:pPr algn="just">
              <a:buFont typeface="Arial" panose="020B0604020202020204" pitchFamily="34" charset="0"/>
              <a:buChar char="•"/>
            </a:pPr>
            <a:r>
              <a:rPr lang="en-US" sz="2400" b="0" i="0" dirty="0">
                <a:solidFill>
                  <a:srgbClr val="000000"/>
                </a:solidFill>
                <a:effectLst/>
                <a:latin typeface="inter-regular"/>
              </a:rPr>
              <a:t>Performance degraded because JDBC method call is converted into the ODBC function calls.</a:t>
            </a:r>
          </a:p>
          <a:p>
            <a:pPr algn="just">
              <a:buFont typeface="Arial" panose="020B0604020202020204" pitchFamily="34" charset="0"/>
              <a:buChar char="•"/>
            </a:pPr>
            <a:r>
              <a:rPr lang="en-US" sz="2400" b="0" i="0" dirty="0">
                <a:solidFill>
                  <a:srgbClr val="000000"/>
                </a:solidFill>
                <a:effectLst/>
                <a:latin typeface="inter-regular"/>
              </a:rPr>
              <a:t>The ODBC driver needs to be installed on the client machine.</a:t>
            </a:r>
          </a:p>
        </p:txBody>
      </p:sp>
    </p:spTree>
    <p:extLst>
      <p:ext uri="{BB962C8B-B14F-4D97-AF65-F5344CB8AC3E}">
        <p14:creationId xmlns:p14="http://schemas.microsoft.com/office/powerpoint/2010/main" val="3029056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A0DEEE-58CF-DD88-30EA-01E1B1DEA0E6}"/>
              </a:ext>
            </a:extLst>
          </p:cNvPr>
          <p:cNvGraphicFramePr>
            <a:graphicFrameLocks noGrp="1"/>
          </p:cNvGraphicFramePr>
          <p:nvPr>
            <p:extLst>
              <p:ext uri="{D42A27DB-BD31-4B8C-83A1-F6EECF244321}">
                <p14:modId xmlns:p14="http://schemas.microsoft.com/office/powerpoint/2010/main" val="4037741394"/>
              </p:ext>
            </p:extLst>
          </p:nvPr>
        </p:nvGraphicFramePr>
        <p:xfrm>
          <a:off x="754412" y="941832"/>
          <a:ext cx="10831036" cy="2276856"/>
        </p:xfrm>
        <a:graphic>
          <a:graphicData uri="http://schemas.openxmlformats.org/drawingml/2006/table">
            <a:tbl>
              <a:tblPr/>
              <a:tblGrid>
                <a:gridCol w="10831036">
                  <a:extLst>
                    <a:ext uri="{9D8B030D-6E8A-4147-A177-3AD203B41FA5}">
                      <a16:colId xmlns:a16="http://schemas.microsoft.com/office/drawing/2014/main" val="2910391053"/>
                    </a:ext>
                  </a:extLst>
                </a:gridCol>
              </a:tblGrid>
              <a:tr h="2276856">
                <a:tc>
                  <a:txBody>
                    <a:bodyPr/>
                    <a:lstStyle/>
                    <a:p>
                      <a:pPr algn="just"/>
                      <a:r>
                        <a:rPr lang="en-US" sz="2400" dirty="0">
                          <a:solidFill>
                            <a:srgbClr val="333333"/>
                          </a:solidFill>
                          <a:effectLst/>
                          <a:latin typeface="inter-regular"/>
                        </a:rPr>
                        <a:t>The Native API driver uses the client-side libraries of the database. </a:t>
                      </a:r>
                    </a:p>
                    <a:p>
                      <a:pPr algn="just"/>
                      <a:r>
                        <a:rPr lang="en-US" sz="2400" dirty="0">
                          <a:solidFill>
                            <a:srgbClr val="333333"/>
                          </a:solidFill>
                          <a:effectLst/>
                          <a:latin typeface="inter-regular"/>
                        </a:rPr>
                        <a:t>The driver converts JDBC method calls into native calls of the database API. </a:t>
                      </a:r>
                    </a:p>
                    <a:p>
                      <a:pPr algn="just"/>
                      <a:r>
                        <a:rPr lang="en-US" sz="2400" dirty="0">
                          <a:solidFill>
                            <a:srgbClr val="333333"/>
                          </a:solidFill>
                          <a:effectLst/>
                          <a:latin typeface="inter-regular"/>
                        </a:rPr>
                        <a:t>It is not written entirely in java.</a:t>
                      </a:r>
                    </a:p>
                  </a:txBody>
                  <a:tcPr anchor="ctr">
                    <a:lnL>
                      <a:noFill/>
                    </a:lnL>
                    <a:lnR>
                      <a:noFill/>
                    </a:lnR>
                    <a:lnT>
                      <a:noFill/>
                    </a:lnT>
                    <a:lnB>
                      <a:noFill/>
                    </a:lnB>
                    <a:solidFill>
                      <a:srgbClr val="FFFFFF"/>
                    </a:solidFill>
                  </a:tcPr>
                </a:tc>
                <a:extLst>
                  <a:ext uri="{0D108BD9-81ED-4DB2-BD59-A6C34878D82A}">
                    <a16:rowId xmlns:a16="http://schemas.microsoft.com/office/drawing/2014/main" val="3011594964"/>
                  </a:ext>
                </a:extLst>
              </a:tr>
            </a:tbl>
          </a:graphicData>
        </a:graphic>
      </p:graphicFrame>
      <p:sp>
        <p:nvSpPr>
          <p:cNvPr id="3" name="Rectangle 1">
            <a:extLst>
              <a:ext uri="{FF2B5EF4-FFF2-40B4-BE49-F238E27FC236}">
                <a16:creationId xmlns:a16="http://schemas.microsoft.com/office/drawing/2014/main" id="{75E27263-7A86-076C-4173-9A63C62EF4F6}"/>
              </a:ext>
            </a:extLst>
          </p:cNvPr>
          <p:cNvSpPr>
            <a:spLocks noChangeArrowheads="1"/>
          </p:cNvSpPr>
          <p:nvPr/>
        </p:nvSpPr>
        <p:spPr bwMode="auto">
          <a:xfrm>
            <a:off x="795529" y="274853"/>
            <a:ext cx="6876288"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Native-API driver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E7B4401-958D-6DFF-B4AB-DE16DBA57505}"/>
              </a:ext>
            </a:extLst>
          </p:cNvPr>
          <p:cNvPicPr>
            <a:picLocks noChangeAspect="1"/>
          </p:cNvPicPr>
          <p:nvPr/>
        </p:nvPicPr>
        <p:blipFill>
          <a:blip r:embed="rId2"/>
          <a:stretch>
            <a:fillRect/>
          </a:stretch>
        </p:blipFill>
        <p:spPr>
          <a:xfrm>
            <a:off x="3219831" y="2978467"/>
            <a:ext cx="5276850" cy="2352485"/>
          </a:xfrm>
          <a:prstGeom prst="rect">
            <a:avLst/>
          </a:prstGeom>
        </p:spPr>
      </p:pic>
      <p:sp>
        <p:nvSpPr>
          <p:cNvPr id="7" name="TextBox 6">
            <a:extLst>
              <a:ext uri="{FF2B5EF4-FFF2-40B4-BE49-F238E27FC236}">
                <a16:creationId xmlns:a16="http://schemas.microsoft.com/office/drawing/2014/main" id="{4A886A52-D853-1CA2-CCD1-BED8BA47F5BD}"/>
              </a:ext>
            </a:extLst>
          </p:cNvPr>
          <p:cNvSpPr txBox="1"/>
          <p:nvPr/>
        </p:nvSpPr>
        <p:spPr>
          <a:xfrm>
            <a:off x="66294" y="5211402"/>
            <a:ext cx="8647938" cy="1477328"/>
          </a:xfrm>
          <a:prstGeom prst="rect">
            <a:avLst/>
          </a:prstGeom>
          <a:noFill/>
        </p:spPr>
        <p:txBody>
          <a:bodyPr wrap="square">
            <a:spAutoFit/>
          </a:bodyPr>
          <a:lstStyle/>
          <a:p>
            <a:pPr algn="just"/>
            <a:r>
              <a:rPr lang="en-US" b="0" i="0" dirty="0">
                <a:solidFill>
                  <a:srgbClr val="610B4B"/>
                </a:solidFill>
                <a:effectLst/>
                <a:latin typeface="erdana"/>
              </a:rPr>
              <a:t>Advantage:</a:t>
            </a:r>
          </a:p>
          <a:p>
            <a:pPr algn="just">
              <a:buFont typeface="Arial" panose="020B0604020202020204" pitchFamily="34" charset="0"/>
              <a:buChar char="•"/>
            </a:pPr>
            <a:r>
              <a:rPr lang="en-US" b="0" i="0" dirty="0">
                <a:solidFill>
                  <a:srgbClr val="000000"/>
                </a:solidFill>
                <a:effectLst/>
                <a:latin typeface="inter-regular"/>
              </a:rPr>
              <a:t>performance upgraded than JDBC-ODBC bridge driver.</a:t>
            </a:r>
          </a:p>
          <a:p>
            <a:pPr algn="just"/>
            <a:r>
              <a:rPr lang="en-US" b="0" i="0" dirty="0">
                <a:solidFill>
                  <a:srgbClr val="610B4B"/>
                </a:solidFill>
                <a:effectLst/>
                <a:latin typeface="erdana"/>
              </a:rPr>
              <a:t>Disadvantage:</a:t>
            </a:r>
          </a:p>
          <a:p>
            <a:pPr algn="just">
              <a:buFont typeface="Arial" panose="020B0604020202020204" pitchFamily="34" charset="0"/>
              <a:buChar char="•"/>
            </a:pPr>
            <a:r>
              <a:rPr lang="en-US" b="0" i="0" dirty="0">
                <a:solidFill>
                  <a:srgbClr val="000000"/>
                </a:solidFill>
                <a:effectLst/>
                <a:latin typeface="inter-regular"/>
              </a:rPr>
              <a:t>The Native driver needs to be installed on the each client machine.</a:t>
            </a:r>
          </a:p>
          <a:p>
            <a:pPr algn="just">
              <a:buFont typeface="Arial" panose="020B0604020202020204" pitchFamily="34" charset="0"/>
              <a:buChar char="•"/>
            </a:pPr>
            <a:r>
              <a:rPr lang="en-US" b="0" i="0" dirty="0">
                <a:solidFill>
                  <a:srgbClr val="000000"/>
                </a:solidFill>
                <a:effectLst/>
                <a:latin typeface="inter-regular"/>
              </a:rPr>
              <a:t>The Vendor client library needs to be installed on client machine.</a:t>
            </a:r>
          </a:p>
        </p:txBody>
      </p:sp>
    </p:spTree>
    <p:extLst>
      <p:ext uri="{BB962C8B-B14F-4D97-AF65-F5344CB8AC3E}">
        <p14:creationId xmlns:p14="http://schemas.microsoft.com/office/powerpoint/2010/main" val="409900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31A092-DFBF-30D8-9BE9-8DE204062D06}"/>
              </a:ext>
            </a:extLst>
          </p:cNvPr>
          <p:cNvSpPr txBox="1"/>
          <p:nvPr/>
        </p:nvSpPr>
        <p:spPr>
          <a:xfrm>
            <a:off x="914399" y="3105835"/>
            <a:ext cx="10189029" cy="954107"/>
          </a:xfrm>
          <a:prstGeom prst="rect">
            <a:avLst/>
          </a:prstGeom>
          <a:noFill/>
        </p:spPr>
        <p:txBody>
          <a:bodyPr wrap="square">
            <a:spAutoFit/>
          </a:bodyPr>
          <a:lstStyle/>
          <a:p>
            <a:r>
              <a:rPr lang="en-US" sz="2800" b="0" i="0" dirty="0">
                <a:effectLst/>
                <a:latin typeface="Helvetica" panose="020B0604020202020204" pitchFamily="34" charset="0"/>
              </a:rPr>
              <a:t>Write a Java program to insert an element into the array list at the first position</a:t>
            </a:r>
            <a:endParaRPr lang="en-IN" sz="2800" dirty="0"/>
          </a:p>
        </p:txBody>
      </p:sp>
      <p:sp>
        <p:nvSpPr>
          <p:cNvPr id="5" name="TextBox 4">
            <a:extLst>
              <a:ext uri="{FF2B5EF4-FFF2-40B4-BE49-F238E27FC236}">
                <a16:creationId xmlns:a16="http://schemas.microsoft.com/office/drawing/2014/main" id="{414C758A-87D2-DF8B-BEAB-35104CF59B7D}"/>
              </a:ext>
            </a:extLst>
          </p:cNvPr>
          <p:cNvSpPr txBox="1"/>
          <p:nvPr/>
        </p:nvSpPr>
        <p:spPr>
          <a:xfrm>
            <a:off x="1167493" y="902063"/>
            <a:ext cx="7974465" cy="1815882"/>
          </a:xfrm>
          <a:prstGeom prst="rect">
            <a:avLst/>
          </a:prstGeom>
          <a:noFill/>
        </p:spPr>
        <p:txBody>
          <a:bodyPr wrap="square">
            <a:spAutoFit/>
          </a:bodyPr>
          <a:lstStyle/>
          <a:p>
            <a:pPr algn="ctr">
              <a:buFont typeface="Arial" panose="020B0604020202020204" pitchFamily="34" charset="0"/>
              <a:buChar char="•"/>
            </a:pPr>
            <a:r>
              <a:rPr lang="en-US" sz="2800" b="0" i="0" dirty="0">
                <a:effectLst/>
                <a:latin typeface="euclid_circular_a"/>
              </a:rPr>
              <a:t>Add elements</a:t>
            </a:r>
          </a:p>
          <a:p>
            <a:pPr algn="ctr">
              <a:buFont typeface="Arial" panose="020B0604020202020204" pitchFamily="34" charset="0"/>
              <a:buChar char="•"/>
            </a:pPr>
            <a:r>
              <a:rPr lang="en-US" sz="2800" b="0" i="0" dirty="0">
                <a:effectLst/>
                <a:latin typeface="euclid_circular_a"/>
              </a:rPr>
              <a:t>Access elements</a:t>
            </a:r>
          </a:p>
          <a:p>
            <a:pPr algn="ctr">
              <a:buFont typeface="Arial" panose="020B0604020202020204" pitchFamily="34" charset="0"/>
              <a:buChar char="•"/>
            </a:pPr>
            <a:r>
              <a:rPr lang="en-US" sz="2800" b="0" i="0" dirty="0">
                <a:effectLst/>
                <a:latin typeface="euclid_circular_a"/>
              </a:rPr>
              <a:t>Change elements</a:t>
            </a:r>
          </a:p>
          <a:p>
            <a:pPr algn="ctr">
              <a:buFont typeface="Arial" panose="020B0604020202020204" pitchFamily="34" charset="0"/>
              <a:buChar char="•"/>
            </a:pPr>
            <a:r>
              <a:rPr lang="en-US" sz="2800" b="0" i="0" dirty="0">
                <a:effectLst/>
                <a:latin typeface="euclid_circular_a"/>
              </a:rPr>
              <a:t>Remove elements</a:t>
            </a:r>
          </a:p>
        </p:txBody>
      </p:sp>
    </p:spTree>
    <p:extLst>
      <p:ext uri="{BB962C8B-B14F-4D97-AF65-F5344CB8AC3E}">
        <p14:creationId xmlns:p14="http://schemas.microsoft.com/office/powerpoint/2010/main" val="245129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907285-07B8-DCF8-C107-95A4CFFD6D6D}"/>
              </a:ext>
            </a:extLst>
          </p:cNvPr>
          <p:cNvSpPr>
            <a:spLocks noChangeArrowheads="1"/>
          </p:cNvSpPr>
          <p:nvPr/>
        </p:nvSpPr>
        <p:spPr bwMode="auto">
          <a:xfrm>
            <a:off x="685800" y="1512874"/>
            <a:ext cx="9682843" cy="4062651"/>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import</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err="1">
                <a:ln>
                  <a:noFill/>
                </a:ln>
                <a:solidFill>
                  <a:srgbClr val="D3D3D3"/>
                </a:solidFill>
                <a:effectLst/>
                <a:latin typeface="Droid Sans Mono"/>
              </a:rPr>
              <a:t>java.util.ArrayList</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C678DD"/>
                </a:solidFill>
                <a:effectLst/>
                <a:latin typeface="Droid Sans Mono"/>
              </a:rPr>
              <a:t>class</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E6C07B"/>
                </a:solidFill>
                <a:effectLst/>
                <a:latin typeface="Droid Sans Mono"/>
              </a:rPr>
              <a:t>Main</a:t>
            </a:r>
            <a:r>
              <a:rPr kumimoji="0" lang="en-US" altLang="en-US" sz="2400" b="0" i="0" u="none" strike="noStrike" cap="none" normalizeH="0" baseline="0" dirty="0">
                <a:ln>
                  <a:noFill/>
                </a:ln>
                <a:solidFill>
                  <a:srgbClr val="D3D3D3"/>
                </a:solidFill>
                <a:effectLst/>
                <a:latin typeface="Droid Sans Mono"/>
              </a:rPr>
              <a:t> { </a:t>
            </a:r>
            <a:r>
              <a:rPr kumimoji="0" lang="en-US" altLang="en-US" sz="2400" b="0" i="0" u="none" strike="noStrike" cap="none" normalizeH="0" baseline="0" dirty="0">
                <a:ln>
                  <a:noFill/>
                </a:ln>
                <a:solidFill>
                  <a:srgbClr val="C678DD"/>
                </a:solidFill>
                <a:effectLst/>
                <a:latin typeface="Droid Sans Mono"/>
              </a:rPr>
              <a:t>public</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C678DD"/>
                </a:solidFill>
                <a:effectLst/>
                <a:latin typeface="Droid Sans Mono"/>
              </a:rPr>
              <a:t>static</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C678DD"/>
                </a:solidFill>
                <a:effectLst/>
                <a:latin typeface="Droid Sans Mono"/>
              </a:rPr>
              <a:t>void</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61AEEE"/>
                </a:solidFill>
                <a:effectLst/>
                <a:latin typeface="Droid Sans Mono"/>
              </a:rPr>
              <a:t>main</a:t>
            </a:r>
            <a:r>
              <a:rPr kumimoji="0" lang="en-US" altLang="en-US" sz="2400" b="0" i="0" u="none" strike="noStrike" cap="none" normalizeH="0" baseline="0" dirty="0">
                <a:ln>
                  <a:noFill/>
                </a:ln>
                <a:solidFill>
                  <a:srgbClr val="D3D3D3"/>
                </a:solidFill>
                <a:effectLst/>
                <a:latin typeface="Droid Sans Mono"/>
              </a:rPr>
              <a:t>(String[] </a:t>
            </a:r>
            <a:r>
              <a:rPr kumimoji="0" lang="en-US" altLang="en-US" sz="2400" b="0" i="0" u="none" strike="noStrike" cap="none" normalizeH="0" baseline="0" dirty="0" err="1">
                <a:ln>
                  <a:noFill/>
                </a:ln>
                <a:solidFill>
                  <a:srgbClr val="D3D3D3"/>
                </a:solidFill>
                <a:effectLst/>
                <a:latin typeface="Droid Sans Mono"/>
              </a:rPr>
              <a:t>args</a:t>
            </a:r>
            <a:r>
              <a:rPr kumimoji="0" lang="en-US" altLang="en-US" sz="2400" b="0" i="0" u="none" strike="noStrike" cap="none" normalizeH="0" baseline="0" dirty="0">
                <a:ln>
                  <a:noFill/>
                </a:ln>
                <a:solidFill>
                  <a:srgbClr val="D3D3D3"/>
                </a:solidFill>
                <a:effectLst/>
                <a:latin typeface="Droid Sans Mono"/>
              </a:rPr>
              <a:t>) { </a:t>
            </a:r>
            <a:r>
              <a:rPr kumimoji="0" lang="en-US" altLang="en-US" sz="2400" b="0" i="0" u="none" strike="noStrike" cap="none" normalizeH="0" baseline="0" dirty="0" err="1">
                <a:ln>
                  <a:noFill/>
                </a:ln>
                <a:solidFill>
                  <a:srgbClr val="D3D3D3"/>
                </a:solidFill>
                <a:effectLst/>
                <a:latin typeface="Droid Sans Mono"/>
              </a:rPr>
              <a:t>ArrayList</a:t>
            </a:r>
            <a:r>
              <a:rPr kumimoji="0" lang="en-US" altLang="en-US" sz="2400" b="0" i="0" u="none" strike="noStrike" cap="none" normalizeH="0" baseline="0" dirty="0">
                <a:ln>
                  <a:noFill/>
                </a:ln>
                <a:solidFill>
                  <a:srgbClr val="D3D3D3"/>
                </a:solidFill>
                <a:effectLst/>
                <a:latin typeface="Droid Sans Mono"/>
              </a:rPr>
              <a:t>&lt;String&gt; animals = </a:t>
            </a:r>
            <a:r>
              <a:rPr kumimoji="0" lang="en-US" altLang="en-US" sz="2400" b="0" i="0" u="none" strike="noStrike" cap="none" normalizeH="0" baseline="0" dirty="0">
                <a:ln>
                  <a:noFill/>
                </a:ln>
                <a:solidFill>
                  <a:srgbClr val="C678DD"/>
                </a:solidFill>
                <a:effectLst/>
                <a:latin typeface="Droid Sans Mono"/>
              </a:rPr>
              <a:t>new</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err="1">
                <a:ln>
                  <a:noFill/>
                </a:ln>
                <a:solidFill>
                  <a:srgbClr val="D3D3D3"/>
                </a:solidFill>
                <a:effectLst/>
                <a:latin typeface="Droid Sans Mono"/>
              </a:rPr>
              <a:t>ArrayList</a:t>
            </a:r>
            <a:r>
              <a:rPr kumimoji="0" lang="en-US" altLang="en-US" sz="2400" b="0" i="0" u="none" strike="noStrike" cap="none" normalizeH="0" baseline="0" dirty="0">
                <a:ln>
                  <a:noFill/>
                </a:ln>
                <a:solidFill>
                  <a:srgbClr val="D3D3D3"/>
                </a:solidFill>
                <a:effectLst/>
                <a:latin typeface="Droid Sans Mono"/>
              </a:rPr>
              <a:t>&lt;&gt;();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add elements in the </a:t>
            </a:r>
            <a:r>
              <a:rPr kumimoji="0" lang="en-US" altLang="en-US" sz="2400" b="0" i="0" u="none" strike="noStrike" cap="none" normalizeH="0" baseline="0" dirty="0" err="1">
                <a:ln>
                  <a:noFill/>
                </a:ln>
                <a:solidFill>
                  <a:srgbClr val="FFDDBE"/>
                </a:solidFill>
                <a:effectLst/>
                <a:latin typeface="Droid Sans Mono"/>
              </a:rPr>
              <a:t>arraylist</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3D3D3"/>
                </a:solidFill>
                <a:effectLst/>
                <a:latin typeface="Droid Sans Mono"/>
              </a:rPr>
              <a:t>animals.add</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"Cat"</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3D3D3"/>
                </a:solidFill>
                <a:effectLst/>
                <a:latin typeface="Droid Sans Mono"/>
              </a:rPr>
              <a:t>animals.add</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"Dog"</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3D3D3"/>
                </a:solidFill>
                <a:effectLst/>
                <a:latin typeface="Droid Sans Mono"/>
              </a:rPr>
              <a:t>animals.add</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"Cow"</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3D3D3"/>
                </a:solidFill>
                <a:effectLst/>
                <a:latin typeface="Droid Sans Mono"/>
              </a:rPr>
              <a:t>System.out.println</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a:t>
            </a:r>
            <a:r>
              <a:rPr kumimoji="0" lang="en-US" altLang="en-US" sz="2400" b="0" i="0" u="none" strike="noStrike" cap="none" normalizeH="0" baseline="0" dirty="0" err="1">
                <a:ln>
                  <a:noFill/>
                </a:ln>
                <a:solidFill>
                  <a:srgbClr val="98C379"/>
                </a:solidFill>
                <a:effectLst/>
                <a:latin typeface="Droid Sans Mono"/>
              </a:rPr>
              <a:t>ArrayList</a:t>
            </a:r>
            <a:r>
              <a:rPr kumimoji="0" lang="en-US" altLang="en-US" sz="2400" b="0" i="0" u="none" strike="noStrike" cap="none" normalizeH="0" baseline="0" dirty="0">
                <a:ln>
                  <a:noFill/>
                </a:ln>
                <a:solidFill>
                  <a:srgbClr val="98C379"/>
                </a:solidFill>
                <a:effectLst/>
                <a:latin typeface="Droid Sans Mono"/>
              </a:rPr>
              <a:t>: "</a:t>
            </a:r>
            <a:r>
              <a:rPr kumimoji="0" lang="en-US" altLang="en-US" sz="2400" b="0" i="0" u="none" strike="noStrike" cap="none" normalizeH="0" baseline="0" dirty="0">
                <a:ln>
                  <a:noFill/>
                </a:ln>
                <a:solidFill>
                  <a:srgbClr val="D3D3D3"/>
                </a:solidFill>
                <a:effectLst/>
                <a:latin typeface="Droid Sans Mono"/>
              </a:rPr>
              <a:t> + animals);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get the element from the </a:t>
            </a:r>
            <a:r>
              <a:rPr kumimoji="0" lang="en-US" altLang="en-US" sz="2400" b="0" i="0" u="none" strike="noStrike" cap="none" normalizeH="0" baseline="0" dirty="0" err="1">
                <a:ln>
                  <a:noFill/>
                </a:ln>
                <a:solidFill>
                  <a:srgbClr val="FFDDBE"/>
                </a:solidFill>
                <a:effectLst/>
                <a:latin typeface="Droid Sans Mono"/>
              </a:rPr>
              <a:t>arraylist</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String str = </a:t>
            </a:r>
            <a:r>
              <a:rPr kumimoji="0" lang="en-US" altLang="en-US" sz="2400" b="0" i="0" u="none" strike="noStrike" cap="none" normalizeH="0" baseline="0" dirty="0" err="1">
                <a:ln>
                  <a:noFill/>
                </a:ln>
                <a:solidFill>
                  <a:srgbClr val="D3D3D3"/>
                </a:solidFill>
                <a:effectLst/>
                <a:latin typeface="Droid Sans Mono"/>
              </a:rPr>
              <a:t>animals.get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3D3D3"/>
                </a:solidFill>
                <a:effectLst/>
                <a:latin typeface="Droid Sans Mono"/>
              </a:rPr>
              <a:t>System.out.print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"Element at index 1: "</a:t>
            </a:r>
            <a:r>
              <a:rPr kumimoji="0" lang="en-US" altLang="en-US" sz="2400" b="0" i="0" u="none" strike="noStrike" cap="none" normalizeH="0" baseline="0" dirty="0">
                <a:ln>
                  <a:noFill/>
                </a:ln>
                <a:solidFill>
                  <a:srgbClr val="D3D3D3"/>
                </a:solidFill>
                <a:effectLst/>
                <a:latin typeface="Droid Sans Mono"/>
              </a:rPr>
              <a:t> + str);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11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15929</TotalTime>
  <Words>6829</Words>
  <Application>Microsoft Office PowerPoint</Application>
  <PresentationFormat>Widescreen</PresentationFormat>
  <Paragraphs>834</Paragraphs>
  <Slides>73</Slides>
  <Notes>0</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73</vt:i4>
      </vt:variant>
    </vt:vector>
  </HeadingPairs>
  <TitlesOfParts>
    <vt:vector size="103" baseType="lpstr">
      <vt:lpstr>arial</vt:lpstr>
      <vt:lpstr>arial</vt:lpstr>
      <vt:lpstr>Arial Unicode MS</vt:lpstr>
      <vt:lpstr>Calibri</vt:lpstr>
      <vt:lpstr>Calibri Light</vt:lpstr>
      <vt:lpstr>Consolas</vt:lpstr>
      <vt:lpstr>Courier 10 Pitch</vt:lpstr>
      <vt:lpstr>Courier New</vt:lpstr>
      <vt:lpstr>Droid Sans Mono</vt:lpstr>
      <vt:lpstr>erdana</vt:lpstr>
      <vt:lpstr>euclid_circular_a</vt:lpstr>
      <vt:lpstr>Google Sans</vt:lpstr>
      <vt:lpstr>Helvetica</vt:lpstr>
      <vt:lpstr>Helvetica Neue</vt:lpstr>
      <vt:lpstr>inherit</vt:lpstr>
      <vt:lpstr>inter-bold</vt:lpstr>
      <vt:lpstr>inter-regular</vt:lpstr>
      <vt:lpstr>Lato</vt:lpstr>
      <vt:lpstr>Monaco</vt:lpstr>
      <vt:lpstr>Nunito</vt:lpstr>
      <vt:lpstr>open sans</vt:lpstr>
      <vt:lpstr>open sans</vt:lpstr>
      <vt:lpstr>OracleSansVF</vt:lpstr>
      <vt:lpstr>Roboto</vt:lpstr>
      <vt:lpstr>Source Sans Pro</vt:lpstr>
      <vt:lpstr>Times New Roman</vt:lpstr>
      <vt:lpstr>var(--bs-font-monospace)</vt:lpstr>
      <vt:lpstr>Wingdings</vt:lpstr>
      <vt:lpstr>Work Sans</vt:lpstr>
      <vt:lpstr>Office Theme</vt:lpstr>
      <vt:lpstr>Unit  - IV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Database Models</vt:lpstr>
      <vt:lpstr>Relational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Jyothsna Kilari</dc:creator>
  <cp:lastModifiedBy>Jyothsna Kilari</cp:lastModifiedBy>
  <cp:revision>58</cp:revision>
  <dcterms:created xsi:type="dcterms:W3CDTF">2023-04-25T09:42:01Z</dcterms:created>
  <dcterms:modified xsi:type="dcterms:W3CDTF">2023-05-08T11:34:25Z</dcterms:modified>
</cp:coreProperties>
</file>