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5" r:id="rId18"/>
    <p:sldId id="276" r:id="rId19"/>
    <p:sldId id="271" r:id="rId20"/>
    <p:sldId id="272" r:id="rId21"/>
    <p:sldId id="273" r:id="rId22"/>
    <p:sldId id="282" r:id="rId23"/>
    <p:sldId id="281" r:id="rId24"/>
    <p:sldId id="280" r:id="rId25"/>
    <p:sldId id="277" r:id="rId26"/>
    <p:sldId id="278" r:id="rId27"/>
    <p:sldId id="279" r:id="rId28"/>
    <p:sldId id="283" r:id="rId29"/>
    <p:sldId id="284" r:id="rId30"/>
    <p:sldId id="287" r:id="rId31"/>
    <p:sldId id="285" r:id="rId32"/>
    <p:sldId id="286" r:id="rId33"/>
    <p:sldId id="288" r:id="rId34"/>
    <p:sldId id="289" r:id="rId35"/>
    <p:sldId id="290" r:id="rId36"/>
    <p:sldId id="291" r:id="rId37"/>
    <p:sldId id="292" r:id="rId38"/>
    <p:sldId id="299" r:id="rId39"/>
    <p:sldId id="293" r:id="rId40"/>
    <p:sldId id="294" r:id="rId41"/>
    <p:sldId id="295" r:id="rId42"/>
    <p:sldId id="296" r:id="rId43"/>
    <p:sldId id="297" r:id="rId44"/>
    <p:sldId id="298"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2" d="100"/>
          <a:sy n="52" d="100"/>
        </p:scale>
        <p:origin x="119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16B3-4CE5-A4C6-BEA5-93536A8206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723F36-53C6-7A42-C08D-8D63C3877A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BD6C5A-2715-5603-EBBA-61EC20C191D8}"/>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5" name="Footer Placeholder 4">
            <a:extLst>
              <a:ext uri="{FF2B5EF4-FFF2-40B4-BE49-F238E27FC236}">
                <a16:creationId xmlns:a16="http://schemas.microsoft.com/office/drawing/2014/main" id="{4379EFD0-696C-3BC0-42C1-EDC0F7F6F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278C84-B9E1-0C5C-B8FF-77DE8E54D10D}"/>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84756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571D-30C3-7FAD-1384-74CA17C324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18EE1-ADA0-93B5-C9B4-415A0923C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9EDA1-7395-4D7F-D5D4-553F14F19406}"/>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5" name="Footer Placeholder 4">
            <a:extLst>
              <a:ext uri="{FF2B5EF4-FFF2-40B4-BE49-F238E27FC236}">
                <a16:creationId xmlns:a16="http://schemas.microsoft.com/office/drawing/2014/main" id="{384007D7-40C0-6BF8-5432-B94140178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D6A58A-ECF2-13C6-83D3-5EC1390A9A9A}"/>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423114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1501B-0CFA-2998-D4F1-5804972109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B88806-A3A6-280A-F1C7-1A637758C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EC8FF-6F1A-FA78-CB5A-3A608D57C75B}"/>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5" name="Footer Placeholder 4">
            <a:extLst>
              <a:ext uri="{FF2B5EF4-FFF2-40B4-BE49-F238E27FC236}">
                <a16:creationId xmlns:a16="http://schemas.microsoft.com/office/drawing/2014/main" id="{5A27FFFC-721D-CD61-608E-672578CFDA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789A0-86FC-5A05-D161-407A2D800DE5}"/>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278323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2188-25E2-BEDB-53CF-BEBDB63CC7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C66FC6-6671-1DAB-5D1A-EA0D1ABEBB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FBD6B-D708-2C69-C336-9543D4EACA91}"/>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5" name="Footer Placeholder 4">
            <a:extLst>
              <a:ext uri="{FF2B5EF4-FFF2-40B4-BE49-F238E27FC236}">
                <a16:creationId xmlns:a16="http://schemas.microsoft.com/office/drawing/2014/main" id="{3D78D40F-546C-7EBE-337B-AB7809CEE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771B8-1294-2A1C-D16A-F3F8AFB2F247}"/>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149950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CBCC-2111-CD40-88BE-9710D934DA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24AB92-BCB4-6DF0-603D-963A9BDCFB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E8E8F-9193-F4B1-F9F3-C8E7B311D77A}"/>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5" name="Footer Placeholder 4">
            <a:extLst>
              <a:ext uri="{FF2B5EF4-FFF2-40B4-BE49-F238E27FC236}">
                <a16:creationId xmlns:a16="http://schemas.microsoft.com/office/drawing/2014/main" id="{5453D960-ACE1-7547-FE2E-E0B1B9F65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B61196-84C6-4413-A8F4-1423868511B9}"/>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2924445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E9E2-6BA1-595D-5E2B-1D32C132A4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F862BA-CE0C-8141-6A06-20388710B8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2D940B-38E0-63CA-BB9D-C41E594304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21C134-7DED-873B-BEEF-06634AA14857}"/>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6" name="Footer Placeholder 5">
            <a:extLst>
              <a:ext uri="{FF2B5EF4-FFF2-40B4-BE49-F238E27FC236}">
                <a16:creationId xmlns:a16="http://schemas.microsoft.com/office/drawing/2014/main" id="{1985F32B-DA2D-A862-C5F8-C0A51E9A67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61148B-7829-0E12-4850-0F92C2D42720}"/>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159024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46DF-41EE-F23F-0289-3D1A91E4CA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20F7DB-EBB2-7AB3-3E18-5135FA3A4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89050E-109F-8CCB-B578-BDAA647134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9FBBFB-F137-5726-3167-D3C576375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10518-E4C4-1D6B-736C-5E6C2A2B6C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84C5D2-8DC0-F64A-1078-049B887102D8}"/>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8" name="Footer Placeholder 7">
            <a:extLst>
              <a:ext uri="{FF2B5EF4-FFF2-40B4-BE49-F238E27FC236}">
                <a16:creationId xmlns:a16="http://schemas.microsoft.com/office/drawing/2014/main" id="{243A7C79-A127-7A70-F25D-1C9599EA21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E069D4-BD37-96A3-9C58-84E387C30920}"/>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313947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4B16-86D6-4D98-72F8-E807C633F7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275006-A603-2AF0-2F46-BC35DC7665A1}"/>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4" name="Footer Placeholder 3">
            <a:extLst>
              <a:ext uri="{FF2B5EF4-FFF2-40B4-BE49-F238E27FC236}">
                <a16:creationId xmlns:a16="http://schemas.microsoft.com/office/drawing/2014/main" id="{19D23232-3210-7AE4-8A4C-6813811603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87D35A-F12D-E0D8-4551-C4FFCC48A78C}"/>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428043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409D7-1A57-1297-6ED1-DBDE56309465}"/>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3" name="Footer Placeholder 2">
            <a:extLst>
              <a:ext uri="{FF2B5EF4-FFF2-40B4-BE49-F238E27FC236}">
                <a16:creationId xmlns:a16="http://schemas.microsoft.com/office/drawing/2014/main" id="{7F9C72F8-AED2-DD42-3C32-E4AA716606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527C11-B2D0-7D93-604C-61189961B5E9}"/>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167743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E163-547D-304A-7720-495EF9714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81C278-ECF2-8607-2985-29140D42B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E9ED63-1F06-75A6-950D-63C292AC1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365BF-FA69-3914-F014-CB49015A1543}"/>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6" name="Footer Placeholder 5">
            <a:extLst>
              <a:ext uri="{FF2B5EF4-FFF2-40B4-BE49-F238E27FC236}">
                <a16:creationId xmlns:a16="http://schemas.microsoft.com/office/drawing/2014/main" id="{9A5CC6C0-5A61-B720-B97F-D8B2CDBBD0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9B816B-365A-B873-4A2C-97FA4F4FC106}"/>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326471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5F43-35B5-78DD-EB2A-02E8A612A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CE04D9-BC26-4CDA-27D8-0273A409D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4CAFEF-2572-DBD0-0A21-933C27F72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D1EFD-42FC-DFA8-03EE-A56863C55D07}"/>
              </a:ext>
            </a:extLst>
          </p:cNvPr>
          <p:cNvSpPr>
            <a:spLocks noGrp="1"/>
          </p:cNvSpPr>
          <p:nvPr>
            <p:ph type="dt" sz="half" idx="10"/>
          </p:nvPr>
        </p:nvSpPr>
        <p:spPr/>
        <p:txBody>
          <a:bodyPr/>
          <a:lstStyle/>
          <a:p>
            <a:fld id="{F733C790-A482-49D5-A465-CDFEF768A6AF}" type="datetimeFigureOut">
              <a:rPr lang="en-IN" smtClean="0"/>
              <a:t>15-05-2023</a:t>
            </a:fld>
            <a:endParaRPr lang="en-IN"/>
          </a:p>
        </p:txBody>
      </p:sp>
      <p:sp>
        <p:nvSpPr>
          <p:cNvPr id="6" name="Footer Placeholder 5">
            <a:extLst>
              <a:ext uri="{FF2B5EF4-FFF2-40B4-BE49-F238E27FC236}">
                <a16:creationId xmlns:a16="http://schemas.microsoft.com/office/drawing/2014/main" id="{D8204A6A-BC84-863A-B2EB-3228C0E2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174B57-2604-FBCA-20AD-91E50B52CD26}"/>
              </a:ext>
            </a:extLst>
          </p:cNvPr>
          <p:cNvSpPr>
            <a:spLocks noGrp="1"/>
          </p:cNvSpPr>
          <p:nvPr>
            <p:ph type="sldNum" sz="quarter" idx="12"/>
          </p:nvPr>
        </p:nvSpPr>
        <p:spPr/>
        <p:txBody>
          <a:bodyPr/>
          <a:lstStyle/>
          <a:p>
            <a:fld id="{95F8DF17-A88F-40EB-8875-B37C82C84937}" type="slidenum">
              <a:rPr lang="en-IN" smtClean="0"/>
              <a:t>‹#›</a:t>
            </a:fld>
            <a:endParaRPr lang="en-IN"/>
          </a:p>
        </p:txBody>
      </p:sp>
    </p:spTree>
    <p:extLst>
      <p:ext uri="{BB962C8B-B14F-4D97-AF65-F5344CB8AC3E}">
        <p14:creationId xmlns:p14="http://schemas.microsoft.com/office/powerpoint/2010/main" val="192274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81ED81-F8F0-8280-443E-32E138875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4C6489-A414-7320-2720-0CADF2A873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BCE87-7395-52A4-F79E-791BBDEF6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3C790-A482-49D5-A465-CDFEF768A6AF}" type="datetimeFigureOut">
              <a:rPr lang="en-IN" smtClean="0"/>
              <a:t>15-05-2023</a:t>
            </a:fld>
            <a:endParaRPr lang="en-IN"/>
          </a:p>
        </p:txBody>
      </p:sp>
      <p:sp>
        <p:nvSpPr>
          <p:cNvPr id="5" name="Footer Placeholder 4">
            <a:extLst>
              <a:ext uri="{FF2B5EF4-FFF2-40B4-BE49-F238E27FC236}">
                <a16:creationId xmlns:a16="http://schemas.microsoft.com/office/drawing/2014/main" id="{AE0B18E4-26A3-3595-5E88-FA9C49E654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F51D2F-463B-4ECD-C632-0C1CC603E3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8DF17-A88F-40EB-8875-B37C82C84937}" type="slidenum">
              <a:rPr lang="en-IN" smtClean="0"/>
              <a:t>‹#›</a:t>
            </a:fld>
            <a:endParaRPr lang="en-IN"/>
          </a:p>
        </p:txBody>
      </p:sp>
    </p:spTree>
    <p:extLst>
      <p:ext uri="{BB962C8B-B14F-4D97-AF65-F5344CB8AC3E}">
        <p14:creationId xmlns:p14="http://schemas.microsoft.com/office/powerpoint/2010/main" val="205828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hyperlink" Target="https://docs.oracle.com/javase/tutorial/uiswing/layout/spring.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javatpoint.com/interface-in-java"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10F7-1D8C-E255-4627-01DAB2D47FD6}"/>
              </a:ext>
            </a:extLst>
          </p:cNvPr>
          <p:cNvSpPr>
            <a:spLocks noGrp="1"/>
          </p:cNvSpPr>
          <p:nvPr>
            <p:ph type="ctrTitle"/>
          </p:nvPr>
        </p:nvSpPr>
        <p:spPr/>
        <p:txBody>
          <a:bodyPr/>
          <a:lstStyle/>
          <a:p>
            <a:r>
              <a:rPr lang="en-IN" dirty="0"/>
              <a:t>Unit - V</a:t>
            </a:r>
          </a:p>
        </p:txBody>
      </p:sp>
      <p:sp>
        <p:nvSpPr>
          <p:cNvPr id="3" name="Subtitle 2">
            <a:extLst>
              <a:ext uri="{FF2B5EF4-FFF2-40B4-BE49-F238E27FC236}">
                <a16:creationId xmlns:a16="http://schemas.microsoft.com/office/drawing/2014/main" id="{25751F4D-F8A9-9E3F-1AB0-498845EF9701}"/>
              </a:ext>
            </a:extLst>
          </p:cNvPr>
          <p:cNvSpPr>
            <a:spLocks noGrp="1"/>
          </p:cNvSpPr>
          <p:nvPr>
            <p:ph type="subTitle" idx="1"/>
          </p:nvPr>
        </p:nvSpPr>
        <p:spPr/>
        <p:txBody>
          <a:bodyPr>
            <a:normAutofit/>
          </a:bodyPr>
          <a:lstStyle/>
          <a:p>
            <a:r>
              <a:rPr lang="en-US" sz="4000" dirty="0">
                <a:solidFill>
                  <a:srgbClr val="000000"/>
                </a:solidFill>
                <a:effectLst/>
                <a:latin typeface="Times New Roman" panose="02020603050405020304" pitchFamily="18" charset="0"/>
                <a:ea typeface="Times New Roman" panose="02020603050405020304" pitchFamily="18" charset="0"/>
              </a:rPr>
              <a:t>Introduction - AWT &amp; Swings</a:t>
            </a:r>
            <a:endParaRPr lang="en-IN" sz="4000" dirty="0"/>
          </a:p>
        </p:txBody>
      </p:sp>
    </p:spTree>
    <p:extLst>
      <p:ext uri="{BB962C8B-B14F-4D97-AF65-F5344CB8AC3E}">
        <p14:creationId xmlns:p14="http://schemas.microsoft.com/office/powerpoint/2010/main" val="3977495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67468D-EAC2-02A3-C7C3-9E515FFDFDC3}"/>
              </a:ext>
            </a:extLst>
          </p:cNvPr>
          <p:cNvSpPr txBox="1"/>
          <p:nvPr/>
        </p:nvSpPr>
        <p:spPr>
          <a:xfrm>
            <a:off x="535709" y="817988"/>
            <a:ext cx="6096000" cy="3416320"/>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EmployeeView</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method to display the Employee details </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printEmployeeDetails</a:t>
            </a:r>
            <a:r>
              <a:rPr lang="en-IN" b="0" i="0" dirty="0">
                <a:solidFill>
                  <a:srgbClr val="000000"/>
                </a:solidFill>
                <a:effectLst/>
                <a:latin typeface="inter-regular"/>
              </a:rPr>
              <a:t> (String </a:t>
            </a:r>
            <a:r>
              <a:rPr lang="en-IN" b="0" i="0" dirty="0" err="1">
                <a:solidFill>
                  <a:srgbClr val="000000"/>
                </a:solidFill>
                <a:effectLst/>
                <a:latin typeface="inter-regular"/>
              </a:rPr>
              <a:t>EmployeeName</a:t>
            </a:r>
            <a:r>
              <a:rPr lang="en-IN" b="0" i="0" dirty="0">
                <a:solidFill>
                  <a:srgbClr val="000000"/>
                </a:solidFill>
                <a:effectLst/>
                <a:latin typeface="inter-regular"/>
              </a:rPr>
              <a:t>, String </a:t>
            </a:r>
            <a:r>
              <a:rPr lang="en-IN" b="0" i="0" dirty="0" err="1">
                <a:solidFill>
                  <a:srgbClr val="000000"/>
                </a:solidFill>
                <a:effectLst/>
                <a:latin typeface="inter-regular"/>
              </a:rPr>
              <a:t>EmployeeId</a:t>
            </a:r>
            <a:r>
              <a:rPr lang="en-IN" b="0" i="0" dirty="0">
                <a:solidFill>
                  <a:srgbClr val="000000"/>
                </a:solidFill>
                <a:effectLst/>
                <a:latin typeface="inter-regular"/>
              </a:rPr>
              <a:t>, String </a:t>
            </a:r>
            <a:r>
              <a:rPr lang="en-IN" b="0" i="0" dirty="0" err="1">
                <a:solidFill>
                  <a:srgbClr val="000000"/>
                </a:solidFill>
                <a:effectLst/>
                <a:latin typeface="inter-regular"/>
              </a:rPr>
              <a:t>EmployeeDepartment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"Employee Details: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"Name: "</a:t>
            </a:r>
            <a:r>
              <a:rPr lang="en-IN" b="0" i="0" dirty="0">
                <a:solidFill>
                  <a:srgbClr val="000000"/>
                </a:solidFill>
                <a:effectLst/>
                <a:latin typeface="inter-regular"/>
              </a:rPr>
              <a:t> + </a:t>
            </a:r>
            <a:r>
              <a:rPr lang="en-IN" b="0" i="0" dirty="0" err="1">
                <a:solidFill>
                  <a:srgbClr val="000000"/>
                </a:solidFill>
                <a:effectLst/>
                <a:latin typeface="inter-regular"/>
              </a:rPr>
              <a:t>EmployeeName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"Employee ID: "</a:t>
            </a:r>
            <a:r>
              <a:rPr lang="en-IN" b="0" i="0" dirty="0">
                <a:solidFill>
                  <a:srgbClr val="000000"/>
                </a:solidFill>
                <a:effectLst/>
                <a:latin typeface="inter-regular"/>
              </a:rPr>
              <a:t> + </a:t>
            </a:r>
            <a:r>
              <a:rPr lang="en-IN" b="0" i="0" dirty="0" err="1">
                <a:solidFill>
                  <a:srgbClr val="000000"/>
                </a:solidFill>
                <a:effectLst/>
                <a:latin typeface="inter-regular"/>
              </a:rPr>
              <a:t>EmployeeId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"Employee Department: "</a:t>
            </a:r>
            <a:r>
              <a:rPr lang="en-IN" b="0" i="0" dirty="0">
                <a:solidFill>
                  <a:srgbClr val="000000"/>
                </a:solidFill>
                <a:effectLst/>
                <a:latin typeface="inter-regular"/>
              </a:rPr>
              <a:t> + </a:t>
            </a:r>
            <a:r>
              <a:rPr lang="en-IN" b="0" i="0" dirty="0" err="1">
                <a:solidFill>
                  <a:srgbClr val="000000"/>
                </a:solidFill>
                <a:effectLst/>
                <a:latin typeface="inter-regular"/>
              </a:rPr>
              <a:t>EmployeeDepartment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p>
        </p:txBody>
      </p:sp>
    </p:spTree>
    <p:extLst>
      <p:ext uri="{BB962C8B-B14F-4D97-AF65-F5344CB8AC3E}">
        <p14:creationId xmlns:p14="http://schemas.microsoft.com/office/powerpoint/2010/main" val="395821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D63E09-AF51-6F18-E381-5EF4BB10A395}"/>
              </a:ext>
            </a:extLst>
          </p:cNvPr>
          <p:cNvSpPr txBox="1"/>
          <p:nvPr/>
        </p:nvSpPr>
        <p:spPr>
          <a:xfrm>
            <a:off x="6096000" y="197346"/>
            <a:ext cx="6096000" cy="6463308"/>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setEmployeeId</a:t>
            </a:r>
            <a:r>
              <a:rPr lang="en-IN" b="0" i="0" dirty="0">
                <a:solidFill>
                  <a:srgbClr val="000000"/>
                </a:solidFill>
                <a:effectLst/>
                <a:latin typeface="inter-regular"/>
              </a:rPr>
              <a:t>(String id){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model.setId</a:t>
            </a:r>
            <a:r>
              <a:rPr lang="en-IN" b="0" i="0" dirty="0">
                <a:solidFill>
                  <a:srgbClr val="000000"/>
                </a:solidFill>
                <a:effectLst/>
                <a:latin typeface="inter-regular"/>
              </a:rPr>
              <a:t>(id);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String </a:t>
            </a:r>
            <a:r>
              <a:rPr lang="en-IN" b="0" i="0" dirty="0" err="1">
                <a:solidFill>
                  <a:srgbClr val="000000"/>
                </a:solidFill>
                <a:effectLst/>
                <a:latin typeface="inter-regular"/>
              </a:rPr>
              <a:t>getEmployeeId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model.getId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setEmployeeDepartment</a:t>
            </a:r>
            <a:r>
              <a:rPr lang="en-IN" b="0" i="0" dirty="0">
                <a:solidFill>
                  <a:srgbClr val="000000"/>
                </a:solidFill>
                <a:effectLst/>
                <a:latin typeface="inter-regular"/>
              </a:rPr>
              <a:t>(String Department){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model.setDepartment</a:t>
            </a:r>
            <a:r>
              <a:rPr lang="en-IN" b="0" i="0" dirty="0">
                <a:solidFill>
                  <a:srgbClr val="000000"/>
                </a:solidFill>
                <a:effectLst/>
                <a:latin typeface="inter-regular"/>
              </a:rPr>
              <a:t>(Department);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String </a:t>
            </a:r>
            <a:r>
              <a:rPr lang="en-IN" b="0" i="0" dirty="0" err="1">
                <a:solidFill>
                  <a:srgbClr val="000000"/>
                </a:solidFill>
                <a:effectLst/>
                <a:latin typeface="inter-regular"/>
              </a:rPr>
              <a:t>getEmployeeDepartment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model.getDepartment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method to update view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updateView</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view.printEmployeeDetails</a:t>
            </a:r>
            <a:r>
              <a:rPr lang="en-IN" b="0" i="0" dirty="0">
                <a:solidFill>
                  <a:srgbClr val="000000"/>
                </a:solidFill>
                <a:effectLst/>
                <a:latin typeface="inter-regular"/>
              </a:rPr>
              <a:t>(</a:t>
            </a:r>
            <a:r>
              <a:rPr lang="en-IN" b="0" i="0" dirty="0" err="1">
                <a:solidFill>
                  <a:srgbClr val="000000"/>
                </a:solidFill>
                <a:effectLst/>
                <a:latin typeface="inter-regular"/>
              </a:rPr>
              <a:t>model.getName</a:t>
            </a:r>
            <a:r>
              <a:rPr lang="en-IN" b="0" i="0" dirty="0">
                <a:solidFill>
                  <a:srgbClr val="000000"/>
                </a:solidFill>
                <a:effectLst/>
                <a:latin typeface="inter-regular"/>
              </a:rPr>
              <a:t>(), </a:t>
            </a:r>
            <a:r>
              <a:rPr lang="en-IN" b="0" i="0" dirty="0" err="1">
                <a:solidFill>
                  <a:srgbClr val="000000"/>
                </a:solidFill>
                <a:effectLst/>
                <a:latin typeface="inter-regular"/>
              </a:rPr>
              <a:t>model.getId</a:t>
            </a:r>
            <a:r>
              <a:rPr lang="en-IN" b="0" i="0" dirty="0">
                <a:solidFill>
                  <a:srgbClr val="000000"/>
                </a:solidFill>
                <a:effectLst/>
                <a:latin typeface="inter-regular"/>
              </a:rPr>
              <a:t>(), </a:t>
            </a:r>
            <a:r>
              <a:rPr lang="en-IN" b="0" i="0" dirty="0" err="1">
                <a:solidFill>
                  <a:srgbClr val="000000"/>
                </a:solidFill>
                <a:effectLst/>
                <a:latin typeface="inter-regular"/>
              </a:rPr>
              <a:t>model.getDepartment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endParaRPr lang="en-IN" dirty="0"/>
          </a:p>
        </p:txBody>
      </p:sp>
      <p:sp>
        <p:nvSpPr>
          <p:cNvPr id="4" name="TextBox 3">
            <a:extLst>
              <a:ext uri="{FF2B5EF4-FFF2-40B4-BE49-F238E27FC236}">
                <a16:creationId xmlns:a16="http://schemas.microsoft.com/office/drawing/2014/main" id="{67A16CD6-FD73-4646-83BD-1F00B8C60F2F}"/>
              </a:ext>
            </a:extLst>
          </p:cNvPr>
          <p:cNvSpPr txBox="1"/>
          <p:nvPr/>
        </p:nvSpPr>
        <p:spPr>
          <a:xfrm>
            <a:off x="67736" y="234533"/>
            <a:ext cx="6112933" cy="6463308"/>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EmployeeController</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declaring the variables model and view</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Employee model;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a:t>
            </a:r>
            <a:r>
              <a:rPr lang="en-IN" b="0" i="0" dirty="0" err="1">
                <a:solidFill>
                  <a:srgbClr val="000000"/>
                </a:solidFill>
                <a:effectLst/>
                <a:latin typeface="inter-regular"/>
              </a:rPr>
              <a:t>EmployeeView</a:t>
            </a:r>
            <a:r>
              <a:rPr lang="en-IN" b="0" i="0" dirty="0">
                <a:solidFill>
                  <a:srgbClr val="000000"/>
                </a:solidFill>
                <a:effectLst/>
                <a:latin typeface="inter-regular"/>
              </a:rPr>
              <a:t> view;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constructor to initialize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0" i="0" dirty="0" err="1">
                <a:solidFill>
                  <a:srgbClr val="000000"/>
                </a:solidFill>
                <a:effectLst/>
                <a:latin typeface="inter-regular"/>
              </a:rPr>
              <a:t>EmployeeController</a:t>
            </a:r>
            <a:r>
              <a:rPr lang="en-IN" b="0" i="0" dirty="0">
                <a:solidFill>
                  <a:srgbClr val="000000"/>
                </a:solidFill>
                <a:effectLst/>
                <a:latin typeface="inter-regular"/>
              </a:rPr>
              <a:t>(Employee model, </a:t>
            </a:r>
            <a:r>
              <a:rPr lang="en-IN" b="0" i="0" dirty="0" err="1">
                <a:solidFill>
                  <a:srgbClr val="000000"/>
                </a:solidFill>
                <a:effectLst/>
                <a:latin typeface="inter-regular"/>
              </a:rPr>
              <a:t>EmployeeView</a:t>
            </a:r>
            <a:r>
              <a:rPr lang="en-IN" b="0" i="0" dirty="0">
                <a:solidFill>
                  <a:srgbClr val="000000"/>
                </a:solidFill>
                <a:effectLst/>
                <a:latin typeface="inter-regular"/>
              </a:rPr>
              <a:t> view) {  </a:t>
            </a:r>
          </a:p>
          <a:p>
            <a:pPr algn="just">
              <a:buFont typeface="+mj-lt"/>
              <a:buAutoNum type="arabicPeriod"/>
            </a:pPr>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.model</a:t>
            </a:r>
            <a:r>
              <a:rPr lang="en-IN" b="0" i="0" dirty="0">
                <a:solidFill>
                  <a:srgbClr val="000000"/>
                </a:solidFill>
                <a:effectLst/>
                <a:latin typeface="inter-regular"/>
              </a:rPr>
              <a:t> = model;  </a:t>
            </a:r>
          </a:p>
          <a:p>
            <a:pPr algn="just">
              <a:buFont typeface="+mj-lt"/>
              <a:buAutoNum type="arabicPeriod"/>
            </a:pPr>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.view</a:t>
            </a:r>
            <a:r>
              <a:rPr lang="en-IN" b="0" i="0" dirty="0">
                <a:solidFill>
                  <a:srgbClr val="000000"/>
                </a:solidFill>
                <a:effectLst/>
                <a:latin typeface="inter-regular"/>
              </a:rPr>
              <a:t> = view;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getter and setter methods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setEmployeeName</a:t>
            </a:r>
            <a:r>
              <a:rPr lang="en-IN" b="0" i="0" dirty="0">
                <a:solidFill>
                  <a:srgbClr val="000000"/>
                </a:solidFill>
                <a:effectLst/>
                <a:latin typeface="inter-regular"/>
              </a:rPr>
              <a:t>(String name){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model.setName</a:t>
            </a:r>
            <a:r>
              <a:rPr lang="en-IN" b="0" i="0" dirty="0">
                <a:solidFill>
                  <a:srgbClr val="000000"/>
                </a:solidFill>
                <a:effectLst/>
                <a:latin typeface="inter-regular"/>
              </a:rPr>
              <a:t>(name);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String </a:t>
            </a:r>
            <a:r>
              <a:rPr lang="en-IN" b="0" i="0" dirty="0" err="1">
                <a:solidFill>
                  <a:srgbClr val="000000"/>
                </a:solidFill>
                <a:effectLst/>
                <a:latin typeface="inter-regular"/>
              </a:rPr>
              <a:t>getEmployeeName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model.getName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194170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96F60C-4DFE-227F-7700-C2CCE10261DA}"/>
              </a:ext>
            </a:extLst>
          </p:cNvPr>
          <p:cNvSpPr txBox="1"/>
          <p:nvPr/>
        </p:nvSpPr>
        <p:spPr>
          <a:xfrm>
            <a:off x="169336" y="694982"/>
            <a:ext cx="6096000" cy="452431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MVCMain</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fetching the employee record based on the </a:t>
            </a:r>
            <a:r>
              <a:rPr lang="en-IN" b="0" i="0" dirty="0" err="1">
                <a:solidFill>
                  <a:srgbClr val="008200"/>
                </a:solidFill>
                <a:effectLst/>
                <a:latin typeface="inter-regular"/>
              </a:rPr>
              <a:t>employee_id</a:t>
            </a:r>
            <a:r>
              <a:rPr lang="en-IN" b="0" i="0" dirty="0">
                <a:solidFill>
                  <a:srgbClr val="008200"/>
                </a:solidFill>
                <a:effectLst/>
                <a:latin typeface="inter-regular"/>
              </a:rPr>
              <a:t> from the database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Employee model = </a:t>
            </a:r>
            <a:r>
              <a:rPr lang="en-IN" b="0" i="0" dirty="0" err="1">
                <a:solidFill>
                  <a:srgbClr val="000000"/>
                </a:solidFill>
                <a:effectLst/>
                <a:latin typeface="inter-regular"/>
              </a:rPr>
              <a:t>retriveEmployeeFromDatabase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creating a view to write Employee details on console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EmployeeView</a:t>
            </a:r>
            <a:r>
              <a:rPr lang="en-IN" b="0" i="0" dirty="0">
                <a:solidFill>
                  <a:srgbClr val="000000"/>
                </a:solidFill>
                <a:effectLst/>
                <a:latin typeface="inter-regular"/>
              </a:rPr>
              <a:t> view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EmployeeView</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EmployeeController</a:t>
            </a:r>
            <a:r>
              <a:rPr lang="en-IN" b="0" i="0" dirty="0">
                <a:solidFill>
                  <a:srgbClr val="000000"/>
                </a:solidFill>
                <a:effectLst/>
                <a:latin typeface="inter-regular"/>
              </a:rPr>
              <a:t> controller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EmployeeController</a:t>
            </a:r>
            <a:r>
              <a:rPr lang="en-IN" b="0" i="0" dirty="0">
                <a:solidFill>
                  <a:srgbClr val="000000"/>
                </a:solidFill>
                <a:effectLst/>
                <a:latin typeface="inter-regular"/>
              </a:rPr>
              <a:t>(model, view);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controller.updateView</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A2B8BCD1-CBA5-0A1B-FAB5-88372F6F7E39}"/>
              </a:ext>
            </a:extLst>
          </p:cNvPr>
          <p:cNvSpPr txBox="1"/>
          <p:nvPr/>
        </p:nvSpPr>
        <p:spPr>
          <a:xfrm>
            <a:off x="6265332" y="1028343"/>
            <a:ext cx="5757332" cy="4801314"/>
          </a:xfrm>
          <a:prstGeom prst="rect">
            <a:avLst/>
          </a:prstGeom>
          <a:noFill/>
        </p:spPr>
        <p:txBody>
          <a:bodyPr wrap="square">
            <a:spAutoFit/>
          </a:bodyPr>
          <a:lstStyle/>
          <a:p>
            <a:pPr algn="just">
              <a:buFont typeface="+mj-lt"/>
              <a:buAutoNum type="arabicPeriod"/>
            </a:pPr>
            <a:r>
              <a:rPr lang="en-IN" b="0" i="0" dirty="0">
                <a:solidFill>
                  <a:srgbClr val="008200"/>
                </a:solidFill>
                <a:effectLst/>
                <a:latin typeface="inter-regular"/>
              </a:rPr>
              <a:t>//updating the model data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controller.setEmployeeName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Nirnay</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 Employee Details after updating: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controller.updateView</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Employee </a:t>
            </a:r>
            <a:r>
              <a:rPr lang="en-IN" b="0" i="0" dirty="0" err="1">
                <a:solidFill>
                  <a:srgbClr val="000000"/>
                </a:solidFill>
                <a:effectLst/>
                <a:latin typeface="inter-regular"/>
              </a:rPr>
              <a:t>retriveEmployeeFromDatabase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Employee </a:t>
            </a:r>
            <a:r>
              <a:rPr lang="en-IN" b="0" i="0" dirty="0" err="1">
                <a:solidFill>
                  <a:srgbClr val="000000"/>
                </a:solidFill>
                <a:effectLst/>
                <a:latin typeface="inter-regular"/>
              </a:rPr>
              <a:t>Employee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Employee();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Employee.setName</a:t>
            </a:r>
            <a:r>
              <a:rPr lang="en-IN" b="0" i="0" dirty="0">
                <a:solidFill>
                  <a:srgbClr val="000000"/>
                </a:solidFill>
                <a:effectLst/>
                <a:latin typeface="inter-regular"/>
              </a:rPr>
              <a:t>(</a:t>
            </a:r>
            <a:r>
              <a:rPr lang="en-IN" b="0" i="0" dirty="0">
                <a:solidFill>
                  <a:srgbClr val="0000FF"/>
                </a:solidFill>
                <a:effectLst/>
                <a:latin typeface="inter-regular"/>
              </a:rPr>
              <a:t>"Anu"</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Employee.setId</a:t>
            </a:r>
            <a:r>
              <a:rPr lang="en-IN" b="0" i="0" dirty="0">
                <a:solidFill>
                  <a:srgbClr val="000000"/>
                </a:solidFill>
                <a:effectLst/>
                <a:latin typeface="inter-regular"/>
              </a:rPr>
              <a:t>(</a:t>
            </a:r>
            <a:r>
              <a:rPr lang="en-IN" b="0" i="0" dirty="0">
                <a:solidFill>
                  <a:srgbClr val="0000FF"/>
                </a:solidFill>
                <a:effectLst/>
                <a:latin typeface="inter-regular"/>
              </a:rPr>
              <a:t>"11"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Employee.setDepartment</a:t>
            </a:r>
            <a:r>
              <a:rPr lang="en-IN" b="0" i="0" dirty="0">
                <a:solidFill>
                  <a:srgbClr val="000000"/>
                </a:solidFill>
                <a:effectLst/>
                <a:latin typeface="inter-regular"/>
              </a:rPr>
              <a:t>(</a:t>
            </a:r>
            <a:r>
              <a:rPr lang="en-IN" b="0" i="0" dirty="0">
                <a:solidFill>
                  <a:srgbClr val="0000FF"/>
                </a:solidFill>
                <a:effectLst/>
                <a:latin typeface="inter-regular"/>
              </a:rPr>
              <a:t>"Salesforce"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Employee;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endParaRPr lang="en-IN" dirty="0"/>
          </a:p>
        </p:txBody>
      </p:sp>
    </p:spTree>
    <p:extLst>
      <p:ext uri="{BB962C8B-B14F-4D97-AF65-F5344CB8AC3E}">
        <p14:creationId xmlns:p14="http://schemas.microsoft.com/office/powerpoint/2010/main" val="159935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B7302-A5D7-EDE9-4581-D767DD188915}"/>
              </a:ext>
            </a:extLst>
          </p:cNvPr>
          <p:cNvPicPr>
            <a:picLocks noChangeAspect="1"/>
          </p:cNvPicPr>
          <p:nvPr/>
        </p:nvPicPr>
        <p:blipFill>
          <a:blip r:embed="rId2"/>
          <a:stretch>
            <a:fillRect/>
          </a:stretch>
        </p:blipFill>
        <p:spPr>
          <a:xfrm>
            <a:off x="2455334" y="2200275"/>
            <a:ext cx="5140854" cy="2457450"/>
          </a:xfrm>
          <a:prstGeom prst="rect">
            <a:avLst/>
          </a:prstGeom>
        </p:spPr>
      </p:pic>
      <p:sp>
        <p:nvSpPr>
          <p:cNvPr id="4" name="TextBox 3">
            <a:extLst>
              <a:ext uri="{FF2B5EF4-FFF2-40B4-BE49-F238E27FC236}">
                <a16:creationId xmlns:a16="http://schemas.microsoft.com/office/drawing/2014/main" id="{EC730C46-8154-57DC-D1FC-36781C2D1BD9}"/>
              </a:ext>
            </a:extLst>
          </p:cNvPr>
          <p:cNvSpPr txBox="1"/>
          <p:nvPr/>
        </p:nvSpPr>
        <p:spPr>
          <a:xfrm>
            <a:off x="2416029" y="1275127"/>
            <a:ext cx="2407641" cy="369332"/>
          </a:xfrm>
          <a:prstGeom prst="rect">
            <a:avLst/>
          </a:prstGeom>
          <a:noFill/>
        </p:spPr>
        <p:txBody>
          <a:bodyPr wrap="square" rtlCol="0">
            <a:spAutoFit/>
          </a:bodyPr>
          <a:lstStyle/>
          <a:p>
            <a:r>
              <a:rPr lang="en-IN" dirty="0" err="1"/>
              <a:t>Oputput</a:t>
            </a:r>
            <a:r>
              <a:rPr lang="en-IN" dirty="0"/>
              <a:t>:</a:t>
            </a:r>
          </a:p>
        </p:txBody>
      </p:sp>
    </p:spTree>
    <p:extLst>
      <p:ext uri="{BB962C8B-B14F-4D97-AF65-F5344CB8AC3E}">
        <p14:creationId xmlns:p14="http://schemas.microsoft.com/office/powerpoint/2010/main" val="387787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69EAC6-82C1-2CC7-4E31-A7FD08D956ED}"/>
              </a:ext>
            </a:extLst>
          </p:cNvPr>
          <p:cNvSpPr txBox="1"/>
          <p:nvPr/>
        </p:nvSpPr>
        <p:spPr>
          <a:xfrm>
            <a:off x="3047301" y="50223"/>
            <a:ext cx="6094602" cy="646331"/>
          </a:xfrm>
          <a:prstGeom prst="rect">
            <a:avLst/>
          </a:prstGeom>
          <a:noFill/>
        </p:spPr>
        <p:txBody>
          <a:bodyPr wrap="square">
            <a:spAutoFit/>
          </a:bodyPr>
          <a:lstStyle/>
          <a:p>
            <a:pPr algn="ctr"/>
            <a:r>
              <a:rPr lang="en-US" sz="3600" dirty="0">
                <a:solidFill>
                  <a:srgbClr val="424242"/>
                </a:solidFill>
                <a:latin typeface="Verdana" panose="020B0604030504040204" pitchFamily="34" charset="0"/>
              </a:rPr>
              <a:t>C</a:t>
            </a:r>
            <a:r>
              <a:rPr lang="en-US" sz="3600" b="0" i="0" dirty="0">
                <a:solidFill>
                  <a:srgbClr val="424242"/>
                </a:solidFill>
                <a:effectLst/>
                <a:latin typeface="Verdana" panose="020B0604030504040204" pitchFamily="34" charset="0"/>
              </a:rPr>
              <a:t>ontainer </a:t>
            </a:r>
            <a:endParaRPr lang="en-IN" sz="3600" dirty="0"/>
          </a:p>
        </p:txBody>
      </p:sp>
      <p:sp>
        <p:nvSpPr>
          <p:cNvPr id="6" name="Rectangle 1">
            <a:extLst>
              <a:ext uri="{FF2B5EF4-FFF2-40B4-BE49-F238E27FC236}">
                <a16:creationId xmlns:a16="http://schemas.microsoft.com/office/drawing/2014/main" id="{FA3302F6-257C-4CD7-8416-6B9DD57E4A0D}"/>
              </a:ext>
            </a:extLst>
          </p:cNvPr>
          <p:cNvSpPr>
            <a:spLocks noChangeArrowheads="1"/>
          </p:cNvSpPr>
          <p:nvPr/>
        </p:nvSpPr>
        <p:spPr bwMode="auto">
          <a:xfrm>
            <a:off x="302004" y="680099"/>
            <a:ext cx="11769754"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333333"/>
                </a:solidFill>
                <a:effectLst/>
                <a:latin typeface="DejaVu Serif"/>
              </a:rPr>
              <a:t>A container is a kind of component that holds and manages components.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rgbClr val="333333"/>
                </a:solidFill>
                <a:effectLst/>
                <a:latin typeface="DejaVu Sans Mono"/>
              </a:rPr>
              <a:t>JComponent</a:t>
            </a:r>
            <a:r>
              <a:rPr kumimoji="0" lang="en-US" altLang="en-US" sz="2400" b="0" i="0" u="none" strike="noStrike" cap="none" normalizeH="0" baseline="0" dirty="0">
                <a:ln>
                  <a:noFill/>
                </a:ln>
                <a:solidFill>
                  <a:srgbClr val="333333"/>
                </a:solidFill>
                <a:effectLst/>
                <a:latin typeface="DejaVu Serif"/>
              </a:rPr>
              <a:t> objects can be containers, because the </a:t>
            </a:r>
            <a:r>
              <a:rPr kumimoji="0" lang="en-US" altLang="en-US" sz="2400" b="0" i="0" u="none" strike="noStrike" cap="none" normalizeH="0" baseline="0" dirty="0" err="1">
                <a:ln>
                  <a:noFill/>
                </a:ln>
                <a:solidFill>
                  <a:srgbClr val="333333"/>
                </a:solidFill>
                <a:effectLst/>
                <a:latin typeface="DejaVu Sans Mono"/>
              </a:rPr>
              <a:t>JComponent</a:t>
            </a:r>
            <a:r>
              <a:rPr kumimoji="0" lang="en-US" altLang="en-US" sz="2400" b="0" i="0" u="none" strike="noStrike" cap="none" normalizeH="0" baseline="0" dirty="0">
                <a:ln>
                  <a:noFill/>
                </a:ln>
                <a:solidFill>
                  <a:srgbClr val="333333"/>
                </a:solidFill>
                <a:effectLst/>
                <a:latin typeface="DejaVu Serif"/>
              </a:rPr>
              <a:t> class descends from the </a:t>
            </a:r>
            <a:r>
              <a:rPr kumimoji="0" lang="en-US" altLang="en-US" sz="2400" b="0" i="0" u="none" strike="noStrike" cap="none" normalizeH="0" baseline="0" dirty="0">
                <a:ln>
                  <a:noFill/>
                </a:ln>
                <a:solidFill>
                  <a:srgbClr val="333333"/>
                </a:solidFill>
                <a:effectLst/>
                <a:latin typeface="DejaVu Sans Mono"/>
              </a:rPr>
              <a:t>Container</a:t>
            </a:r>
            <a:r>
              <a:rPr kumimoji="0" lang="en-US" altLang="en-US" sz="2400" b="0" i="0" u="none" strike="noStrike" cap="none" normalizeH="0" baseline="0" dirty="0">
                <a:ln>
                  <a:noFill/>
                </a:ln>
                <a:solidFill>
                  <a:srgbClr val="333333"/>
                </a:solidFill>
                <a:effectLst/>
                <a:latin typeface="DejaVu Serif"/>
              </a:rPr>
              <a:t> class.</a:t>
            </a:r>
            <a:r>
              <a:rPr kumimoji="0" lang="en-US" altLang="en-US" sz="2400" b="0" i="0" u="none" strike="noStrike" cap="none" normalizeH="0" baseline="0" dirty="0">
                <a:ln>
                  <a:noFill/>
                </a:ln>
                <a:solidFill>
                  <a:schemeClr val="tx1"/>
                </a:solidFill>
                <a:effectLst/>
              </a:rPr>
              <a:t> </a:t>
            </a:r>
          </a:p>
          <a:p>
            <a:pPr marL="342900" indent="-342900">
              <a:buFont typeface="Arial" panose="020B0604020202020204" pitchFamily="34" charset="0"/>
              <a:buChar char="•"/>
            </a:pPr>
            <a:r>
              <a:rPr kumimoji="0" lang="en-US" altLang="en-US" sz="2400" b="0" i="0" u="none" strike="noStrike" cap="none" normalizeH="0" baseline="0" dirty="0">
                <a:ln>
                  <a:noFill/>
                </a:ln>
                <a:solidFill>
                  <a:srgbClr val="333333"/>
                </a:solidFill>
                <a:effectLst/>
                <a:latin typeface="DejaVu Serif"/>
              </a:rPr>
              <a:t>Three of the most useful container types are </a:t>
            </a:r>
          </a:p>
          <a:p>
            <a:pPr marL="800100" lvl="1" indent="-342900">
              <a:buFont typeface="Arial" panose="020B0604020202020204" pitchFamily="34" charset="0"/>
              <a:buChar char="•"/>
            </a:pPr>
            <a:r>
              <a:rPr kumimoji="0" lang="en-US" altLang="en-US" sz="2400" b="0" i="0" u="none" strike="noStrike" cap="none" normalizeH="0" baseline="0" dirty="0" err="1">
                <a:ln>
                  <a:noFill/>
                </a:ln>
                <a:solidFill>
                  <a:srgbClr val="333333"/>
                </a:solidFill>
                <a:effectLst/>
                <a:latin typeface="DejaVu Sans Mono"/>
              </a:rPr>
              <a:t>JFrame</a:t>
            </a:r>
            <a:r>
              <a:rPr kumimoji="0" lang="en-US" altLang="en-US" sz="2400" b="0" i="0" u="none" strike="noStrike" cap="none" normalizeH="0" baseline="0" dirty="0">
                <a:ln>
                  <a:noFill/>
                </a:ln>
                <a:solidFill>
                  <a:srgbClr val="333333"/>
                </a:solidFill>
                <a:effectLst/>
                <a:latin typeface="DejaVu Serif"/>
              </a:rPr>
              <a:t> :  is a top-level window on your display.  Is </a:t>
            </a:r>
            <a:r>
              <a:rPr kumimoji="0" lang="en-US" altLang="en-US" sz="2400" b="0" i="0" u="none" strike="noStrike" cap="none" normalizeH="0" baseline="0" dirty="0" err="1">
                <a:ln>
                  <a:noFill/>
                </a:ln>
                <a:solidFill>
                  <a:srgbClr val="333333"/>
                </a:solidFill>
                <a:effectLst/>
                <a:latin typeface="DejaVu Serif"/>
              </a:rPr>
              <a:t>dirived</a:t>
            </a:r>
            <a:r>
              <a:rPr kumimoji="0" lang="en-US" altLang="en-US" sz="2400" b="0" i="0" u="none" strike="noStrike" cap="none" normalizeH="0" baseline="0" dirty="0">
                <a:ln>
                  <a:noFill/>
                </a:ln>
                <a:solidFill>
                  <a:srgbClr val="333333"/>
                </a:solidFill>
                <a:effectLst/>
                <a:latin typeface="DejaVu Serif"/>
              </a:rPr>
              <a:t> from </a:t>
            </a:r>
            <a:r>
              <a:rPr kumimoji="0" lang="en-US" altLang="en-US" sz="2400" b="0" i="0" u="none" strike="noStrike" cap="none" normalizeH="0" baseline="0" dirty="0" err="1">
                <a:ln>
                  <a:noFill/>
                </a:ln>
                <a:solidFill>
                  <a:srgbClr val="333333"/>
                </a:solidFill>
                <a:effectLst/>
                <a:latin typeface="DejaVu Sans Mono"/>
              </a:rPr>
              <a:t>JWindow</a:t>
            </a:r>
            <a:r>
              <a:rPr kumimoji="0" lang="en-US" altLang="en-US" sz="2400" b="0" i="0" u="none" strike="noStrike" cap="none" normalizeH="0" baseline="0" dirty="0">
                <a:ln>
                  <a:noFill/>
                </a:ln>
                <a:solidFill>
                  <a:srgbClr val="333333"/>
                </a:solidFill>
                <a:effectLst/>
                <a:latin typeface="DejaVu Serif"/>
              </a:rPr>
              <a:t>, which is pretty much the same but lacks a border</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800100" lvl="1" indent="-342900">
              <a:buFont typeface="Arial" panose="020B0604020202020204" pitchFamily="34" charset="0"/>
              <a:buChar char="•"/>
            </a:pPr>
            <a:r>
              <a:rPr kumimoji="0" lang="en-US" altLang="en-US" sz="2400" b="0" i="0" u="none" strike="noStrike" cap="none" normalizeH="0" baseline="0" dirty="0" err="1">
                <a:ln>
                  <a:noFill/>
                </a:ln>
                <a:solidFill>
                  <a:srgbClr val="333333"/>
                </a:solidFill>
                <a:effectLst/>
                <a:latin typeface="DejaVu Sans Mono"/>
              </a:rPr>
              <a:t>Jpanel</a:t>
            </a:r>
            <a:r>
              <a:rPr lang="en-US" altLang="en-US" sz="2400" dirty="0">
                <a:solidFill>
                  <a:srgbClr val="333333"/>
                </a:solidFill>
                <a:latin typeface="DejaVu Serif"/>
              </a:rPr>
              <a:t>: I</a:t>
            </a:r>
            <a:r>
              <a:rPr kumimoji="0" lang="en-US" altLang="en-US" sz="2400" b="0" i="0" u="none" strike="noStrike" cap="none" normalizeH="0" baseline="0" dirty="0">
                <a:ln>
                  <a:noFill/>
                </a:ln>
                <a:solidFill>
                  <a:srgbClr val="333333"/>
                </a:solidFill>
                <a:effectLst/>
                <a:latin typeface="DejaVu Serif"/>
              </a:rPr>
              <a:t>s a generic container element used to group components inside of </a:t>
            </a:r>
            <a:r>
              <a:rPr kumimoji="0" lang="en-US" altLang="en-US" sz="2400" b="0" i="0" u="none" strike="noStrike" cap="none" normalizeH="0" baseline="0" dirty="0" err="1">
                <a:ln>
                  <a:noFill/>
                </a:ln>
                <a:solidFill>
                  <a:srgbClr val="333333"/>
                </a:solidFill>
                <a:effectLst/>
                <a:latin typeface="DejaVu Sans Mono"/>
              </a:rPr>
              <a:t>JFrame</a:t>
            </a:r>
            <a:r>
              <a:rPr kumimoji="0" lang="en-US" altLang="en-US" sz="2400" b="0" i="0" u="none" strike="noStrike" cap="none" normalizeH="0" baseline="0" dirty="0" err="1">
                <a:ln>
                  <a:noFill/>
                </a:ln>
                <a:solidFill>
                  <a:srgbClr val="333333"/>
                </a:solidFill>
                <a:effectLst/>
                <a:latin typeface="DejaVu Serif"/>
              </a:rPr>
              <a:t>s</a:t>
            </a:r>
            <a:r>
              <a:rPr kumimoji="0" lang="en-US" altLang="en-US" sz="2400" b="0" i="0" u="none" strike="noStrike" cap="none" normalizeH="0" baseline="0" dirty="0">
                <a:ln>
                  <a:noFill/>
                </a:ln>
                <a:solidFill>
                  <a:srgbClr val="333333"/>
                </a:solidFill>
                <a:effectLst/>
                <a:latin typeface="DejaVu Serif"/>
              </a:rPr>
              <a:t> and other </a:t>
            </a:r>
            <a:r>
              <a:rPr kumimoji="0" lang="en-US" altLang="en-US" sz="2400" b="0" i="0" u="none" strike="noStrike" cap="none" normalizeH="0" baseline="0" dirty="0" err="1">
                <a:ln>
                  <a:noFill/>
                </a:ln>
                <a:solidFill>
                  <a:srgbClr val="333333"/>
                </a:solidFill>
                <a:effectLst/>
                <a:latin typeface="DejaVu Sans Mono"/>
              </a:rPr>
              <a:t>JPanel</a:t>
            </a:r>
            <a:r>
              <a:rPr kumimoji="0" lang="en-US" altLang="en-US" sz="2400" b="0" i="0" u="none" strike="noStrike" cap="none" normalizeH="0" baseline="0" dirty="0" err="1">
                <a:ln>
                  <a:noFill/>
                </a:ln>
                <a:solidFill>
                  <a:srgbClr val="333333"/>
                </a:solidFill>
                <a:effectLst/>
                <a:latin typeface="DejaVu Serif"/>
              </a:rPr>
              <a:t>s</a:t>
            </a:r>
            <a:r>
              <a:rPr kumimoji="0" lang="en-US" altLang="en-US" sz="2400" b="0" i="0" u="none" strike="noStrike" cap="none" normalizeH="0" baseline="0" dirty="0">
                <a:ln>
                  <a:noFill/>
                </a:ln>
                <a:solidFill>
                  <a:srgbClr val="333333"/>
                </a:solidFill>
                <a:effectLst/>
                <a:latin typeface="DejaVu Serif"/>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800100" lvl="1" indent="-342900">
              <a:buFont typeface="Arial" panose="020B0604020202020204" pitchFamily="34" charset="0"/>
              <a:buChar char="•"/>
            </a:pPr>
            <a:endParaRPr kumimoji="0" lang="en-US" altLang="en-US" sz="2400" b="0" i="0" u="none" strike="noStrike" cap="none" normalizeH="0" baseline="0" dirty="0">
              <a:ln>
                <a:noFill/>
              </a:ln>
              <a:solidFill>
                <a:srgbClr val="333333"/>
              </a:solidFill>
              <a:effectLst/>
              <a:latin typeface="DejaVu Serif"/>
            </a:endParaRPr>
          </a:p>
          <a:p>
            <a:pPr marL="800100" lvl="1" indent="-342900">
              <a:buFont typeface="Arial" panose="020B0604020202020204" pitchFamily="34" charset="0"/>
              <a:buChar char="•"/>
            </a:pPr>
            <a:r>
              <a:rPr kumimoji="0" lang="en-US" altLang="en-US" sz="2400" b="0" i="0" u="none" strike="noStrike" cap="none" normalizeH="0" baseline="0" dirty="0" err="1">
                <a:ln>
                  <a:noFill/>
                </a:ln>
                <a:solidFill>
                  <a:srgbClr val="333333"/>
                </a:solidFill>
                <a:effectLst/>
                <a:latin typeface="DejaVu Sans Mono"/>
              </a:rPr>
              <a:t>JApplet</a:t>
            </a:r>
            <a:r>
              <a:rPr kumimoji="0" lang="en-US" altLang="en-US" sz="2400" b="0" i="0" u="none" strike="noStrike" cap="none" normalizeH="0" baseline="0" dirty="0">
                <a:ln>
                  <a:noFill/>
                </a:ln>
                <a:solidFill>
                  <a:schemeClr val="tx1"/>
                </a:solidFill>
                <a:effectLst/>
              </a:rPr>
              <a:t> : A </a:t>
            </a:r>
            <a:r>
              <a:rPr kumimoji="0" lang="en-US" altLang="en-US" sz="2400" b="0" i="0" u="none" strike="noStrike" cap="none" normalizeH="0" baseline="0" dirty="0">
                <a:ln>
                  <a:noFill/>
                </a:ln>
                <a:solidFill>
                  <a:srgbClr val="333333"/>
                </a:solidFill>
                <a:effectLst/>
                <a:latin typeface="DejaVu Serif"/>
              </a:rPr>
              <a:t>class is a kind of container that provides the foundation for applets that run inside web browsers.</a:t>
            </a:r>
            <a:r>
              <a:rPr kumimoji="0" lang="en-US" altLang="en-US" sz="105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endParaRPr>
          </a:p>
        </p:txBody>
      </p:sp>
      <p:sp>
        <p:nvSpPr>
          <p:cNvPr id="12" name="Rectangle 7">
            <a:extLst>
              <a:ext uri="{FF2B5EF4-FFF2-40B4-BE49-F238E27FC236}">
                <a16:creationId xmlns:a16="http://schemas.microsoft.com/office/drawing/2014/main" id="{2A92B851-A4CD-EF96-A21C-E624474BD2D8}"/>
              </a:ext>
            </a:extLst>
          </p:cNvPr>
          <p:cNvSpPr>
            <a:spLocks noChangeArrowheads="1"/>
          </p:cNvSpPr>
          <p:nvPr/>
        </p:nvSpPr>
        <p:spPr bwMode="auto">
          <a:xfrm>
            <a:off x="377505" y="4832060"/>
            <a:ext cx="9974509" cy="1878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33333"/>
                </a:solidFill>
                <a:effectLst/>
                <a:latin typeface="DejaVu Serif"/>
              </a:rPr>
              <a:t> </a:t>
            </a:r>
            <a:r>
              <a:rPr kumimoji="0" lang="en-US" altLang="en-US" sz="2400" b="0" i="0" u="none" strike="noStrike" cap="none" normalizeH="0" baseline="0" dirty="0">
                <a:ln>
                  <a:noFill/>
                </a:ln>
                <a:solidFill>
                  <a:srgbClr val="333333"/>
                </a:solidFill>
                <a:effectLst/>
                <a:latin typeface="DejaVu Serif"/>
              </a:rPr>
              <a:t>The </a:t>
            </a:r>
            <a:r>
              <a:rPr kumimoji="0" lang="en-US" altLang="en-US" sz="2400" b="0" i="0" u="none" strike="noStrike" cap="none" normalizeH="0" baseline="0" dirty="0">
                <a:ln>
                  <a:noFill/>
                </a:ln>
                <a:solidFill>
                  <a:srgbClr val="333333"/>
                </a:solidFill>
                <a:effectLst/>
                <a:latin typeface="DejaVu Sans Mono"/>
              </a:rPr>
              <a:t>add( )</a:t>
            </a:r>
            <a:r>
              <a:rPr kumimoji="0" lang="en-US" altLang="en-US" sz="2400" b="0" i="0" u="none" strike="noStrike" cap="none" normalizeH="0" baseline="0" dirty="0">
                <a:ln>
                  <a:noFill/>
                </a:ln>
                <a:solidFill>
                  <a:srgbClr val="333333"/>
                </a:solidFill>
                <a:effectLst/>
                <a:latin typeface="DejaVu Serif"/>
              </a:rPr>
              <a:t> method of the </a:t>
            </a:r>
            <a:r>
              <a:rPr kumimoji="0" lang="en-US" altLang="en-US" sz="2400" b="0" i="0" u="none" strike="noStrike" cap="none" normalizeH="0" baseline="0" dirty="0">
                <a:ln>
                  <a:noFill/>
                </a:ln>
                <a:solidFill>
                  <a:srgbClr val="333333"/>
                </a:solidFill>
                <a:effectLst/>
                <a:latin typeface="DejaVu Sans Mono"/>
              </a:rPr>
              <a:t>Container</a:t>
            </a:r>
            <a:r>
              <a:rPr kumimoji="0" lang="en-US" altLang="en-US" sz="2400" b="0" i="0" u="none" strike="noStrike" cap="none" normalizeH="0" baseline="0" dirty="0">
                <a:ln>
                  <a:noFill/>
                </a:ln>
                <a:solidFill>
                  <a:srgbClr val="333333"/>
                </a:solidFill>
                <a:effectLst/>
                <a:latin typeface="DejaVu Serif"/>
              </a:rPr>
              <a:t> class adds a component to the container.</a:t>
            </a:r>
          </a:p>
          <a:p>
            <a:r>
              <a:rPr lang="en-US" altLang="en-US" sz="2400" dirty="0">
                <a:solidFill>
                  <a:srgbClr val="333333"/>
                </a:solidFill>
                <a:latin typeface="DejaVu Serif"/>
              </a:rPr>
              <a:t>R</a:t>
            </a:r>
            <a:r>
              <a:rPr kumimoji="0" lang="en-US" altLang="en-US" sz="2400" b="0" i="0" u="none" strike="noStrike" cap="none" normalizeH="0" baseline="0" dirty="0">
                <a:ln>
                  <a:noFill/>
                </a:ln>
                <a:solidFill>
                  <a:srgbClr val="333333"/>
                </a:solidFill>
                <a:effectLst/>
                <a:latin typeface="DejaVu Serif"/>
              </a:rPr>
              <a:t>emove a component from a container with the </a:t>
            </a:r>
            <a:r>
              <a:rPr kumimoji="0" lang="en-US" altLang="en-US" sz="2400" b="0" i="0" u="none" strike="noStrike" cap="none" normalizeH="0" baseline="0" dirty="0">
                <a:ln>
                  <a:noFill/>
                </a:ln>
                <a:solidFill>
                  <a:srgbClr val="333333"/>
                </a:solidFill>
                <a:effectLst/>
                <a:latin typeface="DejaVu Sans Mono"/>
              </a:rPr>
              <a:t>remove( )</a:t>
            </a:r>
            <a:r>
              <a:rPr kumimoji="0" lang="en-US" altLang="en-US" sz="2400" b="0" i="0" u="none" strike="noStrike" cap="none" normalizeH="0" baseline="0" dirty="0">
                <a:ln>
                  <a:noFill/>
                </a:ln>
                <a:solidFill>
                  <a:srgbClr val="333333"/>
                </a:solidFill>
                <a:effectLst/>
                <a:latin typeface="DejaVu Serif"/>
              </a:rPr>
              <a:t> method.</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DejaVu 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620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UI Programming Part 2 - Java Programming Tutorial">
            <a:extLst>
              <a:ext uri="{FF2B5EF4-FFF2-40B4-BE49-F238E27FC236}">
                <a16:creationId xmlns:a16="http://schemas.microsoft.com/office/drawing/2014/main" id="{E1E01511-5A7C-3FDF-018F-9B3F1479E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580" y="906011"/>
            <a:ext cx="8380602" cy="543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057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36C876-6232-7121-CB6E-F8BD47325C4D}"/>
              </a:ext>
            </a:extLst>
          </p:cNvPr>
          <p:cNvSpPr txBox="1"/>
          <p:nvPr/>
        </p:nvSpPr>
        <p:spPr>
          <a:xfrm>
            <a:off x="3047301" y="92167"/>
            <a:ext cx="6094602" cy="461665"/>
          </a:xfrm>
          <a:prstGeom prst="rect">
            <a:avLst/>
          </a:prstGeom>
          <a:noFill/>
        </p:spPr>
        <p:txBody>
          <a:bodyPr wrap="square">
            <a:spAutoFit/>
          </a:bodyPr>
          <a:lstStyle/>
          <a:p>
            <a:pPr algn="ctr"/>
            <a:r>
              <a:rPr lang="en-US" sz="2400" dirty="0">
                <a:solidFill>
                  <a:srgbClr val="FF0000"/>
                </a:solidFill>
                <a:effectLst/>
                <a:latin typeface="Times New Roman" panose="02020603050405020304" pitchFamily="18" charset="0"/>
                <a:ea typeface="Times New Roman" panose="02020603050405020304" pitchFamily="18" charset="0"/>
              </a:rPr>
              <a:t>Layout Managers</a:t>
            </a:r>
            <a:endParaRPr lang="en-IN" sz="2400" dirty="0">
              <a:solidFill>
                <a:srgbClr val="FF0000"/>
              </a:solidFill>
            </a:endParaRPr>
          </a:p>
        </p:txBody>
      </p:sp>
      <p:sp>
        <p:nvSpPr>
          <p:cNvPr id="4" name="Rectangle 1">
            <a:extLst>
              <a:ext uri="{FF2B5EF4-FFF2-40B4-BE49-F238E27FC236}">
                <a16:creationId xmlns:a16="http://schemas.microsoft.com/office/drawing/2014/main" id="{C5C5F1D8-9581-2242-F99E-5AB965BF6A6D}"/>
              </a:ext>
            </a:extLst>
          </p:cNvPr>
          <p:cNvSpPr>
            <a:spLocks noChangeArrowheads="1"/>
          </p:cNvSpPr>
          <p:nvPr/>
        </p:nvSpPr>
        <p:spPr bwMode="auto">
          <a:xfrm>
            <a:off x="385893" y="631642"/>
            <a:ext cx="11174135"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000000"/>
                </a:solidFill>
                <a:effectLst/>
                <a:latin typeface="Nunito" pitchFamily="2" charset="0"/>
              </a:rPr>
              <a:t>he Layout managers enable us to control the way in which visual components are arranged in the GUI forms by determining the size and position of components within the containers.</a:t>
            </a: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err="1">
                <a:solidFill>
                  <a:srgbClr val="333333"/>
                </a:solidFill>
                <a:effectLst/>
                <a:latin typeface="inter-regular"/>
              </a:rPr>
              <a:t>LayoutManager</a:t>
            </a:r>
            <a:r>
              <a:rPr lang="en-US" sz="2400" b="0" i="0" dirty="0">
                <a:solidFill>
                  <a:srgbClr val="333333"/>
                </a:solidFill>
                <a:effectLst/>
                <a:latin typeface="inter-regular"/>
              </a:rPr>
              <a:t> is an interface that is implemented by all the classes of layout managers. There are the following classes that represent the layout managers:</a:t>
            </a:r>
          </a:p>
          <a:p>
            <a:r>
              <a:rPr lang="en-IN" sz="2400" b="0" i="0" dirty="0">
                <a:solidFill>
                  <a:srgbClr val="000000"/>
                </a:solidFill>
                <a:effectLst/>
                <a:latin typeface="Heebo" pitchFamily="2" charset="-79"/>
                <a:cs typeface="Heebo" pitchFamily="2" charset="-79"/>
              </a:rPr>
              <a:t>Types of </a:t>
            </a:r>
            <a:r>
              <a:rPr lang="en-IN" sz="2400" b="0" i="0" dirty="0" err="1">
                <a:solidFill>
                  <a:srgbClr val="000000"/>
                </a:solidFill>
                <a:effectLst/>
                <a:latin typeface="Heebo" pitchFamily="2" charset="-79"/>
                <a:cs typeface="Heebo" pitchFamily="2" charset="-79"/>
              </a:rPr>
              <a:t>LayoutManager</a:t>
            </a:r>
            <a:endParaRPr lang="en-US" sz="2400" b="0" i="0" dirty="0">
              <a:solidFill>
                <a:srgbClr val="333333"/>
              </a:solidFill>
              <a:effectLst/>
              <a:latin typeface="inter-regular"/>
            </a:endParaRPr>
          </a:p>
          <a:p>
            <a:pPr algn="just">
              <a:buFont typeface="+mj-lt"/>
              <a:buAutoNum type="arabicPeriod"/>
            </a:pPr>
            <a:r>
              <a:rPr lang="en-IN" sz="2400" b="0" i="0" dirty="0" err="1">
                <a:solidFill>
                  <a:srgbClr val="000000"/>
                </a:solidFill>
                <a:effectLst/>
                <a:latin typeface="inter-regular"/>
              </a:rPr>
              <a:t>java.awt.BorderLayout</a:t>
            </a:r>
            <a:endParaRPr lang="en-IN" sz="2400" b="0" i="0" dirty="0">
              <a:solidFill>
                <a:srgbClr val="000000"/>
              </a:solidFill>
              <a:effectLst/>
              <a:latin typeface="inter-regular"/>
            </a:endParaRPr>
          </a:p>
          <a:p>
            <a:pPr algn="just">
              <a:buFont typeface="+mj-lt"/>
              <a:buAutoNum type="arabicPeriod"/>
            </a:pPr>
            <a:r>
              <a:rPr lang="en-IN" sz="2400" b="0" i="0" dirty="0" err="1">
                <a:solidFill>
                  <a:srgbClr val="000000"/>
                </a:solidFill>
                <a:effectLst/>
                <a:latin typeface="inter-regular"/>
              </a:rPr>
              <a:t>java.awt.FlowLayout</a:t>
            </a:r>
            <a:endParaRPr lang="en-IN" sz="2400" b="0" i="0" dirty="0">
              <a:solidFill>
                <a:srgbClr val="000000"/>
              </a:solidFill>
              <a:effectLst/>
              <a:latin typeface="inter-regular"/>
            </a:endParaRPr>
          </a:p>
          <a:p>
            <a:pPr algn="just">
              <a:buFont typeface="+mj-lt"/>
              <a:buAutoNum type="arabicPeriod"/>
            </a:pPr>
            <a:r>
              <a:rPr lang="en-IN" sz="2400" b="0" i="0" dirty="0" err="1">
                <a:solidFill>
                  <a:srgbClr val="000000"/>
                </a:solidFill>
                <a:effectLst/>
                <a:latin typeface="inter-regular"/>
              </a:rPr>
              <a:t>java.awt.GridLayout</a:t>
            </a:r>
            <a:endParaRPr lang="en-IN" sz="2400" b="0" i="0" dirty="0">
              <a:solidFill>
                <a:srgbClr val="000000"/>
              </a:solidFill>
              <a:effectLst/>
              <a:latin typeface="inter-regular"/>
            </a:endParaRPr>
          </a:p>
          <a:p>
            <a:pPr algn="just">
              <a:buFont typeface="+mj-lt"/>
              <a:buAutoNum type="arabicPeriod"/>
            </a:pPr>
            <a:r>
              <a:rPr lang="en-IN" sz="2400" b="0" i="0" dirty="0" err="1">
                <a:solidFill>
                  <a:srgbClr val="000000"/>
                </a:solidFill>
                <a:effectLst/>
                <a:latin typeface="inter-regular"/>
              </a:rPr>
              <a:t>java.awt.CardLayout</a:t>
            </a:r>
            <a:endParaRPr lang="en-IN" sz="2400" b="0" i="0" dirty="0">
              <a:solidFill>
                <a:srgbClr val="000000"/>
              </a:solidFill>
              <a:effectLst/>
              <a:latin typeface="inter-regular"/>
            </a:endParaRPr>
          </a:p>
          <a:p>
            <a:pPr algn="just">
              <a:buFont typeface="+mj-lt"/>
              <a:buAutoNum type="arabicPeriod"/>
            </a:pPr>
            <a:r>
              <a:rPr lang="en-IN" sz="2400" b="0" i="0" dirty="0" err="1">
                <a:solidFill>
                  <a:srgbClr val="000000"/>
                </a:solidFill>
                <a:effectLst/>
                <a:latin typeface="inter-regular"/>
              </a:rPr>
              <a:t>java.awt.GridBagLayout</a:t>
            </a:r>
            <a:endParaRPr lang="en-IN" sz="2400" b="0" i="0" dirty="0">
              <a:solidFill>
                <a:srgbClr val="000000"/>
              </a:solidFill>
              <a:effectLst/>
              <a:latin typeface="inter-regular"/>
            </a:endParaRPr>
          </a:p>
          <a:p>
            <a:pPr algn="just">
              <a:buFont typeface="+mj-lt"/>
              <a:buAutoNum type="arabicPeriod"/>
            </a:pPr>
            <a:r>
              <a:rPr lang="en-IN" sz="2400" b="0" i="0" dirty="0" err="1">
                <a:solidFill>
                  <a:srgbClr val="000000"/>
                </a:solidFill>
                <a:effectLst/>
                <a:latin typeface="inter-regular"/>
              </a:rPr>
              <a:t>javax.swing.BoxLayout</a:t>
            </a:r>
            <a:endParaRPr lang="en-IN" sz="2400" b="0" i="0" dirty="0">
              <a:solidFill>
                <a:srgbClr val="000000"/>
              </a:solidFill>
              <a:effectLst/>
              <a:latin typeface="inter-regular"/>
            </a:endParaRPr>
          </a:p>
          <a:p>
            <a:pPr algn="just">
              <a:buFont typeface="+mj-lt"/>
              <a:buAutoNum type="arabicPeriod"/>
            </a:pPr>
            <a:r>
              <a:rPr lang="en-IN" sz="2400" b="0" i="0" dirty="0" err="1">
                <a:solidFill>
                  <a:srgbClr val="000000"/>
                </a:solidFill>
                <a:effectLst/>
                <a:latin typeface="inter-regular"/>
              </a:rPr>
              <a:t>javax.swing.GroupLayout</a:t>
            </a:r>
            <a:endParaRPr lang="en-IN" sz="2400" b="0" i="0" dirty="0">
              <a:solidFill>
                <a:srgbClr val="000000"/>
              </a:solidFill>
              <a:effectLst/>
              <a:latin typeface="inter-regular"/>
            </a:endParaRPr>
          </a:p>
          <a:p>
            <a:pPr algn="just">
              <a:buFont typeface="+mj-lt"/>
              <a:buAutoNum type="arabicPeriod"/>
            </a:pPr>
            <a:r>
              <a:rPr lang="en-IN" sz="2400" b="0" i="0" dirty="0" err="1">
                <a:solidFill>
                  <a:srgbClr val="000000"/>
                </a:solidFill>
                <a:effectLst/>
                <a:latin typeface="inter-regular"/>
              </a:rPr>
              <a:t>javax.swing.ScrollPaneLayout</a:t>
            </a:r>
            <a:endParaRPr lang="en-IN" sz="2400" b="0" i="0" dirty="0">
              <a:solidFill>
                <a:srgbClr val="000000"/>
              </a:solidFill>
              <a:effectLst/>
              <a:latin typeface="inter-regular"/>
            </a:endParaRPr>
          </a:p>
          <a:p>
            <a:pPr algn="just">
              <a:buFont typeface="+mj-lt"/>
              <a:buAutoNum type="arabicPeriod"/>
            </a:pPr>
            <a:r>
              <a:rPr lang="en-IN" sz="2400" b="0" i="0" dirty="0" err="1">
                <a:solidFill>
                  <a:srgbClr val="000000"/>
                </a:solidFill>
                <a:effectLst/>
                <a:latin typeface="inter-regular"/>
              </a:rPr>
              <a:t>javax.swing.SpringLayout</a:t>
            </a:r>
            <a:r>
              <a:rPr lang="en-IN" sz="2400" b="0" i="0" dirty="0">
                <a:solidFill>
                  <a:srgbClr val="000000"/>
                </a:solidFill>
                <a:effectLst/>
                <a:latin typeface="inter-regular"/>
              </a:rPr>
              <a: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82282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274FC-D711-CD0C-AAAD-BEA525854D89}"/>
              </a:ext>
            </a:extLst>
          </p:cNvPr>
          <p:cNvSpPr txBox="1"/>
          <p:nvPr/>
        </p:nvSpPr>
        <p:spPr>
          <a:xfrm>
            <a:off x="368271" y="716996"/>
            <a:ext cx="11502888" cy="5632311"/>
          </a:xfrm>
          <a:prstGeom prst="rect">
            <a:avLst/>
          </a:prstGeom>
          <a:noFill/>
        </p:spPr>
        <p:txBody>
          <a:bodyPr wrap="square">
            <a:spAutoFit/>
          </a:bodyPr>
          <a:lstStyle/>
          <a:p>
            <a:pPr algn="l"/>
            <a:r>
              <a:rPr lang="en-US" sz="2000" b="1" i="0" dirty="0">
                <a:solidFill>
                  <a:srgbClr val="000000"/>
                </a:solidFill>
                <a:effectLst/>
                <a:latin typeface="Heebo" pitchFamily="2" charset="-79"/>
                <a:cs typeface="Heebo" pitchFamily="2" charset="-79"/>
              </a:rPr>
              <a:t>Types of </a:t>
            </a:r>
            <a:r>
              <a:rPr lang="en-US" sz="2000" b="1" i="0" dirty="0" err="1">
                <a:solidFill>
                  <a:srgbClr val="000000"/>
                </a:solidFill>
                <a:effectLst/>
                <a:latin typeface="Heebo" pitchFamily="2" charset="-79"/>
                <a:cs typeface="Heebo" pitchFamily="2" charset="-79"/>
              </a:rPr>
              <a:t>LayoutManager</a:t>
            </a:r>
            <a:endParaRPr lang="en-US" sz="2000" b="1" i="0" dirty="0">
              <a:solidFill>
                <a:srgbClr val="000000"/>
              </a:solidFill>
              <a:effectLst/>
              <a:latin typeface="Heebo" pitchFamily="2" charset="-79"/>
              <a:cs typeface="Heebo" pitchFamily="2" charset="-79"/>
            </a:endParaRPr>
          </a:p>
          <a:p>
            <a:pPr algn="l"/>
            <a:endParaRPr lang="en-US" sz="2000" b="0" i="0" dirty="0">
              <a:solidFill>
                <a:srgbClr val="000000"/>
              </a:solidFill>
              <a:effectLst/>
              <a:latin typeface="Heebo" pitchFamily="2" charset="-79"/>
              <a:cs typeface="Heebo" pitchFamily="2" charset="-79"/>
            </a:endParaRPr>
          </a:p>
          <a:p>
            <a:pPr algn="just"/>
            <a:r>
              <a:rPr lang="en-US" sz="2000" b="0" i="0" dirty="0">
                <a:solidFill>
                  <a:srgbClr val="000000"/>
                </a:solidFill>
                <a:effectLst/>
                <a:latin typeface="Nunito" pitchFamily="2" charset="0"/>
              </a:rPr>
              <a:t>There are 6 layout managers in Java</a:t>
            </a:r>
          </a:p>
          <a:p>
            <a:pPr algn="l">
              <a:buFont typeface="Arial" panose="020B0604020202020204" pitchFamily="34" charset="0"/>
              <a:buChar char="•"/>
            </a:pPr>
            <a:r>
              <a:rPr lang="en-US" sz="2000" b="1" i="0" dirty="0" err="1">
                <a:solidFill>
                  <a:srgbClr val="000000"/>
                </a:solidFill>
                <a:effectLst/>
                <a:latin typeface="Nunito" pitchFamily="2" charset="0"/>
              </a:rPr>
              <a:t>FlowLayout</a:t>
            </a:r>
            <a:r>
              <a:rPr lang="en-US" sz="2000" b="0" i="0" dirty="0">
                <a:solidFill>
                  <a:srgbClr val="000000"/>
                </a:solidFill>
                <a:effectLst/>
                <a:latin typeface="Nunito" pitchFamily="2" charset="0"/>
              </a:rPr>
              <a:t>: It arranges the components in a container like the words on a page. It fills the top line from </a:t>
            </a:r>
            <a:r>
              <a:rPr lang="en-US" sz="2000" b="1" i="0" dirty="0">
                <a:solidFill>
                  <a:srgbClr val="000000"/>
                </a:solidFill>
                <a:effectLst/>
                <a:latin typeface="Nunito" pitchFamily="2" charset="0"/>
              </a:rPr>
              <a:t>left to right and top to bottom</a:t>
            </a:r>
            <a:r>
              <a:rPr lang="en-US" sz="2000" b="0" i="0" dirty="0">
                <a:solidFill>
                  <a:srgbClr val="000000"/>
                </a:solidFill>
                <a:effectLst/>
                <a:latin typeface="Nunito" pitchFamily="2" charset="0"/>
              </a:rPr>
              <a:t>. The components are arranged in the order as they are added i.e. first components appears at top left, if the container is not wide enough to display all the components, it is wrapped around the line. Vertical and horizontal gap between components can be controlled. The components can be</a:t>
            </a:r>
            <a:r>
              <a:rPr lang="en-US" sz="2000" b="1" i="0" dirty="0">
                <a:solidFill>
                  <a:srgbClr val="000000"/>
                </a:solidFill>
                <a:effectLst/>
                <a:latin typeface="Nunito" pitchFamily="2" charset="0"/>
              </a:rPr>
              <a:t> left, center or right aligned.</a:t>
            </a:r>
            <a:endParaRPr lang="en-US" sz="2000" b="0" i="0" dirty="0">
              <a:solidFill>
                <a:srgbClr val="000000"/>
              </a:solidFill>
              <a:effectLst/>
              <a:latin typeface="Nunito" pitchFamily="2" charset="0"/>
            </a:endParaRPr>
          </a:p>
          <a:p>
            <a:pPr algn="l">
              <a:buFont typeface="Arial" panose="020B0604020202020204" pitchFamily="34" charset="0"/>
              <a:buChar char="•"/>
            </a:pPr>
            <a:r>
              <a:rPr lang="en-US" sz="2000" b="1" i="0" dirty="0" err="1">
                <a:solidFill>
                  <a:srgbClr val="000000"/>
                </a:solidFill>
                <a:effectLst/>
                <a:latin typeface="Nunito" pitchFamily="2" charset="0"/>
              </a:rPr>
              <a:t>BorderLayout</a:t>
            </a:r>
            <a:r>
              <a:rPr lang="en-US" sz="2000" b="0" i="0" dirty="0">
                <a:solidFill>
                  <a:srgbClr val="000000"/>
                </a:solidFill>
                <a:effectLst/>
                <a:latin typeface="Nunito" pitchFamily="2" charset="0"/>
              </a:rPr>
              <a:t>: It arranges all the components along the edges or the middle of the container i.e. </a:t>
            </a:r>
            <a:r>
              <a:rPr lang="en-US" sz="2000" b="1" i="0" dirty="0">
                <a:solidFill>
                  <a:srgbClr val="000000"/>
                </a:solidFill>
                <a:effectLst/>
                <a:latin typeface="Nunito" pitchFamily="2" charset="0"/>
              </a:rPr>
              <a:t>top, bottom, right and left </a:t>
            </a:r>
            <a:r>
              <a:rPr lang="en-US" sz="2000" b="0" i="0" dirty="0">
                <a:solidFill>
                  <a:srgbClr val="000000"/>
                </a:solidFill>
                <a:effectLst/>
                <a:latin typeface="Nunito" pitchFamily="2" charset="0"/>
              </a:rPr>
              <a:t>edges of the area. The components added to the top or bottom gets its preferred height, but its width will be the width of the container and also the components added to the left or right gets its preferred width, but its height will be the remaining height of the container. The components added to the center gets neither its preferred height or width. It covers the remaining area of the container.</a:t>
            </a:r>
          </a:p>
          <a:p>
            <a:pPr algn="l">
              <a:buFont typeface="Arial" panose="020B0604020202020204" pitchFamily="34" charset="0"/>
              <a:buChar char="•"/>
            </a:pPr>
            <a:r>
              <a:rPr lang="en-US" sz="2000" b="1" i="0" dirty="0" err="1">
                <a:solidFill>
                  <a:srgbClr val="000000"/>
                </a:solidFill>
                <a:effectLst/>
                <a:latin typeface="Nunito" pitchFamily="2" charset="0"/>
              </a:rPr>
              <a:t>GridLayout</a:t>
            </a:r>
            <a:r>
              <a:rPr lang="en-US" sz="2000" b="0" i="0" dirty="0">
                <a:solidFill>
                  <a:srgbClr val="000000"/>
                </a:solidFill>
                <a:effectLst/>
                <a:latin typeface="Nunito" pitchFamily="2" charset="0"/>
              </a:rPr>
              <a:t>: It arranges all the components in a grid of </a:t>
            </a:r>
            <a:r>
              <a:rPr lang="en-US" sz="2000" b="1" i="0" dirty="0">
                <a:solidFill>
                  <a:srgbClr val="000000"/>
                </a:solidFill>
                <a:effectLst/>
                <a:latin typeface="Nunito" pitchFamily="2" charset="0"/>
              </a:rPr>
              <a:t>equally sized cells</a:t>
            </a:r>
            <a:r>
              <a:rPr lang="en-US" sz="2000" b="0" i="0" dirty="0">
                <a:solidFill>
                  <a:srgbClr val="000000"/>
                </a:solidFill>
                <a:effectLst/>
                <a:latin typeface="Nunito" pitchFamily="2" charset="0"/>
              </a:rPr>
              <a:t>, adding them from the </a:t>
            </a:r>
            <a:r>
              <a:rPr lang="en-US" sz="2000" b="1" i="0" dirty="0">
                <a:solidFill>
                  <a:srgbClr val="000000"/>
                </a:solidFill>
                <a:effectLst/>
                <a:latin typeface="Nunito" pitchFamily="2" charset="0"/>
              </a:rPr>
              <a:t>left to righ</a:t>
            </a:r>
            <a:r>
              <a:rPr lang="en-US" sz="2000" b="0" i="0" dirty="0">
                <a:solidFill>
                  <a:srgbClr val="000000"/>
                </a:solidFill>
                <a:effectLst/>
                <a:latin typeface="Nunito" pitchFamily="2" charset="0"/>
              </a:rPr>
              <a:t>t and </a:t>
            </a:r>
            <a:r>
              <a:rPr lang="en-US" sz="2000" b="1" i="0" dirty="0">
                <a:solidFill>
                  <a:srgbClr val="000000"/>
                </a:solidFill>
                <a:effectLst/>
                <a:latin typeface="Nunito" pitchFamily="2" charset="0"/>
              </a:rPr>
              <a:t>top to bottom</a:t>
            </a:r>
            <a:r>
              <a:rPr lang="en-US" sz="2000" b="0" i="0" dirty="0">
                <a:solidFill>
                  <a:srgbClr val="000000"/>
                </a:solidFill>
                <a:effectLst/>
                <a:latin typeface="Nunito" pitchFamily="2" charset="0"/>
              </a:rPr>
              <a:t>. Only one component can be placed in a cell and each region of the grid will have the same size. When the container is resized, all cells are automatically resized. The order of placing the components in a cell is determined as they were added.</a:t>
            </a:r>
          </a:p>
        </p:txBody>
      </p:sp>
    </p:spTree>
    <p:extLst>
      <p:ext uri="{BB962C8B-B14F-4D97-AF65-F5344CB8AC3E}">
        <p14:creationId xmlns:p14="http://schemas.microsoft.com/office/powerpoint/2010/main" val="161721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D5998-D1E2-CCFE-E19F-46BA6706BAE7}"/>
              </a:ext>
            </a:extLst>
          </p:cNvPr>
          <p:cNvSpPr txBox="1"/>
          <p:nvPr/>
        </p:nvSpPr>
        <p:spPr>
          <a:xfrm>
            <a:off x="352926" y="201356"/>
            <a:ext cx="11518232" cy="6370975"/>
          </a:xfrm>
          <a:prstGeom prst="rect">
            <a:avLst/>
          </a:prstGeom>
          <a:noFill/>
        </p:spPr>
        <p:txBody>
          <a:bodyPr wrap="square">
            <a:spAutoFit/>
          </a:bodyPr>
          <a:lstStyle/>
          <a:p>
            <a:pPr algn="l">
              <a:buFont typeface="Arial" panose="020B0604020202020204" pitchFamily="34" charset="0"/>
              <a:buChar char="•"/>
            </a:pPr>
            <a:r>
              <a:rPr lang="en-US" sz="2400" b="1" i="0" dirty="0" err="1">
                <a:solidFill>
                  <a:srgbClr val="000000"/>
                </a:solidFill>
                <a:effectLst/>
                <a:latin typeface="Nunito" pitchFamily="2" charset="0"/>
              </a:rPr>
              <a:t>GridBagLayout</a:t>
            </a:r>
            <a:r>
              <a:rPr lang="en-US" sz="2400" b="0" i="0" dirty="0">
                <a:solidFill>
                  <a:srgbClr val="000000"/>
                </a:solidFill>
                <a:effectLst/>
                <a:latin typeface="Nunito" pitchFamily="2" charset="0"/>
              </a:rPr>
              <a:t>: It is a powerful layout which arranges all the components in a grid of cells and maintains the aspect ration of the object whenever the container is resized. In this layout, cells may be different in size. It assigns a consistent horizontal and vertical gap among components. It allows us to specify a default alignment for components within the columns or rows.</a:t>
            </a:r>
          </a:p>
          <a:p>
            <a:pPr algn="l">
              <a:buFont typeface="Arial" panose="020B0604020202020204" pitchFamily="34" charset="0"/>
              <a:buChar char="•"/>
            </a:pPr>
            <a:r>
              <a:rPr lang="en-US" sz="2400" b="1" i="0" dirty="0" err="1">
                <a:solidFill>
                  <a:srgbClr val="000000"/>
                </a:solidFill>
                <a:effectLst/>
                <a:latin typeface="Nunito" pitchFamily="2" charset="0"/>
              </a:rPr>
              <a:t>BoxLayout</a:t>
            </a:r>
            <a:r>
              <a:rPr lang="en-US" sz="2400" b="0" i="0" dirty="0">
                <a:solidFill>
                  <a:srgbClr val="000000"/>
                </a:solidFill>
                <a:effectLst/>
                <a:latin typeface="Nunito" pitchFamily="2" charset="0"/>
              </a:rPr>
              <a:t>: It arranges multiple components in either </a:t>
            </a:r>
            <a:r>
              <a:rPr lang="en-US" sz="2400" b="1" i="0" dirty="0">
                <a:solidFill>
                  <a:srgbClr val="000000"/>
                </a:solidFill>
                <a:effectLst/>
                <a:latin typeface="Nunito" pitchFamily="2" charset="0"/>
              </a:rPr>
              <a:t>vertically or horizontally</a:t>
            </a:r>
            <a:r>
              <a:rPr lang="en-US" sz="2400" b="0" i="0" dirty="0">
                <a:solidFill>
                  <a:srgbClr val="000000"/>
                </a:solidFill>
                <a:effectLst/>
                <a:latin typeface="Nunito" pitchFamily="2" charset="0"/>
              </a:rPr>
              <a:t>, but not both. The components are arranged from</a:t>
            </a:r>
            <a:r>
              <a:rPr lang="en-US" sz="2400" b="1" i="0" dirty="0">
                <a:solidFill>
                  <a:srgbClr val="000000"/>
                </a:solidFill>
                <a:effectLst/>
                <a:latin typeface="Nunito" pitchFamily="2" charset="0"/>
              </a:rPr>
              <a:t> left to right or top to bottom</a:t>
            </a:r>
            <a:r>
              <a:rPr lang="en-US" sz="2400" b="0" i="0" dirty="0">
                <a:solidFill>
                  <a:srgbClr val="000000"/>
                </a:solidFill>
                <a:effectLst/>
                <a:latin typeface="Nunito" pitchFamily="2" charset="0"/>
              </a:rPr>
              <a:t>. If the components are aligned </a:t>
            </a:r>
            <a:r>
              <a:rPr lang="en-US" sz="2400" b="1" i="0" dirty="0">
                <a:solidFill>
                  <a:srgbClr val="000000"/>
                </a:solidFill>
                <a:effectLst/>
                <a:latin typeface="Nunito" pitchFamily="2" charset="0"/>
              </a:rPr>
              <a:t>horizontally</a:t>
            </a:r>
            <a:r>
              <a:rPr lang="en-US" sz="2400" b="0" i="0" dirty="0">
                <a:solidFill>
                  <a:srgbClr val="000000"/>
                </a:solidFill>
                <a:effectLst/>
                <a:latin typeface="Nunito" pitchFamily="2" charset="0"/>
              </a:rPr>
              <a:t>, the height of all components will be the same and equal to the largest sized components. If the components are aligned </a:t>
            </a:r>
            <a:r>
              <a:rPr lang="en-US" sz="2400" b="1" i="0" dirty="0">
                <a:solidFill>
                  <a:srgbClr val="000000"/>
                </a:solidFill>
                <a:effectLst/>
                <a:latin typeface="Nunito" pitchFamily="2" charset="0"/>
              </a:rPr>
              <a:t>vertically</a:t>
            </a:r>
            <a:r>
              <a:rPr lang="en-US" sz="2400" b="0" i="0" dirty="0">
                <a:solidFill>
                  <a:srgbClr val="000000"/>
                </a:solidFill>
                <a:effectLst/>
                <a:latin typeface="Nunito" pitchFamily="2" charset="0"/>
              </a:rPr>
              <a:t>, the width of all components will be the same and equal to the largest width components.</a:t>
            </a:r>
          </a:p>
          <a:p>
            <a:pPr algn="l">
              <a:buFont typeface="Arial" panose="020B0604020202020204" pitchFamily="34" charset="0"/>
              <a:buChar char="•"/>
            </a:pPr>
            <a:r>
              <a:rPr lang="en-US" sz="2400" b="1" i="0" dirty="0" err="1">
                <a:solidFill>
                  <a:srgbClr val="000000"/>
                </a:solidFill>
                <a:effectLst/>
                <a:latin typeface="Nunito" pitchFamily="2" charset="0"/>
              </a:rPr>
              <a:t>CardLayout</a:t>
            </a:r>
            <a:r>
              <a:rPr lang="en-US" sz="2400" b="0" i="0" dirty="0">
                <a:solidFill>
                  <a:srgbClr val="000000"/>
                </a:solidFill>
                <a:effectLst/>
                <a:latin typeface="Nunito" pitchFamily="2" charset="0"/>
              </a:rPr>
              <a:t>: It arranges two or more components having the same size. The components are </a:t>
            </a:r>
            <a:r>
              <a:rPr lang="en-US" sz="2400" b="1" i="0" dirty="0">
                <a:solidFill>
                  <a:srgbClr val="000000"/>
                </a:solidFill>
                <a:effectLst/>
                <a:latin typeface="Nunito" pitchFamily="2" charset="0"/>
              </a:rPr>
              <a:t>arranged in a deck</a:t>
            </a:r>
            <a:r>
              <a:rPr lang="en-US" sz="2400" b="0" i="0" dirty="0">
                <a:solidFill>
                  <a:srgbClr val="000000"/>
                </a:solidFill>
                <a:effectLst/>
                <a:latin typeface="Nunito" pitchFamily="2" charset="0"/>
              </a:rPr>
              <a:t>, where all the cards of the same size and the</a:t>
            </a:r>
            <a:r>
              <a:rPr lang="en-US" sz="2400" b="1" i="0" dirty="0">
                <a:solidFill>
                  <a:srgbClr val="000000"/>
                </a:solidFill>
                <a:effectLst/>
                <a:latin typeface="Nunito" pitchFamily="2" charset="0"/>
              </a:rPr>
              <a:t> only top card are visible at any time</a:t>
            </a:r>
            <a:r>
              <a:rPr lang="en-US" sz="2400" b="0" i="0" dirty="0">
                <a:solidFill>
                  <a:srgbClr val="000000"/>
                </a:solidFill>
                <a:effectLst/>
                <a:latin typeface="Nunito" pitchFamily="2" charset="0"/>
              </a:rPr>
              <a:t>. The first component added in the container will be kept at the top of the deck. The default gap at the left, right, top and bottom edges are zero and the card components are displayed either </a:t>
            </a:r>
            <a:r>
              <a:rPr lang="en-US" sz="2400" b="1" i="0" dirty="0">
                <a:solidFill>
                  <a:srgbClr val="000000"/>
                </a:solidFill>
                <a:effectLst/>
                <a:latin typeface="Nunito" pitchFamily="2" charset="0"/>
              </a:rPr>
              <a:t>horizontally or vertically.</a:t>
            </a:r>
            <a:endParaRPr lang="en-US" sz="2400" b="0" i="0" dirty="0">
              <a:solidFill>
                <a:srgbClr val="000000"/>
              </a:solidFill>
              <a:effectLst/>
              <a:latin typeface="Nunito" pitchFamily="2" charset="0"/>
            </a:endParaRPr>
          </a:p>
        </p:txBody>
      </p:sp>
    </p:spTree>
    <p:extLst>
      <p:ext uri="{BB962C8B-B14F-4D97-AF65-F5344CB8AC3E}">
        <p14:creationId xmlns:p14="http://schemas.microsoft.com/office/powerpoint/2010/main" val="3566874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03BC51-0CF7-B2B8-F632-E67E40CEA432}"/>
              </a:ext>
            </a:extLst>
          </p:cNvPr>
          <p:cNvPicPr>
            <a:picLocks noChangeAspect="1"/>
          </p:cNvPicPr>
          <p:nvPr/>
        </p:nvPicPr>
        <p:blipFill>
          <a:blip r:embed="rId2"/>
          <a:stretch>
            <a:fillRect/>
          </a:stretch>
        </p:blipFill>
        <p:spPr>
          <a:xfrm>
            <a:off x="3935924" y="52660"/>
            <a:ext cx="2952750" cy="2924175"/>
          </a:xfrm>
          <a:prstGeom prst="rect">
            <a:avLst/>
          </a:prstGeom>
        </p:spPr>
      </p:pic>
      <p:sp>
        <p:nvSpPr>
          <p:cNvPr id="7" name="TextBox 6">
            <a:extLst>
              <a:ext uri="{FF2B5EF4-FFF2-40B4-BE49-F238E27FC236}">
                <a16:creationId xmlns:a16="http://schemas.microsoft.com/office/drawing/2014/main" id="{370EC207-C5A7-8BD1-1DAF-1C7881535A5A}"/>
              </a:ext>
            </a:extLst>
          </p:cNvPr>
          <p:cNvSpPr txBox="1"/>
          <p:nvPr/>
        </p:nvSpPr>
        <p:spPr>
          <a:xfrm>
            <a:off x="4496950" y="3095601"/>
            <a:ext cx="1684090" cy="369332"/>
          </a:xfrm>
          <a:prstGeom prst="rect">
            <a:avLst/>
          </a:prstGeom>
          <a:noFill/>
        </p:spPr>
        <p:txBody>
          <a:bodyPr wrap="square">
            <a:spAutoFit/>
          </a:bodyPr>
          <a:lstStyle/>
          <a:p>
            <a:r>
              <a:rPr lang="en-IN" sz="1800" b="0" i="0" dirty="0" err="1">
                <a:solidFill>
                  <a:srgbClr val="000000"/>
                </a:solidFill>
                <a:effectLst/>
                <a:latin typeface="inter-regular"/>
              </a:rPr>
              <a:t>BorderLayout</a:t>
            </a:r>
            <a:endParaRPr lang="en-IN" dirty="0"/>
          </a:p>
        </p:txBody>
      </p:sp>
      <p:pic>
        <p:nvPicPr>
          <p:cNvPr id="3074" name="Picture 2" descr="Java flowlayout grid - rulesgerty">
            <a:extLst>
              <a:ext uri="{FF2B5EF4-FFF2-40B4-BE49-F238E27FC236}">
                <a16:creationId xmlns:a16="http://schemas.microsoft.com/office/drawing/2014/main" id="{4504BCFC-AD9D-453B-7C67-70289F449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30" y="170162"/>
            <a:ext cx="3856227" cy="27938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B342AF5-1D8A-5EFD-CF24-90798030E8D7}"/>
              </a:ext>
            </a:extLst>
          </p:cNvPr>
          <p:cNvSpPr txBox="1"/>
          <p:nvPr/>
        </p:nvSpPr>
        <p:spPr>
          <a:xfrm>
            <a:off x="850922" y="2817136"/>
            <a:ext cx="1825306" cy="369332"/>
          </a:xfrm>
          <a:prstGeom prst="rect">
            <a:avLst/>
          </a:prstGeom>
          <a:noFill/>
        </p:spPr>
        <p:txBody>
          <a:bodyPr wrap="square">
            <a:spAutoFit/>
          </a:bodyPr>
          <a:lstStyle/>
          <a:p>
            <a:r>
              <a:rPr lang="en-IN" dirty="0" err="1">
                <a:solidFill>
                  <a:srgbClr val="000000"/>
                </a:solidFill>
                <a:latin typeface="inter-regular"/>
              </a:rPr>
              <a:t>Flow</a:t>
            </a:r>
            <a:r>
              <a:rPr lang="en-IN" sz="1800" b="0" i="0" dirty="0" err="1">
                <a:solidFill>
                  <a:srgbClr val="000000"/>
                </a:solidFill>
                <a:effectLst/>
                <a:latin typeface="inter-regular"/>
              </a:rPr>
              <a:t>Layout</a:t>
            </a:r>
            <a:endParaRPr lang="en-IN" dirty="0"/>
          </a:p>
        </p:txBody>
      </p:sp>
      <p:pic>
        <p:nvPicPr>
          <p:cNvPr id="3076" name="Picture 4" descr="What Is The Use Of Gridlayout In Java">
            <a:extLst>
              <a:ext uri="{FF2B5EF4-FFF2-40B4-BE49-F238E27FC236}">
                <a16:creationId xmlns:a16="http://schemas.microsoft.com/office/drawing/2014/main" id="{B0B216A7-E18E-5EA6-1D22-FC5E9D15A5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496" y="433432"/>
            <a:ext cx="3959254" cy="23265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9A9A5CF-D0F0-B320-9FE2-B96748FB58CE}"/>
              </a:ext>
            </a:extLst>
          </p:cNvPr>
          <p:cNvSpPr txBox="1"/>
          <p:nvPr/>
        </p:nvSpPr>
        <p:spPr>
          <a:xfrm>
            <a:off x="8650453" y="2964001"/>
            <a:ext cx="1825306" cy="369332"/>
          </a:xfrm>
          <a:prstGeom prst="rect">
            <a:avLst/>
          </a:prstGeom>
          <a:noFill/>
        </p:spPr>
        <p:txBody>
          <a:bodyPr wrap="square">
            <a:spAutoFit/>
          </a:bodyPr>
          <a:lstStyle/>
          <a:p>
            <a:r>
              <a:rPr lang="en-IN" dirty="0" err="1">
                <a:solidFill>
                  <a:srgbClr val="000000"/>
                </a:solidFill>
                <a:latin typeface="inter-regular"/>
              </a:rPr>
              <a:t>GridL</a:t>
            </a:r>
            <a:r>
              <a:rPr lang="en-IN" sz="1800" b="0" i="0" dirty="0" err="1">
                <a:solidFill>
                  <a:srgbClr val="000000"/>
                </a:solidFill>
                <a:effectLst/>
                <a:latin typeface="inter-regular"/>
              </a:rPr>
              <a:t>yout</a:t>
            </a:r>
            <a:endParaRPr lang="en-IN" dirty="0"/>
          </a:p>
        </p:txBody>
      </p:sp>
      <p:pic>
        <p:nvPicPr>
          <p:cNvPr id="3078" name="Picture 6" descr="CardLayout Demo">
            <a:extLst>
              <a:ext uri="{FF2B5EF4-FFF2-40B4-BE49-F238E27FC236}">
                <a16:creationId xmlns:a16="http://schemas.microsoft.com/office/drawing/2014/main" id="{17D27E07-95D1-E82A-5E0B-F01D0AC436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752" y="3731025"/>
            <a:ext cx="6820249" cy="27809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C43ED38-F966-B108-8396-8A390C89EDC6}"/>
              </a:ext>
            </a:extLst>
          </p:cNvPr>
          <p:cNvSpPr txBox="1"/>
          <p:nvPr/>
        </p:nvSpPr>
        <p:spPr>
          <a:xfrm>
            <a:off x="7494194" y="6419483"/>
            <a:ext cx="1825306" cy="369332"/>
          </a:xfrm>
          <a:prstGeom prst="rect">
            <a:avLst/>
          </a:prstGeom>
          <a:noFill/>
        </p:spPr>
        <p:txBody>
          <a:bodyPr wrap="square">
            <a:spAutoFit/>
          </a:bodyPr>
          <a:lstStyle/>
          <a:p>
            <a:r>
              <a:rPr lang="en-IN" dirty="0" err="1">
                <a:solidFill>
                  <a:srgbClr val="000000"/>
                </a:solidFill>
                <a:latin typeface="inter-regular"/>
              </a:rPr>
              <a:t>CardL</a:t>
            </a:r>
            <a:r>
              <a:rPr lang="en-IN" sz="1800" b="0" i="0" dirty="0" err="1">
                <a:solidFill>
                  <a:srgbClr val="000000"/>
                </a:solidFill>
                <a:effectLst/>
                <a:latin typeface="inter-regular"/>
              </a:rPr>
              <a:t>ayout</a:t>
            </a:r>
            <a:endParaRPr lang="en-IN" dirty="0"/>
          </a:p>
        </p:txBody>
      </p:sp>
      <p:pic>
        <p:nvPicPr>
          <p:cNvPr id="11" name="Picture 2" descr="GRIDBAGLAYOUT JAVA PDF">
            <a:extLst>
              <a:ext uri="{FF2B5EF4-FFF2-40B4-BE49-F238E27FC236}">
                <a16:creationId xmlns:a16="http://schemas.microsoft.com/office/drawing/2014/main" id="{5030756F-9A5E-2984-AD49-389955FC18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8" y="4148395"/>
            <a:ext cx="4762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B0C2AE5-1751-00FB-70C0-77971F33BD5A}"/>
              </a:ext>
            </a:extLst>
          </p:cNvPr>
          <p:cNvSpPr txBox="1"/>
          <p:nvPr/>
        </p:nvSpPr>
        <p:spPr>
          <a:xfrm>
            <a:off x="1114864" y="6053395"/>
            <a:ext cx="1736519" cy="369332"/>
          </a:xfrm>
          <a:prstGeom prst="rect">
            <a:avLst/>
          </a:prstGeom>
          <a:noFill/>
        </p:spPr>
        <p:txBody>
          <a:bodyPr wrap="square">
            <a:spAutoFit/>
          </a:bodyPr>
          <a:lstStyle/>
          <a:p>
            <a:r>
              <a:rPr lang="en-IN" sz="1800" b="0" i="0" dirty="0" err="1">
                <a:solidFill>
                  <a:srgbClr val="000000"/>
                </a:solidFill>
                <a:effectLst/>
                <a:latin typeface="inter-regular"/>
              </a:rPr>
              <a:t>GridbangLayout</a:t>
            </a:r>
            <a:endParaRPr lang="en-IN" dirty="0"/>
          </a:p>
        </p:txBody>
      </p:sp>
    </p:spTree>
    <p:extLst>
      <p:ext uri="{BB962C8B-B14F-4D97-AF65-F5344CB8AC3E}">
        <p14:creationId xmlns:p14="http://schemas.microsoft.com/office/powerpoint/2010/main" val="312545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5ED055-18A0-4247-3997-55786A50B736}"/>
              </a:ext>
            </a:extLst>
          </p:cNvPr>
          <p:cNvSpPr txBox="1"/>
          <p:nvPr/>
        </p:nvSpPr>
        <p:spPr>
          <a:xfrm>
            <a:off x="106135" y="640808"/>
            <a:ext cx="11691257" cy="5632311"/>
          </a:xfrm>
          <a:prstGeom prst="rect">
            <a:avLst/>
          </a:prstGeom>
          <a:noFill/>
        </p:spPr>
        <p:txBody>
          <a:bodyPr wrap="square">
            <a:spAutoFit/>
          </a:bodyPr>
          <a:lstStyle/>
          <a:p>
            <a:pPr marL="342900" indent="-342900">
              <a:buFont typeface="Arial" panose="020B0604020202020204" pitchFamily="34" charset="0"/>
              <a:buChar char="•"/>
            </a:pPr>
            <a:r>
              <a:rPr lang="en-US" sz="3600" b="0" i="0" dirty="0">
                <a:solidFill>
                  <a:srgbClr val="333333"/>
                </a:solidFill>
                <a:effectLst/>
                <a:latin typeface="inter-regular"/>
              </a:rPr>
              <a:t>AWT and Swing are used to develop window-based applications in Java.</a:t>
            </a:r>
          </a:p>
          <a:p>
            <a:pPr marL="342900" indent="-342900">
              <a:buFont typeface="Arial" panose="020B0604020202020204" pitchFamily="34" charset="0"/>
              <a:buChar char="•"/>
            </a:pPr>
            <a:r>
              <a:rPr lang="en-US" sz="3600" b="0" i="0" dirty="0">
                <a:solidFill>
                  <a:srgbClr val="333333"/>
                </a:solidFill>
                <a:effectLst/>
                <a:latin typeface="inter-regular"/>
              </a:rPr>
              <a:t> </a:t>
            </a:r>
            <a:r>
              <a:rPr lang="en-US" sz="3600" b="0" i="0" dirty="0" err="1">
                <a:solidFill>
                  <a:srgbClr val="333333"/>
                </a:solidFill>
                <a:effectLst/>
                <a:latin typeface="inter-regular"/>
              </a:rPr>
              <a:t>Awt</a:t>
            </a:r>
            <a:r>
              <a:rPr lang="en-US" sz="3600" b="0" i="0" dirty="0">
                <a:solidFill>
                  <a:srgbClr val="333333"/>
                </a:solidFill>
                <a:effectLst/>
                <a:latin typeface="inter-regular"/>
              </a:rPr>
              <a:t> is an abstract window toolkit that provides various component classes like Label, Button, </a:t>
            </a:r>
            <a:r>
              <a:rPr lang="en-US" sz="3600" b="0" i="0" dirty="0" err="1">
                <a:solidFill>
                  <a:srgbClr val="333333"/>
                </a:solidFill>
                <a:effectLst/>
                <a:latin typeface="inter-regular"/>
              </a:rPr>
              <a:t>TextField</a:t>
            </a:r>
            <a:r>
              <a:rPr lang="en-US" sz="3600" b="0" i="0" dirty="0">
                <a:solidFill>
                  <a:srgbClr val="333333"/>
                </a:solidFill>
                <a:effectLst/>
                <a:latin typeface="inter-regular"/>
              </a:rPr>
              <a:t>, etc., to show window components on the screen.</a:t>
            </a:r>
          </a:p>
          <a:p>
            <a:pPr marL="342900" indent="-342900">
              <a:buFont typeface="Arial" panose="020B0604020202020204" pitchFamily="34" charset="0"/>
              <a:buChar char="•"/>
            </a:pPr>
            <a:r>
              <a:rPr lang="en-US" sz="3600" b="0" i="0" dirty="0">
                <a:solidFill>
                  <a:srgbClr val="333333"/>
                </a:solidFill>
                <a:effectLst/>
                <a:latin typeface="inter-regular"/>
              </a:rPr>
              <a:t>All these classes are part of the </a:t>
            </a:r>
            <a:r>
              <a:rPr lang="en-US" sz="3600" b="0" i="0" dirty="0" err="1">
                <a:solidFill>
                  <a:srgbClr val="333333"/>
                </a:solidFill>
                <a:effectLst/>
                <a:latin typeface="inter-regular"/>
              </a:rPr>
              <a:t>Java.awt</a:t>
            </a:r>
            <a:r>
              <a:rPr lang="en-US" sz="3600" b="0" i="0" dirty="0">
                <a:solidFill>
                  <a:srgbClr val="333333"/>
                </a:solidFill>
                <a:effectLst/>
                <a:latin typeface="inter-regular"/>
              </a:rPr>
              <a:t> package. </a:t>
            </a:r>
          </a:p>
          <a:p>
            <a:pPr marL="342900" indent="-342900">
              <a:buFont typeface="Arial" panose="020B0604020202020204" pitchFamily="34" charset="0"/>
              <a:buChar char="•"/>
            </a:pPr>
            <a:r>
              <a:rPr lang="en-US" sz="3600" b="0" i="0" dirty="0">
                <a:solidFill>
                  <a:srgbClr val="333333"/>
                </a:solidFill>
                <a:effectLst/>
                <a:latin typeface="inter-regular"/>
              </a:rPr>
              <a:t>Swing is the part of JFC (Java Foundation Classes) built on the top of AWT and written entirely in </a:t>
            </a:r>
            <a:r>
              <a:rPr lang="en-US" sz="3600" b="0" i="0" u="none" strike="noStrike" dirty="0">
                <a:solidFill>
                  <a:srgbClr val="008000"/>
                </a:solidFill>
                <a:effectLst/>
                <a:latin typeface="inter-regular"/>
                <a:hlinkClick r:id="rId2"/>
              </a:rPr>
              <a:t>Java</a:t>
            </a:r>
            <a:r>
              <a:rPr lang="en-US" sz="3600" b="0" i="0" dirty="0">
                <a:solidFill>
                  <a:srgbClr val="333333"/>
                </a:solidFill>
                <a:effectLst/>
                <a:latin typeface="inter-regular"/>
              </a:rPr>
              <a:t>. The </a:t>
            </a:r>
            <a:r>
              <a:rPr lang="en-US" sz="3600" b="0" i="0" dirty="0" err="1">
                <a:solidFill>
                  <a:srgbClr val="333333"/>
                </a:solidFill>
                <a:effectLst/>
                <a:latin typeface="inter-regular"/>
              </a:rPr>
              <a:t>javax.swing</a:t>
            </a:r>
            <a:r>
              <a:rPr lang="en-US" sz="3600" b="0" i="0" dirty="0">
                <a:solidFill>
                  <a:srgbClr val="333333"/>
                </a:solidFill>
                <a:effectLst/>
                <a:latin typeface="inter-regular"/>
              </a:rPr>
              <a:t> API provides all the component classes like </a:t>
            </a:r>
            <a:r>
              <a:rPr lang="en-US" sz="3600" b="0" i="0" dirty="0" err="1">
                <a:solidFill>
                  <a:srgbClr val="333333"/>
                </a:solidFill>
                <a:effectLst/>
                <a:latin typeface="inter-regular"/>
              </a:rPr>
              <a:t>JButton</a:t>
            </a:r>
            <a:r>
              <a:rPr lang="en-US" sz="3600" b="0" i="0" dirty="0">
                <a:solidFill>
                  <a:srgbClr val="333333"/>
                </a:solidFill>
                <a:effectLst/>
                <a:latin typeface="inter-regular"/>
              </a:rPr>
              <a:t>, </a:t>
            </a:r>
            <a:r>
              <a:rPr lang="en-US" sz="3600" b="0" i="0" dirty="0" err="1">
                <a:solidFill>
                  <a:srgbClr val="333333"/>
                </a:solidFill>
                <a:effectLst/>
                <a:latin typeface="inter-regular"/>
              </a:rPr>
              <a:t>JTextField</a:t>
            </a:r>
            <a:r>
              <a:rPr lang="en-US" sz="3600" b="0" i="0" dirty="0">
                <a:solidFill>
                  <a:srgbClr val="333333"/>
                </a:solidFill>
                <a:effectLst/>
                <a:latin typeface="inter-regular"/>
              </a:rPr>
              <a:t>, </a:t>
            </a:r>
            <a:r>
              <a:rPr lang="en-US" sz="3600" b="0" i="0" dirty="0" err="1">
                <a:solidFill>
                  <a:srgbClr val="333333"/>
                </a:solidFill>
                <a:effectLst/>
                <a:latin typeface="inter-regular"/>
              </a:rPr>
              <a:t>JCheckbox</a:t>
            </a:r>
            <a:r>
              <a:rPr lang="en-US" sz="3600" b="0" i="0" dirty="0">
                <a:solidFill>
                  <a:srgbClr val="333333"/>
                </a:solidFill>
                <a:effectLst/>
                <a:latin typeface="inter-regular"/>
              </a:rPr>
              <a:t>, </a:t>
            </a:r>
            <a:r>
              <a:rPr lang="en-US" sz="3600" b="0" i="0" dirty="0" err="1">
                <a:solidFill>
                  <a:srgbClr val="333333"/>
                </a:solidFill>
                <a:effectLst/>
                <a:latin typeface="inter-regular"/>
              </a:rPr>
              <a:t>JMenu</a:t>
            </a:r>
            <a:r>
              <a:rPr lang="en-US" sz="3600" b="0" i="0" dirty="0">
                <a:solidFill>
                  <a:srgbClr val="333333"/>
                </a:solidFill>
                <a:effectLst/>
                <a:latin typeface="inter-regular"/>
              </a:rPr>
              <a:t>, etc.</a:t>
            </a:r>
            <a:endParaRPr lang="en-IN" sz="3600" dirty="0"/>
          </a:p>
        </p:txBody>
      </p:sp>
    </p:spTree>
    <p:extLst>
      <p:ext uri="{BB962C8B-B14F-4D97-AF65-F5344CB8AC3E}">
        <p14:creationId xmlns:p14="http://schemas.microsoft.com/office/powerpoint/2010/main" val="3883992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BoxLayout images in java">
            <a:extLst>
              <a:ext uri="{FF2B5EF4-FFF2-40B4-BE49-F238E27FC236}">
                <a16:creationId xmlns:a16="http://schemas.microsoft.com/office/drawing/2014/main" id="{809ADDDF-20A0-27A0-E4CC-BE88992C4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426" y="262724"/>
            <a:ext cx="3847576" cy="18192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8DC077-6E3E-34F0-8BCE-1938609D51F9}"/>
              </a:ext>
            </a:extLst>
          </p:cNvPr>
          <p:cNvSpPr txBox="1"/>
          <p:nvPr/>
        </p:nvSpPr>
        <p:spPr>
          <a:xfrm>
            <a:off x="6226035" y="2056701"/>
            <a:ext cx="1736519" cy="369332"/>
          </a:xfrm>
          <a:prstGeom prst="rect">
            <a:avLst/>
          </a:prstGeom>
          <a:noFill/>
        </p:spPr>
        <p:txBody>
          <a:bodyPr wrap="square">
            <a:spAutoFit/>
          </a:bodyPr>
          <a:lstStyle/>
          <a:p>
            <a:r>
              <a:rPr lang="en-IN" sz="1800" b="0" i="0" dirty="0" err="1">
                <a:solidFill>
                  <a:srgbClr val="000000"/>
                </a:solidFill>
                <a:effectLst/>
                <a:latin typeface="inter-regular"/>
              </a:rPr>
              <a:t>BoxLayout</a:t>
            </a:r>
            <a:endParaRPr lang="en-IN" dirty="0"/>
          </a:p>
        </p:txBody>
      </p:sp>
      <p:pic>
        <p:nvPicPr>
          <p:cNvPr id="4102" name="Picture 6" descr="GroupLayout in Java | Constructor of GroupLayout Class in Java">
            <a:extLst>
              <a:ext uri="{FF2B5EF4-FFF2-40B4-BE49-F238E27FC236}">
                <a16:creationId xmlns:a16="http://schemas.microsoft.com/office/drawing/2014/main" id="{77A4C696-BDCD-7C86-CA81-A05AA2DF7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99" y="2690026"/>
            <a:ext cx="5128469" cy="346749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GroupLayout in Java | Constructor of GroupLayout Class in Java">
            <a:extLst>
              <a:ext uri="{FF2B5EF4-FFF2-40B4-BE49-F238E27FC236}">
                <a16:creationId xmlns:a16="http://schemas.microsoft.com/office/drawing/2014/main" id="{430876EB-3507-DACD-AD6A-D58ADA6F45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9678" y="3238935"/>
            <a:ext cx="3838575"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010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utorial On Scroll Pane In Java ~ Projavatricks">
            <a:extLst>
              <a:ext uri="{FF2B5EF4-FFF2-40B4-BE49-F238E27FC236}">
                <a16:creationId xmlns:a16="http://schemas.microsoft.com/office/drawing/2014/main" id="{80D7CD24-F634-44D5-0614-35A2524B0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98" y="177218"/>
            <a:ext cx="5264092" cy="30189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B9B871-0EDE-AA74-309A-2B86075F6791}"/>
              </a:ext>
            </a:extLst>
          </p:cNvPr>
          <p:cNvSpPr txBox="1"/>
          <p:nvPr/>
        </p:nvSpPr>
        <p:spPr>
          <a:xfrm>
            <a:off x="1677799" y="3212983"/>
            <a:ext cx="2449584" cy="369332"/>
          </a:xfrm>
          <a:prstGeom prst="rect">
            <a:avLst/>
          </a:prstGeom>
          <a:noFill/>
        </p:spPr>
        <p:txBody>
          <a:bodyPr wrap="square">
            <a:spAutoFit/>
          </a:bodyPr>
          <a:lstStyle/>
          <a:p>
            <a:r>
              <a:rPr lang="en-IN" sz="1800" b="0" i="0" dirty="0" err="1">
                <a:solidFill>
                  <a:srgbClr val="000000"/>
                </a:solidFill>
                <a:effectLst/>
                <a:latin typeface="inter-regular"/>
              </a:rPr>
              <a:t>ScrollPaneLayout</a:t>
            </a:r>
            <a:endParaRPr lang="en-IN" dirty="0"/>
          </a:p>
        </p:txBody>
      </p:sp>
      <p:pic>
        <p:nvPicPr>
          <p:cNvPr id="5124" name="Picture 4" descr="SpringLayout in Java | Comprehensive Guide to SpringLayout in Java">
            <a:extLst>
              <a:ext uri="{FF2B5EF4-FFF2-40B4-BE49-F238E27FC236}">
                <a16:creationId xmlns:a16="http://schemas.microsoft.com/office/drawing/2014/main" id="{48D4D4E9-84A4-E0F0-D1D5-80BD76BB4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617" y="703758"/>
            <a:ext cx="4887461" cy="21904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2B08A3-A39D-2FE5-884C-B52F2D0D1FFC}"/>
              </a:ext>
            </a:extLst>
          </p:cNvPr>
          <p:cNvSpPr txBox="1"/>
          <p:nvPr/>
        </p:nvSpPr>
        <p:spPr>
          <a:xfrm>
            <a:off x="7249493" y="2979489"/>
            <a:ext cx="2449584" cy="369332"/>
          </a:xfrm>
          <a:prstGeom prst="rect">
            <a:avLst/>
          </a:prstGeom>
          <a:noFill/>
        </p:spPr>
        <p:txBody>
          <a:bodyPr wrap="square">
            <a:spAutoFit/>
          </a:bodyPr>
          <a:lstStyle/>
          <a:p>
            <a:r>
              <a:rPr lang="en-IN" sz="1800" b="0" i="0" dirty="0" err="1">
                <a:solidFill>
                  <a:srgbClr val="000000"/>
                </a:solidFill>
                <a:effectLst/>
                <a:latin typeface="inter-regular"/>
              </a:rPr>
              <a:t>SpringLayout</a:t>
            </a:r>
            <a:endParaRPr lang="en-IN" dirty="0"/>
          </a:p>
        </p:txBody>
      </p:sp>
      <p:sp>
        <p:nvSpPr>
          <p:cNvPr id="5" name="Rectangle 5">
            <a:extLst>
              <a:ext uri="{FF2B5EF4-FFF2-40B4-BE49-F238E27FC236}">
                <a16:creationId xmlns:a16="http://schemas.microsoft.com/office/drawing/2014/main" id="{E71D19A2-E5FF-420F-BA30-363662B2F2C3}"/>
              </a:ext>
            </a:extLst>
          </p:cNvPr>
          <p:cNvSpPr>
            <a:spLocks noChangeArrowheads="1"/>
          </p:cNvSpPr>
          <p:nvPr/>
        </p:nvSpPr>
        <p:spPr bwMode="auto">
          <a:xfrm>
            <a:off x="235670" y="4270278"/>
            <a:ext cx="114252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Monaco"/>
              </a:rPr>
              <a:t>SpringLayout</a:t>
            </a:r>
            <a:r>
              <a:rPr kumimoji="0" lang="en-US" altLang="en-US" sz="2000" b="0" i="0" u="none" strike="noStrike" cap="none" normalizeH="0" baseline="0">
                <a:ln>
                  <a:noFill/>
                </a:ln>
                <a:solidFill>
                  <a:srgbClr val="000000"/>
                </a:solidFill>
                <a:effectLst/>
                <a:cs typeface="Arial" panose="020B0604020202020204" pitchFamily="34" charset="0"/>
              </a:rPr>
              <a:t> is a flexible layout manager designed for use by GUI builders. It lets you specify precise relationships between the edges of components under its control. For example, you might define that the left edge of one component is a certain distance (which can be dynamically calculated) from the right edge of a second component. </a:t>
            </a:r>
            <a:r>
              <a:rPr kumimoji="0" lang="en-US" altLang="en-US" sz="2000" b="0" i="0" u="none" strike="noStrike" cap="none" normalizeH="0" baseline="0">
                <a:ln>
                  <a:noFill/>
                </a:ln>
                <a:solidFill>
                  <a:srgbClr val="000000"/>
                </a:solidFill>
                <a:effectLst/>
                <a:latin typeface="Monaco"/>
              </a:rPr>
              <a:t>SpringLayout</a:t>
            </a:r>
            <a:r>
              <a:rPr kumimoji="0" lang="en-US" altLang="en-US" sz="2000" b="0" i="0" u="none" strike="noStrike" cap="none" normalizeH="0" baseline="0">
                <a:ln>
                  <a:noFill/>
                </a:ln>
                <a:solidFill>
                  <a:srgbClr val="000000"/>
                </a:solidFill>
                <a:effectLst/>
                <a:cs typeface="Arial" panose="020B0604020202020204" pitchFamily="34" charset="0"/>
              </a:rPr>
              <a:t> lays out the children of its associated container according to a set of constraints, as shall be seen in </a:t>
            </a:r>
            <a:r>
              <a:rPr kumimoji="0" lang="en-US" altLang="en-US" sz="2000" b="0" i="0" u="none" strike="noStrike" cap="none" normalizeH="0" baseline="0">
                <a:ln>
                  <a:noFill/>
                </a:ln>
                <a:solidFill>
                  <a:srgbClr val="09569D"/>
                </a:solidFill>
                <a:effectLst/>
                <a:cs typeface="Arial" panose="020B0604020202020204" pitchFamily="34" charset="0"/>
                <a:hlinkClick r:id="rId4"/>
              </a:rPr>
              <a:t>How to Use SpringLayout</a:t>
            </a:r>
            <a:r>
              <a:rPr kumimoji="0" lang="en-US" altLang="en-US" sz="2000" b="0" i="0" u="none" strike="noStrike" cap="none" normalizeH="0" baseline="0">
                <a:ln>
                  <a:noFill/>
                </a:ln>
                <a:solidFill>
                  <a:srgbClr val="000000"/>
                </a:solidFill>
                <a:effectLst/>
                <a:cs typeface="Arial" panose="020B0604020202020204" pitchFamily="34" charset="0"/>
              </a:rPr>
              <a:t>.</a:t>
            </a:r>
            <a:r>
              <a:rPr kumimoji="0" lang="en-US" altLang="en-US" sz="20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188773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CF79BD-C1C6-1BB0-DD16-4C468887F930}"/>
              </a:ext>
            </a:extLst>
          </p:cNvPr>
          <p:cNvSpPr>
            <a:spLocks noChangeArrowheads="1"/>
          </p:cNvSpPr>
          <p:nvPr/>
        </p:nvSpPr>
        <p:spPr bwMode="auto">
          <a:xfrm>
            <a:off x="216817" y="1181718"/>
            <a:ext cx="1146299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Arial Unicode MS"/>
              </a:rPr>
              <a:t>JPanel</a:t>
            </a:r>
            <a:r>
              <a:rPr kumimoji="0" lang="en-US" altLang="en-US" sz="2000" b="0" i="0" u="none" strike="noStrike" cap="none" normalizeH="0" baseline="0" dirty="0">
                <a:ln>
                  <a:noFill/>
                </a:ln>
                <a:solidFill>
                  <a:srgbClr val="000000"/>
                </a:solidFill>
                <a:effectLst/>
                <a:latin typeface="Arial Unicode MS"/>
              </a:rPr>
              <a:t> cards;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final static String BUTTONPANEL = "Card with </a:t>
            </a:r>
            <a:r>
              <a:rPr kumimoji="0" lang="en-US" altLang="en-US" sz="2000" b="0" i="0" u="none" strike="noStrike" cap="none" normalizeH="0" baseline="0" dirty="0" err="1">
                <a:ln>
                  <a:noFill/>
                </a:ln>
                <a:solidFill>
                  <a:srgbClr val="000000"/>
                </a:solidFill>
                <a:effectLst/>
                <a:latin typeface="Arial Unicode MS"/>
              </a:rPr>
              <a:t>JButtons</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final static String TEXTPANEL = "Card with </a:t>
            </a:r>
            <a:r>
              <a:rPr kumimoji="0" lang="en-US" altLang="en-US" sz="2000" b="0" i="0" u="none" strike="noStrike" cap="none" normalizeH="0" baseline="0" dirty="0" err="1">
                <a:ln>
                  <a:noFill/>
                </a:ln>
                <a:solidFill>
                  <a:srgbClr val="000000"/>
                </a:solidFill>
                <a:effectLst/>
                <a:latin typeface="Arial Unicode MS"/>
              </a:rPr>
              <a:t>JTextField</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1" u="none" strike="noStrike" cap="none" normalizeH="0" baseline="0" dirty="0">
                <a:ln>
                  <a:noFill/>
                </a:ln>
                <a:solidFill>
                  <a:srgbClr val="000000"/>
                </a:solidFill>
                <a:effectLst/>
                <a:latin typeface="Arial Unicode MS"/>
              </a:rPr>
              <a:t>//Where the components controlled by the </a:t>
            </a:r>
            <a:r>
              <a:rPr kumimoji="0" lang="en-US" altLang="en-US" sz="2000" b="0" i="1" u="none" strike="noStrike" cap="none" normalizeH="0" baseline="0" dirty="0" err="1">
                <a:ln>
                  <a:noFill/>
                </a:ln>
                <a:solidFill>
                  <a:srgbClr val="000000"/>
                </a:solidFill>
                <a:effectLst/>
                <a:latin typeface="Arial Unicode MS"/>
              </a:rPr>
              <a:t>CardLayout</a:t>
            </a:r>
            <a:r>
              <a:rPr kumimoji="0" lang="en-US" altLang="en-US" sz="2000" b="0" i="1" u="none" strike="noStrike" cap="none" normalizeH="0" baseline="0" dirty="0">
                <a:ln>
                  <a:noFill/>
                </a:ln>
                <a:solidFill>
                  <a:srgbClr val="000000"/>
                </a:solidFill>
                <a:effectLst/>
                <a:latin typeface="Arial Unicode MS"/>
              </a:rPr>
              <a:t> are initialized:</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//Create the "cards".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Arial Unicode MS"/>
              </a:rPr>
              <a:t>JPanel</a:t>
            </a:r>
            <a:r>
              <a:rPr kumimoji="0" lang="en-US" altLang="en-US" sz="2000" b="0" i="0" u="none" strike="noStrike" cap="none" normalizeH="0" baseline="0" dirty="0">
                <a:ln>
                  <a:noFill/>
                </a:ln>
                <a:solidFill>
                  <a:srgbClr val="000000"/>
                </a:solidFill>
                <a:effectLst/>
                <a:latin typeface="Arial Unicode MS"/>
              </a:rPr>
              <a:t> card1 = new </a:t>
            </a:r>
            <a:r>
              <a:rPr kumimoji="0" lang="en-US" altLang="en-US" sz="2000" b="0" i="0" u="none" strike="noStrike" cap="none" normalizeH="0" baseline="0" dirty="0" err="1">
                <a:ln>
                  <a:noFill/>
                </a:ln>
                <a:solidFill>
                  <a:srgbClr val="000000"/>
                </a:solidFill>
                <a:effectLst/>
                <a:latin typeface="Arial Unicode MS"/>
              </a:rPr>
              <a:t>JPanel</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err="1">
                <a:ln>
                  <a:noFill/>
                </a:ln>
                <a:solidFill>
                  <a:srgbClr val="000000"/>
                </a:solidFill>
                <a:effectLst/>
                <a:latin typeface="Arial Unicode MS"/>
              </a:rPr>
              <a:t>JPanel</a:t>
            </a:r>
            <a:r>
              <a:rPr kumimoji="0" lang="en-US" altLang="en-US" sz="2000" b="0" i="0" u="none" strike="noStrike" cap="none" normalizeH="0" baseline="0" dirty="0">
                <a:ln>
                  <a:noFill/>
                </a:ln>
                <a:solidFill>
                  <a:srgbClr val="000000"/>
                </a:solidFill>
                <a:effectLst/>
                <a:latin typeface="Arial Unicode MS"/>
              </a:rPr>
              <a:t> card2 = new </a:t>
            </a:r>
            <a:r>
              <a:rPr kumimoji="0" lang="en-US" altLang="en-US" sz="2000" b="0" i="0" u="none" strike="noStrike" cap="none" normalizeH="0" baseline="0" dirty="0" err="1">
                <a:ln>
                  <a:noFill/>
                </a:ln>
                <a:solidFill>
                  <a:srgbClr val="000000"/>
                </a:solidFill>
                <a:effectLst/>
                <a:latin typeface="Arial Unicode MS"/>
              </a:rPr>
              <a:t>JPanel</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 //Create the panel that contains the "cards".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 cards = new </a:t>
            </a:r>
            <a:r>
              <a:rPr kumimoji="0" lang="en-US" altLang="en-US" sz="2000" b="0" i="0" u="none" strike="noStrike" cap="none" normalizeH="0" baseline="0" dirty="0" err="1">
                <a:ln>
                  <a:noFill/>
                </a:ln>
                <a:solidFill>
                  <a:srgbClr val="000000"/>
                </a:solidFill>
                <a:effectLst/>
                <a:latin typeface="Arial Unicode MS"/>
              </a:rPr>
              <a:t>JPanel</a:t>
            </a:r>
            <a:r>
              <a:rPr kumimoji="0" lang="en-US" altLang="en-US" sz="2000" b="0" i="0" u="none" strike="noStrike" cap="none" normalizeH="0" baseline="0" dirty="0">
                <a:ln>
                  <a:noFill/>
                </a:ln>
                <a:solidFill>
                  <a:srgbClr val="000000"/>
                </a:solidFill>
                <a:effectLst/>
                <a:latin typeface="Arial Unicode MS"/>
              </a:rPr>
              <a:t>(new </a:t>
            </a:r>
            <a:r>
              <a:rPr kumimoji="0" lang="en-US" altLang="en-US" sz="2000" b="0" i="0" u="none" strike="noStrike" cap="none" normalizeH="0" baseline="0" dirty="0" err="1">
                <a:ln>
                  <a:noFill/>
                </a:ln>
                <a:solidFill>
                  <a:srgbClr val="000000"/>
                </a:solidFill>
                <a:effectLst/>
                <a:latin typeface="Arial Unicode MS"/>
              </a:rPr>
              <a:t>CardLayout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Arial Unicode MS"/>
              </a:rPr>
              <a:t>cards.add</a:t>
            </a:r>
            <a:r>
              <a:rPr kumimoji="0" lang="en-US" altLang="en-US" sz="2000" b="0" i="0" u="none" strike="noStrike" cap="none" normalizeH="0" baseline="0" dirty="0">
                <a:ln>
                  <a:noFill/>
                </a:ln>
                <a:solidFill>
                  <a:srgbClr val="000000"/>
                </a:solidFill>
                <a:effectLst/>
                <a:latin typeface="Arial Unicode MS"/>
              </a:rPr>
              <a:t>(card1, BUTTONPANEL); </a:t>
            </a:r>
            <a:r>
              <a:rPr kumimoji="0" lang="en-US" altLang="en-US" sz="2000" b="0" i="0" u="none" strike="noStrike" cap="none" normalizeH="0" baseline="0" dirty="0" err="1">
                <a:ln>
                  <a:noFill/>
                </a:ln>
                <a:solidFill>
                  <a:srgbClr val="000000"/>
                </a:solidFill>
                <a:effectLst/>
                <a:latin typeface="Arial Unicode MS"/>
              </a:rPr>
              <a:t>cards.add</a:t>
            </a:r>
            <a:r>
              <a:rPr kumimoji="0" lang="en-US" altLang="en-US" sz="2000" b="0" i="0" u="none" strike="noStrike" cap="none" normalizeH="0" baseline="0" dirty="0">
                <a:ln>
                  <a:noFill/>
                </a:ln>
                <a:solidFill>
                  <a:srgbClr val="000000"/>
                </a:solidFill>
                <a:effectLst/>
                <a:latin typeface="Arial Unicode MS"/>
              </a:rPr>
              <a:t>(card2, TEXTPANEL);</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76CDE29-3AD1-AEEB-8135-E4F524F13014}"/>
              </a:ext>
            </a:extLst>
          </p:cNvPr>
          <p:cNvPicPr>
            <a:picLocks noChangeAspect="1"/>
          </p:cNvPicPr>
          <p:nvPr/>
        </p:nvPicPr>
        <p:blipFill>
          <a:blip r:embed="rId2"/>
          <a:stretch>
            <a:fillRect/>
          </a:stretch>
        </p:blipFill>
        <p:spPr>
          <a:xfrm>
            <a:off x="2961833" y="4623209"/>
            <a:ext cx="5438775" cy="1495425"/>
          </a:xfrm>
          <a:prstGeom prst="rect">
            <a:avLst/>
          </a:prstGeom>
        </p:spPr>
      </p:pic>
    </p:spTree>
    <p:extLst>
      <p:ext uri="{BB962C8B-B14F-4D97-AF65-F5344CB8AC3E}">
        <p14:creationId xmlns:p14="http://schemas.microsoft.com/office/powerpoint/2010/main" val="54246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5BBC04-D477-2296-FCBD-0851F820989A}"/>
              </a:ext>
            </a:extLst>
          </p:cNvPr>
          <p:cNvSpPr txBox="1"/>
          <p:nvPr/>
        </p:nvSpPr>
        <p:spPr>
          <a:xfrm>
            <a:off x="445418" y="-99747"/>
            <a:ext cx="9650690" cy="7294305"/>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java.awt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javax.swing</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Border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JFrame</a:t>
            </a:r>
            <a:r>
              <a:rPr lang="en-US" b="0" i="0" dirty="0">
                <a:solidFill>
                  <a:srgbClr val="000000"/>
                </a:solidFill>
                <a:effectLst/>
                <a:latin typeface="inter-regular"/>
              </a:rPr>
              <a:t> f;    </a:t>
            </a:r>
          </a:p>
          <a:p>
            <a:pPr algn="just">
              <a:buFont typeface="+mj-lt"/>
              <a:buAutoNum type="arabicPeriod"/>
            </a:pPr>
            <a:r>
              <a:rPr lang="en-US" b="0" i="0" dirty="0">
                <a:solidFill>
                  <a:srgbClr val="000000"/>
                </a:solidFill>
                <a:effectLst/>
                <a:latin typeface="inter-regular"/>
              </a:rPr>
              <a:t>Border()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f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JFrame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creating buttons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JButton</a:t>
            </a:r>
            <a:r>
              <a:rPr lang="en-US" b="0" i="0" dirty="0">
                <a:solidFill>
                  <a:srgbClr val="000000"/>
                </a:solidFill>
                <a:effectLst/>
                <a:latin typeface="inter-regular"/>
              </a:rPr>
              <a:t> b1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JButton</a:t>
            </a:r>
            <a:r>
              <a:rPr lang="en-US" b="0" i="0" dirty="0">
                <a:solidFill>
                  <a:srgbClr val="000000"/>
                </a:solidFill>
                <a:effectLst/>
                <a:latin typeface="inter-regular"/>
              </a:rPr>
              <a:t>(</a:t>
            </a:r>
            <a:r>
              <a:rPr lang="en-US" b="0" i="0" dirty="0">
                <a:solidFill>
                  <a:srgbClr val="0000FF"/>
                </a:solidFill>
                <a:effectLst/>
                <a:latin typeface="inter-regular"/>
              </a:rPr>
              <a:t>"NORTH"</a:t>
            </a:r>
            <a:r>
              <a:rPr lang="en-US" b="0" i="0" dirty="0">
                <a:solidFill>
                  <a:srgbClr val="000000"/>
                </a:solidFill>
                <a:effectLst/>
                <a:latin typeface="inter-regular"/>
              </a:rPr>
              <a:t>);; </a:t>
            </a:r>
            <a:r>
              <a:rPr lang="en-US" b="0" i="0" dirty="0">
                <a:solidFill>
                  <a:srgbClr val="008200"/>
                </a:solidFill>
                <a:effectLst/>
                <a:latin typeface="inter-regular"/>
              </a:rPr>
              <a:t>// the button will be labeled as NORTH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JButton</a:t>
            </a:r>
            <a:r>
              <a:rPr lang="en-US" b="0" i="0" dirty="0">
                <a:solidFill>
                  <a:srgbClr val="000000"/>
                </a:solidFill>
                <a:effectLst/>
                <a:latin typeface="inter-regular"/>
              </a:rPr>
              <a:t> b2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JButton</a:t>
            </a:r>
            <a:r>
              <a:rPr lang="en-US" b="0" i="0" dirty="0">
                <a:solidFill>
                  <a:srgbClr val="000000"/>
                </a:solidFill>
                <a:effectLst/>
                <a:latin typeface="inter-regular"/>
              </a:rPr>
              <a:t>(</a:t>
            </a:r>
            <a:r>
              <a:rPr lang="en-US" b="0" i="0" dirty="0">
                <a:solidFill>
                  <a:srgbClr val="0000FF"/>
                </a:solidFill>
                <a:effectLst/>
                <a:latin typeface="inter-regular"/>
              </a:rPr>
              <a:t>"SOUTH"</a:t>
            </a:r>
            <a:r>
              <a:rPr lang="en-US" b="0" i="0" dirty="0">
                <a:solidFill>
                  <a:srgbClr val="000000"/>
                </a:solidFill>
                <a:effectLst/>
                <a:latin typeface="inter-regular"/>
              </a:rPr>
              <a:t>);; </a:t>
            </a:r>
            <a:r>
              <a:rPr lang="en-US" b="0" i="0" dirty="0">
                <a:solidFill>
                  <a:srgbClr val="008200"/>
                </a:solidFill>
                <a:effectLst/>
                <a:latin typeface="inter-regular"/>
              </a:rPr>
              <a:t>// the button will be labeled as SOUTH</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JButton</a:t>
            </a:r>
            <a:r>
              <a:rPr lang="en-US" b="0" i="0" dirty="0">
                <a:solidFill>
                  <a:srgbClr val="000000"/>
                </a:solidFill>
                <a:effectLst/>
                <a:latin typeface="inter-regular"/>
              </a:rPr>
              <a:t> b3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JButton</a:t>
            </a:r>
            <a:r>
              <a:rPr lang="en-US" b="0" i="0" dirty="0">
                <a:solidFill>
                  <a:srgbClr val="000000"/>
                </a:solidFill>
                <a:effectLst/>
                <a:latin typeface="inter-regular"/>
              </a:rPr>
              <a:t>(</a:t>
            </a:r>
            <a:r>
              <a:rPr lang="en-US" b="0" i="0" dirty="0">
                <a:solidFill>
                  <a:srgbClr val="0000FF"/>
                </a:solidFill>
                <a:effectLst/>
                <a:latin typeface="inter-regular"/>
              </a:rPr>
              <a:t>"EAST"</a:t>
            </a:r>
            <a:r>
              <a:rPr lang="en-US" b="0" i="0" dirty="0">
                <a:solidFill>
                  <a:srgbClr val="000000"/>
                </a:solidFill>
                <a:effectLst/>
                <a:latin typeface="inter-regular"/>
              </a:rPr>
              <a:t>);; </a:t>
            </a:r>
            <a:r>
              <a:rPr lang="en-US" b="0" i="0" dirty="0">
                <a:solidFill>
                  <a:srgbClr val="008200"/>
                </a:solidFill>
                <a:effectLst/>
                <a:latin typeface="inter-regular"/>
              </a:rPr>
              <a:t>// the button will be labeled as EAST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JButton</a:t>
            </a:r>
            <a:r>
              <a:rPr lang="en-US" b="0" i="0" dirty="0">
                <a:solidFill>
                  <a:srgbClr val="000000"/>
                </a:solidFill>
                <a:effectLst/>
                <a:latin typeface="inter-regular"/>
              </a:rPr>
              <a:t> b4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JButton</a:t>
            </a:r>
            <a:r>
              <a:rPr lang="en-US" b="0" i="0" dirty="0">
                <a:solidFill>
                  <a:srgbClr val="000000"/>
                </a:solidFill>
                <a:effectLst/>
                <a:latin typeface="inter-regular"/>
              </a:rPr>
              <a:t>(</a:t>
            </a:r>
            <a:r>
              <a:rPr lang="en-US" b="0" i="0" dirty="0">
                <a:solidFill>
                  <a:srgbClr val="0000FF"/>
                </a:solidFill>
                <a:effectLst/>
                <a:latin typeface="inter-regular"/>
              </a:rPr>
              <a:t>"WEST"</a:t>
            </a:r>
            <a:r>
              <a:rPr lang="en-US" b="0" i="0" dirty="0">
                <a:solidFill>
                  <a:srgbClr val="000000"/>
                </a:solidFill>
                <a:effectLst/>
                <a:latin typeface="inter-regular"/>
              </a:rPr>
              <a:t>);; </a:t>
            </a:r>
            <a:r>
              <a:rPr lang="en-US" b="0" i="0" dirty="0">
                <a:solidFill>
                  <a:srgbClr val="008200"/>
                </a:solidFill>
                <a:effectLst/>
                <a:latin typeface="inter-regular"/>
              </a:rPr>
              <a:t>// the button will be labeled as WEST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JButton</a:t>
            </a:r>
            <a:r>
              <a:rPr lang="en-US" b="0" i="0" dirty="0">
                <a:solidFill>
                  <a:srgbClr val="000000"/>
                </a:solidFill>
                <a:effectLst/>
                <a:latin typeface="inter-regular"/>
              </a:rPr>
              <a:t> b5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JButton</a:t>
            </a:r>
            <a:r>
              <a:rPr lang="en-US" b="0" i="0" dirty="0">
                <a:solidFill>
                  <a:srgbClr val="000000"/>
                </a:solidFill>
                <a:effectLst/>
                <a:latin typeface="inter-regular"/>
              </a:rPr>
              <a:t>(</a:t>
            </a:r>
            <a:r>
              <a:rPr lang="en-US" b="0" i="0" dirty="0">
                <a:solidFill>
                  <a:srgbClr val="0000FF"/>
                </a:solidFill>
                <a:effectLst/>
                <a:latin typeface="inter-regular"/>
              </a:rPr>
              <a:t>"CENTER"</a:t>
            </a:r>
            <a:r>
              <a:rPr lang="en-US" b="0" i="0" dirty="0">
                <a:solidFill>
                  <a:srgbClr val="000000"/>
                </a:solidFill>
                <a:effectLst/>
                <a:latin typeface="inter-regular"/>
              </a:rPr>
              <a:t>);; </a:t>
            </a:r>
            <a:r>
              <a:rPr lang="en-US" b="0" i="0" dirty="0">
                <a:solidFill>
                  <a:srgbClr val="008200"/>
                </a:solidFill>
                <a:effectLst/>
                <a:latin typeface="inter-regular"/>
              </a:rPr>
              <a:t>// the button will be labeled as CENTER</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f.add</a:t>
            </a:r>
            <a:r>
              <a:rPr lang="en-US" b="0" i="0" dirty="0">
                <a:solidFill>
                  <a:srgbClr val="000000"/>
                </a:solidFill>
                <a:effectLst/>
                <a:latin typeface="inter-regular"/>
              </a:rPr>
              <a:t>(b1, </a:t>
            </a:r>
            <a:r>
              <a:rPr lang="en-US" b="0" i="0" dirty="0" err="1">
                <a:solidFill>
                  <a:srgbClr val="000000"/>
                </a:solidFill>
                <a:effectLst/>
                <a:latin typeface="inter-regular"/>
              </a:rPr>
              <a:t>BorderLayout.NORTH</a:t>
            </a:r>
            <a:r>
              <a:rPr lang="en-US" b="0" i="0" dirty="0">
                <a:solidFill>
                  <a:srgbClr val="000000"/>
                </a:solidFill>
                <a:effectLst/>
                <a:latin typeface="inter-regular"/>
              </a:rPr>
              <a:t>); </a:t>
            </a:r>
            <a:r>
              <a:rPr lang="en-US" b="0" i="0" dirty="0">
                <a:solidFill>
                  <a:srgbClr val="008200"/>
                </a:solidFill>
                <a:effectLst/>
                <a:latin typeface="inter-regular"/>
              </a:rPr>
              <a:t>// b1 will be placed in the North Direction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f.add</a:t>
            </a:r>
            <a:r>
              <a:rPr lang="en-US" b="0" i="0" dirty="0">
                <a:solidFill>
                  <a:srgbClr val="000000"/>
                </a:solidFill>
                <a:effectLst/>
                <a:latin typeface="inter-regular"/>
              </a:rPr>
              <a:t>(b2, </a:t>
            </a:r>
            <a:r>
              <a:rPr lang="en-US" b="0" i="0" dirty="0" err="1">
                <a:solidFill>
                  <a:srgbClr val="000000"/>
                </a:solidFill>
                <a:effectLst/>
                <a:latin typeface="inter-regular"/>
              </a:rPr>
              <a:t>BorderLayout.SOUTH</a:t>
            </a:r>
            <a:r>
              <a:rPr lang="en-US" b="0" i="0" dirty="0">
                <a:solidFill>
                  <a:srgbClr val="000000"/>
                </a:solidFill>
                <a:effectLst/>
                <a:latin typeface="inter-regular"/>
              </a:rPr>
              <a:t>);  </a:t>
            </a:r>
            <a:r>
              <a:rPr lang="en-US" b="0" i="0" dirty="0">
                <a:solidFill>
                  <a:srgbClr val="008200"/>
                </a:solidFill>
                <a:effectLst/>
                <a:latin typeface="inter-regular"/>
              </a:rPr>
              <a:t>// b2 will be placed in the South Direction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f.add</a:t>
            </a:r>
            <a:r>
              <a:rPr lang="en-US" b="0" i="0" dirty="0">
                <a:solidFill>
                  <a:srgbClr val="000000"/>
                </a:solidFill>
                <a:effectLst/>
                <a:latin typeface="inter-regular"/>
              </a:rPr>
              <a:t>(b3, </a:t>
            </a:r>
            <a:r>
              <a:rPr lang="en-US" b="0" i="0" dirty="0" err="1">
                <a:solidFill>
                  <a:srgbClr val="000000"/>
                </a:solidFill>
                <a:effectLst/>
                <a:latin typeface="inter-regular"/>
              </a:rPr>
              <a:t>BorderLayout.EAST</a:t>
            </a:r>
            <a:r>
              <a:rPr lang="en-US" b="0" i="0" dirty="0">
                <a:solidFill>
                  <a:srgbClr val="000000"/>
                </a:solidFill>
                <a:effectLst/>
                <a:latin typeface="inter-regular"/>
              </a:rPr>
              <a:t>);  </a:t>
            </a:r>
            <a:r>
              <a:rPr lang="en-US" b="0" i="0" dirty="0">
                <a:solidFill>
                  <a:srgbClr val="008200"/>
                </a:solidFill>
                <a:effectLst/>
                <a:latin typeface="inter-regular"/>
              </a:rPr>
              <a:t>// b2 will be placed in the East Direction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f.add</a:t>
            </a:r>
            <a:r>
              <a:rPr lang="en-US" b="0" i="0" dirty="0">
                <a:solidFill>
                  <a:srgbClr val="000000"/>
                </a:solidFill>
                <a:effectLst/>
                <a:latin typeface="inter-regular"/>
              </a:rPr>
              <a:t>(b4, </a:t>
            </a:r>
            <a:r>
              <a:rPr lang="en-US" b="0" i="0" dirty="0" err="1">
                <a:solidFill>
                  <a:srgbClr val="000000"/>
                </a:solidFill>
                <a:effectLst/>
                <a:latin typeface="inter-regular"/>
              </a:rPr>
              <a:t>BorderLayout.WEST</a:t>
            </a:r>
            <a:r>
              <a:rPr lang="en-US" b="0" i="0" dirty="0">
                <a:solidFill>
                  <a:srgbClr val="000000"/>
                </a:solidFill>
                <a:effectLst/>
                <a:latin typeface="inter-regular"/>
              </a:rPr>
              <a:t>);  </a:t>
            </a:r>
            <a:r>
              <a:rPr lang="en-US" b="0" i="0" dirty="0">
                <a:solidFill>
                  <a:srgbClr val="008200"/>
                </a:solidFill>
                <a:effectLst/>
                <a:latin typeface="inter-regular"/>
              </a:rPr>
              <a:t>// b2 will be placed in the West Direction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f.add</a:t>
            </a:r>
            <a:r>
              <a:rPr lang="en-US" b="0" i="0" dirty="0">
                <a:solidFill>
                  <a:srgbClr val="000000"/>
                </a:solidFill>
                <a:effectLst/>
                <a:latin typeface="inter-regular"/>
              </a:rPr>
              <a:t>(b5, </a:t>
            </a:r>
            <a:r>
              <a:rPr lang="en-US" b="0" i="0" dirty="0" err="1">
                <a:solidFill>
                  <a:srgbClr val="000000"/>
                </a:solidFill>
                <a:effectLst/>
                <a:latin typeface="inter-regular"/>
              </a:rPr>
              <a:t>BorderLayout.CENTER</a:t>
            </a:r>
            <a:r>
              <a:rPr lang="en-US" b="0" i="0" dirty="0">
                <a:solidFill>
                  <a:srgbClr val="000000"/>
                </a:solidFill>
                <a:effectLst/>
                <a:latin typeface="inter-regular"/>
              </a:rPr>
              <a:t>);  </a:t>
            </a:r>
            <a:r>
              <a:rPr lang="en-US" b="0" i="0" dirty="0">
                <a:solidFill>
                  <a:srgbClr val="008200"/>
                </a:solidFill>
                <a:effectLst/>
                <a:latin typeface="inter-regular"/>
              </a:rPr>
              <a:t>// b2 will be placed in the Center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f.setSize</a:t>
            </a:r>
            <a:r>
              <a:rPr lang="en-US" b="0" i="0" dirty="0">
                <a:solidFill>
                  <a:srgbClr val="000000"/>
                </a:solidFill>
                <a:effectLst/>
                <a:latin typeface="inter-regular"/>
              </a:rPr>
              <a:t>(</a:t>
            </a:r>
            <a:r>
              <a:rPr lang="en-US" b="0" i="0" dirty="0">
                <a:solidFill>
                  <a:srgbClr val="C00000"/>
                </a:solidFill>
                <a:effectLst/>
                <a:latin typeface="inter-regular"/>
              </a:rPr>
              <a:t>300</a:t>
            </a:r>
            <a:r>
              <a:rPr lang="en-US" b="0" i="0" dirty="0">
                <a:solidFill>
                  <a:srgbClr val="000000"/>
                </a:solidFill>
                <a:effectLst/>
                <a:latin typeface="inter-regular"/>
              </a:rPr>
              <a:t>, </a:t>
            </a:r>
            <a:r>
              <a:rPr lang="en-US" b="0" i="0" dirty="0">
                <a:solidFill>
                  <a:srgbClr val="C00000"/>
                </a:solidFill>
                <a:effectLst/>
                <a:latin typeface="inter-regular"/>
              </a:rPr>
              <a:t>300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f.setVisible</a:t>
            </a:r>
            <a:r>
              <a:rPr lang="en-US" b="0" i="0" dirty="0">
                <a:solidFill>
                  <a:srgbClr val="000000"/>
                </a:solidFill>
                <a:effectLst/>
                <a:latin typeface="inter-regular"/>
              </a:rPr>
              <a:t>(</a:t>
            </a:r>
            <a:r>
              <a:rPr lang="en-US" b="1" i="0" dirty="0">
                <a:solidFill>
                  <a:srgbClr val="006699"/>
                </a:solidFill>
                <a:effectLst/>
                <a:latin typeface="inter-regular"/>
              </a:rPr>
              <a:t>true</a:t>
            </a:r>
            <a:r>
              <a:rPr lang="en-US" b="0" i="0" dirty="0">
                <a:solidFill>
                  <a:srgbClr val="000000"/>
                </a:solidFill>
                <a:effectLst/>
                <a:latin typeface="inter-regular"/>
              </a:rPr>
              <a:t>);    }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Border();    }}    </a:t>
            </a:r>
          </a:p>
        </p:txBody>
      </p:sp>
      <p:pic>
        <p:nvPicPr>
          <p:cNvPr id="4" name="Picture 3">
            <a:extLst>
              <a:ext uri="{FF2B5EF4-FFF2-40B4-BE49-F238E27FC236}">
                <a16:creationId xmlns:a16="http://schemas.microsoft.com/office/drawing/2014/main" id="{BC5A494C-C025-FD1C-D61B-29DA706AE013}"/>
              </a:ext>
            </a:extLst>
          </p:cNvPr>
          <p:cNvPicPr>
            <a:picLocks noChangeAspect="1"/>
          </p:cNvPicPr>
          <p:nvPr/>
        </p:nvPicPr>
        <p:blipFill>
          <a:blip r:embed="rId2"/>
          <a:stretch>
            <a:fillRect/>
          </a:stretch>
        </p:blipFill>
        <p:spPr>
          <a:xfrm>
            <a:off x="8523027" y="1542096"/>
            <a:ext cx="2952750" cy="2924175"/>
          </a:xfrm>
          <a:prstGeom prst="rect">
            <a:avLst/>
          </a:prstGeom>
        </p:spPr>
      </p:pic>
    </p:spTree>
    <p:extLst>
      <p:ext uri="{BB962C8B-B14F-4D97-AF65-F5344CB8AC3E}">
        <p14:creationId xmlns:p14="http://schemas.microsoft.com/office/powerpoint/2010/main" val="2690915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0314ED-03CB-8D2E-ACDB-50599DBEA27C}"/>
              </a:ext>
            </a:extLst>
          </p:cNvPr>
          <p:cNvPicPr>
            <a:picLocks noChangeAspect="1"/>
          </p:cNvPicPr>
          <p:nvPr/>
        </p:nvPicPr>
        <p:blipFill>
          <a:blip r:embed="rId2"/>
          <a:stretch>
            <a:fillRect/>
          </a:stretch>
        </p:blipFill>
        <p:spPr>
          <a:xfrm>
            <a:off x="2733773" y="820132"/>
            <a:ext cx="6551629" cy="5090474"/>
          </a:xfrm>
          <a:prstGeom prst="rect">
            <a:avLst/>
          </a:prstGeom>
        </p:spPr>
      </p:pic>
    </p:spTree>
    <p:extLst>
      <p:ext uri="{BB962C8B-B14F-4D97-AF65-F5344CB8AC3E}">
        <p14:creationId xmlns:p14="http://schemas.microsoft.com/office/powerpoint/2010/main" val="180557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90F78-5984-F011-BE35-52464F808124}"/>
              </a:ext>
            </a:extLst>
          </p:cNvPr>
          <p:cNvSpPr>
            <a:spLocks noChangeArrowheads="1"/>
          </p:cNvSpPr>
          <p:nvPr/>
        </p:nvSpPr>
        <p:spPr bwMode="auto">
          <a:xfrm>
            <a:off x="293913" y="299690"/>
            <a:ext cx="11577789" cy="63157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java</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awt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javax</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swing</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public</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class</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LayoutManagerTest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extends</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JFrame</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JPanel</a:t>
            </a:r>
            <a:r>
              <a:rPr kumimoji="0" lang="en-US" altLang="en-US" sz="2000" b="0" i="0" u="none" strike="noStrike" cap="none" normalizeH="0" baseline="0" dirty="0">
                <a:ln>
                  <a:noFill/>
                </a:ln>
                <a:solidFill>
                  <a:srgbClr val="000000"/>
                </a:solidFill>
                <a:effectLst/>
                <a:latin typeface="var(--bs-font-monospace)"/>
              </a:rPr>
              <a:t> flowLayoutPanel1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flowLayoutPanel2</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gridLayoutPanel1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gridLayoutPanel2</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gridLayoutPanel3</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JButton</a:t>
            </a:r>
            <a:r>
              <a:rPr kumimoji="0" lang="en-US" altLang="en-US" sz="2000" b="0" i="0" u="none" strike="noStrike" cap="none" normalizeH="0" baseline="0" dirty="0">
                <a:ln>
                  <a:noFill/>
                </a:ln>
                <a:solidFill>
                  <a:srgbClr val="000000"/>
                </a:solidFill>
                <a:effectLst/>
                <a:latin typeface="var(--bs-font-monospace)"/>
              </a:rPr>
              <a:t> one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two</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three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four</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five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six</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660066"/>
                </a:solidFill>
                <a:effectLst/>
                <a:latin typeface="var(--bs-font-monospace)"/>
              </a:rPr>
              <a:t>JLabel</a:t>
            </a:r>
            <a:r>
              <a:rPr kumimoji="0" lang="en-US" altLang="en-US" sz="2000" b="0" i="0" u="none" strike="noStrike" cap="none" normalizeH="0" baseline="0" dirty="0">
                <a:ln>
                  <a:noFill/>
                </a:ln>
                <a:solidFill>
                  <a:srgbClr val="000000"/>
                </a:solidFill>
                <a:effectLst/>
                <a:latin typeface="var(--bs-font-monospace)"/>
              </a:rPr>
              <a:t> bottom</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lbl1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lbl2</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lbl3</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public</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LayoutManagerTest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setTitle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a:t>
            </a:r>
            <a:r>
              <a:rPr kumimoji="0" lang="en-US" altLang="en-US" sz="2000" b="0" i="0" u="none" strike="noStrike" cap="none" normalizeH="0" baseline="0" dirty="0" err="1">
                <a:ln>
                  <a:noFill/>
                </a:ln>
                <a:solidFill>
                  <a:srgbClr val="008800"/>
                </a:solidFill>
                <a:effectLst/>
                <a:latin typeface="var(--bs-font-monospace)"/>
              </a:rPr>
              <a:t>LayoutManager</a:t>
            </a:r>
            <a:r>
              <a:rPr kumimoji="0" lang="en-US" altLang="en-US" sz="2000" b="0" i="0" u="none" strike="noStrike" cap="none" normalizeH="0" baseline="0" dirty="0">
                <a:ln>
                  <a:noFill/>
                </a:ln>
                <a:solidFill>
                  <a:srgbClr val="008800"/>
                </a:solidFill>
                <a:effectLst/>
                <a:latin typeface="var(--bs-font-monospace)"/>
              </a:rPr>
              <a:t> Test"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setLayout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88"/>
                </a:solidFill>
                <a:effectLst/>
                <a:latin typeface="var(--bs-font-monospace)"/>
              </a:rPr>
              <a:t>new</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BorderLayout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880000"/>
                </a:solidFill>
                <a:effectLst/>
                <a:latin typeface="var(--bs-font-monospace)"/>
              </a:rPr>
              <a:t>// </a:t>
            </a:r>
            <a:r>
              <a:rPr kumimoji="0" lang="en-US" altLang="en-US" sz="2000" b="1" i="0" u="none" strike="noStrike" cap="none" normalizeH="0" baseline="0" dirty="0">
                <a:ln>
                  <a:noFill/>
                </a:ln>
                <a:solidFill>
                  <a:srgbClr val="880000"/>
                </a:solidFill>
                <a:effectLst/>
                <a:latin typeface="var(--bs-font-monospace)"/>
              </a:rPr>
              <a:t>Set </a:t>
            </a:r>
            <a:r>
              <a:rPr kumimoji="0" lang="en-US" altLang="en-US" sz="2000" b="1" i="0" u="none" strike="noStrike" cap="none" normalizeH="0" baseline="0" dirty="0" err="1">
                <a:ln>
                  <a:noFill/>
                </a:ln>
                <a:solidFill>
                  <a:srgbClr val="880000"/>
                </a:solidFill>
                <a:effectLst/>
                <a:latin typeface="var(--bs-font-monospace)"/>
              </a:rPr>
              <a:t>BorderLayout</a:t>
            </a:r>
            <a:r>
              <a:rPr kumimoji="0" lang="en-US" altLang="en-US" sz="2000" b="1" i="0" u="none" strike="noStrike" cap="none" normalizeH="0" baseline="0" dirty="0">
                <a:ln>
                  <a:noFill/>
                </a:ln>
                <a:solidFill>
                  <a:srgbClr val="880000"/>
                </a:solidFill>
                <a:effectLst/>
                <a:latin typeface="var(--bs-font-monospace)"/>
              </a:rPr>
              <a:t> for </a:t>
            </a:r>
            <a:r>
              <a:rPr kumimoji="0" lang="en-US" altLang="en-US" sz="2000" b="1" i="0" u="none" strike="noStrike" cap="none" normalizeH="0" baseline="0" dirty="0" err="1">
                <a:ln>
                  <a:noFill/>
                </a:ln>
                <a:solidFill>
                  <a:srgbClr val="880000"/>
                </a:solidFill>
                <a:effectLst/>
                <a:latin typeface="var(--bs-font-monospace)"/>
              </a:rPr>
              <a:t>JFrame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flowLayoutPanel1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new</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JPanel</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one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new</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JButton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"One"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two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new</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JButton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"Two"</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three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new</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JButton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"Three"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flowLayoutPanel1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setLayout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88"/>
                </a:solidFill>
                <a:effectLst/>
                <a:latin typeface="var(--bs-font-monospace)"/>
              </a:rPr>
              <a:t>new</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FlowLayout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660066"/>
                </a:solidFill>
                <a:effectLst/>
                <a:latin typeface="var(--bs-font-monospace)"/>
              </a:rPr>
              <a:t>FlowLayout</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CENTER</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1" i="0" u="none" strike="noStrike" cap="none" normalizeH="0" baseline="0" dirty="0">
                <a:ln>
                  <a:noFill/>
                </a:ln>
                <a:solidFill>
                  <a:srgbClr val="880000"/>
                </a:solidFill>
                <a:effectLst/>
                <a:latin typeface="var(--bs-font-monospace)"/>
              </a:rPr>
              <a:t>// Set </a:t>
            </a:r>
            <a:r>
              <a:rPr kumimoji="0" lang="en-US" altLang="en-US" sz="2000" b="1" i="0" u="none" strike="noStrike" cap="none" normalizeH="0" baseline="0" dirty="0" err="1">
                <a:ln>
                  <a:noFill/>
                </a:ln>
                <a:solidFill>
                  <a:srgbClr val="880000"/>
                </a:solidFill>
                <a:effectLst/>
                <a:latin typeface="var(--bs-font-monospace)"/>
              </a:rPr>
              <a:t>FlowLayout</a:t>
            </a:r>
            <a:r>
              <a:rPr kumimoji="0" lang="en-US" altLang="en-US" sz="2000" b="1" i="0" u="none" strike="noStrike" cap="none" normalizeH="0" baseline="0" dirty="0">
                <a:ln>
                  <a:noFill/>
                </a:ln>
                <a:solidFill>
                  <a:srgbClr val="880000"/>
                </a:solidFill>
                <a:effectLst/>
                <a:latin typeface="var(--bs-font-monospace)"/>
              </a:rPr>
              <a:t> Manager</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flowLayoutPanel1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88"/>
                </a:solidFill>
                <a:effectLst/>
                <a:latin typeface="var(--bs-font-monospace)"/>
              </a:rPr>
              <a:t>add</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one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flowLayoutPanel1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88"/>
                </a:solidFill>
                <a:effectLst/>
                <a:latin typeface="var(--bs-font-monospace)"/>
              </a:rPr>
              <a:t>add</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two</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flowLayoutPanel1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88"/>
                </a:solidFill>
                <a:effectLst/>
                <a:latin typeface="var(--bs-font-monospace)"/>
              </a:rPr>
              <a:t>add</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three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flowLayoutPanel2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new</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JPanel</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bottom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new</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JLabel</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"This is South"</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1300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8E24E-BC8F-CB0A-6AB6-FC0B6FB5755A}"/>
              </a:ext>
            </a:extLst>
          </p:cNvPr>
          <p:cNvSpPr txBox="1"/>
          <p:nvPr/>
        </p:nvSpPr>
        <p:spPr>
          <a:xfrm>
            <a:off x="170482" y="439339"/>
            <a:ext cx="10740326" cy="59093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flowLayoutPanel2</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setLayout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FlowLayout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FlowLayout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CENTER</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1" i="0" u="none" strike="noStrike" cap="none" normalizeH="0" baseline="0" dirty="0">
                <a:ln>
                  <a:noFill/>
                </a:ln>
                <a:solidFill>
                  <a:srgbClr val="880000"/>
                </a:solidFill>
                <a:effectLst/>
                <a:latin typeface="var(--bs-font-monospace)"/>
              </a:rPr>
              <a:t>// Set </a:t>
            </a:r>
            <a:r>
              <a:rPr kumimoji="0" lang="en-US" altLang="en-US" sz="1800" b="1" i="0" u="none" strike="noStrike" cap="none" normalizeH="0" baseline="0" dirty="0" err="1">
                <a:ln>
                  <a:noFill/>
                </a:ln>
                <a:solidFill>
                  <a:srgbClr val="880000"/>
                </a:solidFill>
                <a:effectLst/>
                <a:latin typeface="var(--bs-font-monospace)"/>
              </a:rPr>
              <a:t>FlowLayout</a:t>
            </a:r>
            <a:r>
              <a:rPr kumimoji="0" lang="en-US" altLang="en-US" sz="1800" b="1" i="0" u="none" strike="noStrike" cap="none" normalizeH="0" baseline="0" dirty="0">
                <a:ln>
                  <a:noFill/>
                </a:ln>
                <a:solidFill>
                  <a:srgbClr val="880000"/>
                </a:solidFill>
                <a:effectLst/>
                <a:latin typeface="var(--bs-font-monospace)"/>
              </a:rPr>
              <a:t> Manager</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flowLayoutPanel2</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bottom</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gridLayoutPanel1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JPanel</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gridLayoutPanel2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JPanel</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gridLayoutPanel3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JPanel</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lbl1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JLabel</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8800"/>
                </a:solidFill>
                <a:effectLst/>
                <a:latin typeface="var(--bs-font-monospace)"/>
              </a:rPr>
              <a:t>"One"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lbl2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JLabel</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8800"/>
                </a:solidFill>
                <a:effectLst/>
                <a:latin typeface="var(--bs-font-monospace)"/>
              </a:rPr>
              <a:t>"Two"</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lbl3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JLabel</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8800"/>
                </a:solidFill>
                <a:effectLst/>
                <a:latin typeface="var(--bs-font-monospace)"/>
              </a:rPr>
              <a:t>"Three"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four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JButton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8800"/>
                </a:solidFill>
                <a:effectLst/>
                <a:latin typeface="var(--bs-font-monospace)"/>
              </a:rPr>
              <a:t>"Four"</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five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JButton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8800"/>
                </a:solidFill>
                <a:effectLst/>
                <a:latin typeface="var(--bs-font-monospace)"/>
              </a:rPr>
              <a:t>"Five"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six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JButton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8800"/>
                </a:solidFill>
                <a:effectLst/>
                <a:latin typeface="var(--bs-font-monospace)"/>
              </a:rPr>
              <a:t>"Six"</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chemeClr val="tx1"/>
                </a:solidFill>
                <a:effectLst/>
              </a:rPr>
              <a:t> </a:t>
            </a:r>
          </a:p>
          <a:p>
            <a:pPr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var(--bs-font-monospace)"/>
              </a:rPr>
              <a:t>gridLayoutPanel2</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setLayout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GridLayout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6666"/>
                </a:solidFill>
                <a:effectLst/>
                <a:latin typeface="var(--bs-font-monospace)"/>
              </a:rPr>
              <a:t>3</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6666"/>
                </a:solidFill>
                <a:effectLst/>
                <a:latin typeface="var(--bs-font-monospace)"/>
              </a:rPr>
              <a:t>5</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6666"/>
                </a:solidFill>
                <a:effectLst/>
                <a:latin typeface="var(--bs-font-monospace)"/>
              </a:rPr>
              <a:t>5</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1" i="0" u="none" strike="noStrike" cap="none" normalizeH="0" baseline="0" dirty="0">
                <a:ln>
                  <a:noFill/>
                </a:ln>
                <a:solidFill>
                  <a:srgbClr val="880000"/>
                </a:solidFill>
                <a:effectLst/>
                <a:latin typeface="var(--bs-font-monospace)"/>
              </a:rPr>
              <a:t>// Set </a:t>
            </a:r>
            <a:r>
              <a:rPr kumimoji="0" lang="en-US" altLang="en-US" sz="1800" b="1" i="0" u="none" strike="noStrike" cap="none" normalizeH="0" baseline="0" dirty="0" err="1">
                <a:ln>
                  <a:noFill/>
                </a:ln>
                <a:solidFill>
                  <a:srgbClr val="880000"/>
                </a:solidFill>
                <a:effectLst/>
                <a:latin typeface="var(--bs-font-monospace)"/>
              </a:rPr>
              <a:t>GridLayout</a:t>
            </a:r>
            <a:r>
              <a:rPr kumimoji="0" lang="en-US" altLang="en-US" sz="1800" b="1" i="0" u="none" strike="noStrike" cap="none" normalizeH="0" baseline="0" dirty="0">
                <a:ln>
                  <a:noFill/>
                </a:ln>
                <a:solidFill>
                  <a:srgbClr val="880000"/>
                </a:solidFill>
                <a:effectLst/>
                <a:latin typeface="var(--bs-font-monospace)"/>
              </a:rPr>
              <a:t> Manager</a:t>
            </a:r>
            <a:r>
              <a:rPr kumimoji="0" lang="en-US" altLang="en-US" sz="1800" b="0" i="0" u="none" strike="noStrike" cap="none" normalizeH="0" baseline="0" dirty="0">
                <a:ln>
                  <a:noFill/>
                </a:ln>
                <a:solidFill>
                  <a:srgbClr val="000000"/>
                </a:solidFill>
                <a:effectLst/>
                <a:latin typeface="var(--bs-font-monospace)"/>
              </a:rPr>
              <a:t>     </a:t>
            </a:r>
          </a:p>
          <a:p>
            <a:pPr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var(--bs-font-monospace)"/>
              </a:rPr>
              <a:t>  gridLayoutPanel2</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lbl1</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var(--bs-font-monospace)"/>
              </a:rPr>
              <a:t> gridLayoutPanel2</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lbl2</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var(--bs-font-monospace)"/>
              </a:rPr>
              <a:t>     gridLayoutPanel2</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lbl3</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var(--bs-font-monospace)"/>
              </a:rPr>
              <a:t>      gridLayoutPanel3</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setLayout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GridLayout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3</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6666"/>
                </a:solidFill>
                <a:effectLst/>
                <a:latin typeface="var(--bs-font-monospace)"/>
              </a:rPr>
              <a:t>1</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6666"/>
                </a:solidFill>
                <a:effectLst/>
                <a:latin typeface="var(--bs-font-monospace)"/>
              </a:rPr>
              <a:t>5</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6666"/>
                </a:solidFill>
                <a:effectLst/>
                <a:latin typeface="var(--bs-font-monospace)"/>
              </a:rPr>
              <a:t>5</a:t>
            </a:r>
            <a:r>
              <a:rPr kumimoji="0" lang="en-US" altLang="en-US" sz="1800" b="0" i="0" u="none" strike="noStrike" cap="none" normalizeH="0" baseline="0" dirty="0">
                <a:ln>
                  <a:noFill/>
                </a:ln>
                <a:solidFill>
                  <a:srgbClr val="666600"/>
                </a:solidFill>
                <a:effectLst/>
                <a:latin typeface="var(--bs-font-monospace)"/>
              </a:rPr>
              <a:t>));</a:t>
            </a:r>
            <a:r>
              <a:rPr kumimoji="0" lang="en-US" altLang="en-US" sz="1800" b="1" i="0" u="none" strike="noStrike" cap="none" normalizeH="0" baseline="0" dirty="0">
                <a:ln>
                  <a:noFill/>
                </a:ln>
                <a:solidFill>
                  <a:srgbClr val="000000"/>
                </a:solidFill>
                <a:effectLst/>
                <a:latin typeface="var(--bs-font-monospace)"/>
              </a:rPr>
              <a:t> </a:t>
            </a:r>
            <a:r>
              <a:rPr kumimoji="0" lang="en-US" altLang="en-US" sz="1800" b="1" i="0" u="none" strike="noStrike" cap="none" normalizeH="0" baseline="0" dirty="0">
                <a:ln>
                  <a:noFill/>
                </a:ln>
                <a:solidFill>
                  <a:srgbClr val="880000"/>
                </a:solidFill>
                <a:effectLst/>
                <a:latin typeface="var(--bs-font-monospace)"/>
              </a:rPr>
              <a:t>// Set </a:t>
            </a:r>
            <a:r>
              <a:rPr kumimoji="0" lang="en-US" altLang="en-US" sz="1800" b="1" i="0" u="none" strike="noStrike" cap="none" normalizeH="0" baseline="0" dirty="0" err="1">
                <a:ln>
                  <a:noFill/>
                </a:ln>
                <a:solidFill>
                  <a:srgbClr val="880000"/>
                </a:solidFill>
                <a:effectLst/>
                <a:latin typeface="var(--bs-font-monospace)"/>
              </a:rPr>
              <a:t>GridLayout</a:t>
            </a:r>
            <a:r>
              <a:rPr kumimoji="0" lang="en-US" altLang="en-US" sz="1800" b="1" i="0" u="none" strike="noStrike" cap="none" normalizeH="0" baseline="0" dirty="0">
                <a:ln>
                  <a:noFill/>
                </a:ln>
                <a:solidFill>
                  <a:srgbClr val="880000"/>
                </a:solidFill>
                <a:effectLst/>
                <a:latin typeface="var(--bs-font-monospace)"/>
              </a:rPr>
              <a:t> Manager</a:t>
            </a:r>
            <a:r>
              <a:rPr kumimoji="0" lang="en-US" altLang="en-US" sz="1800" b="0" i="0" u="none" strike="noStrike" cap="none" normalizeH="0" baseline="0" dirty="0">
                <a:ln>
                  <a:noFill/>
                </a:ln>
                <a:solidFill>
                  <a:srgbClr val="000000"/>
                </a:solidFill>
                <a:effectLst/>
                <a:latin typeface="var(--bs-font-monospace)"/>
              </a:rPr>
              <a:t>   </a:t>
            </a:r>
          </a:p>
          <a:p>
            <a:pPr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var(--bs-font-monospace)"/>
              </a:rPr>
              <a:t>    gridLayoutPanel3</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four</a:t>
            </a:r>
            <a:r>
              <a:rPr kumimoji="0" lang="en-US" altLang="en-US" sz="1800" b="0" i="0" u="none" strike="noStrike" cap="none" normalizeH="0" baseline="0" dirty="0">
                <a:ln>
                  <a:noFill/>
                </a:ln>
                <a:solidFill>
                  <a:srgbClr val="666600"/>
                </a:solidFill>
                <a:effectLst/>
                <a:latin typeface="var(--bs-font-monospace)"/>
              </a:rPr>
              <a:t>);</a:t>
            </a:r>
          </a:p>
          <a:p>
            <a:pPr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var(--bs-font-monospace)"/>
              </a:rPr>
              <a:t>       gridLayoutPanel3</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five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var(--bs-font-monospace)"/>
              </a:rPr>
              <a:t>     gridLayoutPanel3</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six</a:t>
            </a:r>
            <a:r>
              <a:rPr kumimoji="0" lang="en-US" altLang="en-US" sz="18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2044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356531-5F8B-3116-C67C-CB454418DB6B}"/>
              </a:ext>
            </a:extLst>
          </p:cNvPr>
          <p:cNvSpPr>
            <a:spLocks noChangeArrowheads="1"/>
          </p:cNvSpPr>
          <p:nvPr/>
        </p:nvSpPr>
        <p:spPr bwMode="auto">
          <a:xfrm>
            <a:off x="1112362" y="675511"/>
            <a:ext cx="11079637" cy="57002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gridLayoutPanel1</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setLayout</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88"/>
                </a:solidFill>
                <a:effectLst/>
                <a:latin typeface="var(--bs-font-monospace)"/>
              </a:rPr>
              <a:t>new</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660066"/>
                </a:solidFill>
                <a:effectLst/>
                <a:latin typeface="var(--bs-font-monospace)"/>
              </a:rPr>
              <a:t>GridLayout</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6666"/>
                </a:solidFill>
                <a:effectLst/>
                <a:latin typeface="var(--bs-font-monospace)"/>
              </a:rPr>
              <a:t>2</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006666"/>
                </a:solidFill>
                <a:effectLst/>
                <a:latin typeface="var(--bs-font-monospace)"/>
              </a:rPr>
              <a:t>1</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1" i="0" u="none" strike="noStrike" cap="none" normalizeH="0" baseline="0" dirty="0">
                <a:ln>
                  <a:noFill/>
                </a:ln>
                <a:solidFill>
                  <a:srgbClr val="880000"/>
                </a:solidFill>
                <a:effectLst/>
                <a:latin typeface="var(--bs-font-monospace)"/>
              </a:rPr>
              <a:t>// Set </a:t>
            </a:r>
            <a:r>
              <a:rPr kumimoji="0" lang="en-US" altLang="en-US" sz="2400" b="1" i="0" u="none" strike="noStrike" cap="none" normalizeH="0" baseline="0" dirty="0" err="1">
                <a:ln>
                  <a:noFill/>
                </a:ln>
                <a:solidFill>
                  <a:srgbClr val="880000"/>
                </a:solidFill>
                <a:effectLst/>
                <a:latin typeface="var(--bs-font-monospace)"/>
              </a:rPr>
              <a:t>GridLayout</a:t>
            </a:r>
            <a:r>
              <a:rPr kumimoji="0" lang="en-US" altLang="en-US" sz="2400" b="1" i="0" u="none" strike="noStrike" cap="none" normalizeH="0" baseline="0" dirty="0">
                <a:ln>
                  <a:noFill/>
                </a:ln>
                <a:solidFill>
                  <a:srgbClr val="880000"/>
                </a:solidFill>
                <a:effectLst/>
                <a:latin typeface="var(--bs-font-monospace)"/>
              </a:rPr>
              <a:t> Manager</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gridLayoutPanel1</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88"/>
                </a:solidFill>
                <a:effectLst/>
                <a:latin typeface="var(--bs-font-monospace)"/>
              </a:rPr>
              <a:t>add</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gridLayoutPanel2</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gridLayoutPanel1</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88"/>
                </a:solidFill>
                <a:effectLst/>
                <a:latin typeface="var(--bs-font-monospace)"/>
              </a:rPr>
              <a:t>add</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gridLayoutPanel3</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000088"/>
                </a:solidFill>
                <a:effectLst/>
                <a:latin typeface="var(--bs-font-monospace)"/>
              </a:rPr>
              <a:t>add</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flowLayoutPanel1</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660066"/>
                </a:solidFill>
                <a:effectLst/>
                <a:latin typeface="var(--bs-font-monospace)"/>
              </a:rPr>
              <a:t>BorderLayout</a:t>
            </a:r>
            <a:r>
              <a:rPr kumimoji="0" lang="en-US" altLang="en-US" sz="2400" b="0" i="0" u="none" strike="noStrike" cap="none" normalizeH="0" baseline="0" dirty="0" err="1">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NORTH</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000088"/>
                </a:solidFill>
                <a:effectLst/>
                <a:latin typeface="var(--bs-font-monospace)"/>
              </a:rPr>
              <a:t>add</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flowLayoutPanel2</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660066"/>
                </a:solidFill>
                <a:effectLst/>
                <a:latin typeface="var(--bs-font-monospace)"/>
              </a:rPr>
              <a:t>BorderLayout</a:t>
            </a:r>
            <a:r>
              <a:rPr kumimoji="0" lang="en-US" altLang="en-US" sz="2400" b="0" i="0" u="none" strike="noStrike" cap="none" normalizeH="0" baseline="0" dirty="0" err="1">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SOUTH</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endParaRPr lang="en-US" altLang="en-US" sz="2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000088"/>
                </a:solidFill>
                <a:effectLst/>
                <a:latin typeface="var(--bs-font-monospace)"/>
              </a:rPr>
              <a:t>add</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gridLayoutPanel1</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660066"/>
                </a:solidFill>
                <a:effectLst/>
                <a:latin typeface="var(--bs-font-monospace)"/>
              </a:rPr>
              <a:t>BorderLayout</a:t>
            </a:r>
            <a:r>
              <a:rPr kumimoji="0" lang="en-US" altLang="en-US" sz="2400" b="0" i="0" u="none" strike="noStrike" cap="none" normalizeH="0" baseline="0" dirty="0" err="1">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CENTER</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000000"/>
                </a:solidFill>
                <a:effectLst/>
                <a:latin typeface="var(--bs-font-monospace)"/>
              </a:rPr>
              <a:t>setSize</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6666"/>
                </a:solidFill>
                <a:effectLst/>
                <a:latin typeface="var(--bs-font-monospace)"/>
              </a:rPr>
              <a:t>400</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006666"/>
                </a:solidFill>
                <a:effectLst/>
                <a:latin typeface="var(--bs-font-monospace)"/>
              </a:rPr>
              <a:t>325</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000000"/>
                </a:solidFill>
                <a:effectLst/>
                <a:latin typeface="var(--bs-font-monospace)"/>
              </a:rPr>
              <a:t>setDefaultCloseOperation</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err="1">
                <a:ln>
                  <a:noFill/>
                </a:ln>
                <a:solidFill>
                  <a:srgbClr val="660066"/>
                </a:solidFill>
                <a:effectLst/>
                <a:latin typeface="var(--bs-font-monospace)"/>
              </a:rPr>
              <a:t>JFrame</a:t>
            </a:r>
            <a:r>
              <a:rPr kumimoji="0" lang="en-US" altLang="en-US" sz="2400" b="0" i="0" u="none" strike="noStrike" cap="none" normalizeH="0" baseline="0" dirty="0" err="1">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EXIT_ON_CLOSE</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000000"/>
                </a:solidFill>
                <a:effectLst/>
                <a:latin typeface="var(--bs-font-monospace)"/>
              </a:rPr>
              <a:t>setLocationRelativeTo</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88"/>
                </a:solidFill>
                <a:effectLst/>
                <a:latin typeface="var(--bs-font-monospace)"/>
              </a:rPr>
              <a:t>null</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000000"/>
                </a:solidFill>
                <a:effectLst/>
                <a:latin typeface="var(--bs-font-monospace)"/>
              </a:rPr>
              <a:t>setVisible</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88"/>
                </a:solidFill>
                <a:effectLst/>
                <a:latin typeface="var(--bs-font-monospace)"/>
              </a:rPr>
              <a:t>true</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000088"/>
                </a:solidFill>
                <a:effectLst/>
                <a:latin typeface="var(--bs-font-monospace)"/>
              </a:rPr>
              <a:t>public</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000088"/>
                </a:solidFill>
                <a:effectLst/>
                <a:latin typeface="var(--bs-font-monospace)"/>
              </a:rPr>
              <a:t>static</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000088"/>
                </a:solidFill>
                <a:effectLst/>
                <a:latin typeface="var(--bs-font-monospace)"/>
              </a:rPr>
              <a:t>void</a:t>
            </a:r>
            <a:r>
              <a:rPr kumimoji="0" lang="en-US" altLang="en-US" sz="2400" b="0" i="0" u="none" strike="noStrike" cap="none" normalizeH="0" baseline="0" dirty="0">
                <a:ln>
                  <a:noFill/>
                </a:ln>
                <a:solidFill>
                  <a:srgbClr val="000000"/>
                </a:solidFill>
                <a:effectLst/>
                <a:latin typeface="var(--bs-font-monospace)"/>
              </a:rPr>
              <a:t> main</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660066"/>
                </a:solidFill>
                <a:effectLst/>
                <a:latin typeface="var(--bs-font-monospace)"/>
              </a:rPr>
              <a:t>String</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000000"/>
                </a:solidFill>
                <a:effectLst/>
                <a:latin typeface="var(--bs-font-monospace)"/>
              </a:rPr>
              <a:t>args</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000088"/>
                </a:solidFill>
                <a:effectLst/>
                <a:latin typeface="var(--bs-font-monospace)"/>
              </a:rPr>
              <a:t>new</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660066"/>
                </a:solidFill>
                <a:effectLst/>
                <a:latin typeface="var(--bs-font-monospace)"/>
              </a:rPr>
              <a:t>LayoutManagerTest</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9131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67E34D-40DB-6B05-E2B3-B1070E76147C}"/>
              </a:ext>
            </a:extLst>
          </p:cNvPr>
          <p:cNvSpPr txBox="1"/>
          <p:nvPr/>
        </p:nvSpPr>
        <p:spPr>
          <a:xfrm>
            <a:off x="3047215" y="173553"/>
            <a:ext cx="6094428" cy="646331"/>
          </a:xfrm>
          <a:prstGeom prst="rect">
            <a:avLst/>
          </a:prstGeom>
          <a:noFill/>
        </p:spPr>
        <p:txBody>
          <a:bodyPr wrap="square">
            <a:spAutoFit/>
          </a:bodyPr>
          <a:lstStyle/>
          <a:p>
            <a:pPr algn="ctr"/>
            <a:r>
              <a:rPr lang="en-US" sz="3600" dirty="0">
                <a:solidFill>
                  <a:srgbClr val="000000"/>
                </a:solidFill>
                <a:effectLst/>
                <a:latin typeface="Times New Roman" panose="02020603050405020304" pitchFamily="18" charset="0"/>
                <a:ea typeface="Times New Roman" panose="02020603050405020304" pitchFamily="18" charset="0"/>
              </a:rPr>
              <a:t>Event Handling</a:t>
            </a:r>
            <a:endParaRPr lang="en-IN" sz="3600" dirty="0"/>
          </a:p>
        </p:txBody>
      </p:sp>
      <p:sp>
        <p:nvSpPr>
          <p:cNvPr id="5" name="TextBox 4">
            <a:extLst>
              <a:ext uri="{FF2B5EF4-FFF2-40B4-BE49-F238E27FC236}">
                <a16:creationId xmlns:a16="http://schemas.microsoft.com/office/drawing/2014/main" id="{492E7B86-3961-8F62-0F2C-94EDBCEC925A}"/>
              </a:ext>
            </a:extLst>
          </p:cNvPr>
          <p:cNvSpPr txBox="1"/>
          <p:nvPr/>
        </p:nvSpPr>
        <p:spPr>
          <a:xfrm>
            <a:off x="311085" y="1266343"/>
            <a:ext cx="11444140" cy="1938992"/>
          </a:xfrm>
          <a:prstGeom prst="rect">
            <a:avLst/>
          </a:prstGeom>
          <a:noFill/>
        </p:spPr>
        <p:txBody>
          <a:bodyPr wrap="square">
            <a:spAutoFit/>
          </a:bodyPr>
          <a:lstStyle/>
          <a:p>
            <a:r>
              <a:rPr lang="en-US" sz="2400" b="0" i="0" dirty="0">
                <a:solidFill>
                  <a:srgbClr val="666666"/>
                </a:solidFill>
                <a:effectLst/>
                <a:latin typeface="Roboto" panose="02000000000000000000" pitchFamily="2" charset="0"/>
              </a:rPr>
              <a:t>An event can be defined as changing the state of an object or behavior by performing actions.</a:t>
            </a:r>
          </a:p>
          <a:p>
            <a:r>
              <a:rPr lang="en-US" sz="2400" b="0" i="0" dirty="0">
                <a:solidFill>
                  <a:srgbClr val="333333"/>
                </a:solidFill>
                <a:effectLst/>
                <a:latin typeface="inter-regular"/>
              </a:rPr>
              <a:t>For example, click on button, dragging mouse etc. </a:t>
            </a:r>
          </a:p>
          <a:p>
            <a:r>
              <a:rPr lang="en-US" sz="2400" b="0" i="0" dirty="0">
                <a:solidFill>
                  <a:srgbClr val="333333"/>
                </a:solidFill>
                <a:effectLst/>
                <a:latin typeface="inter-regular"/>
              </a:rPr>
              <a:t>The </a:t>
            </a:r>
            <a:r>
              <a:rPr lang="en-US" sz="2400" b="0" i="0" dirty="0" err="1">
                <a:solidFill>
                  <a:srgbClr val="333333"/>
                </a:solidFill>
                <a:effectLst/>
                <a:latin typeface="inter-regular"/>
              </a:rPr>
              <a:t>java.awt.event</a:t>
            </a:r>
            <a:r>
              <a:rPr lang="en-US" sz="2400" b="0" i="0" dirty="0">
                <a:solidFill>
                  <a:srgbClr val="333333"/>
                </a:solidFill>
                <a:effectLst/>
                <a:latin typeface="inter-regular"/>
              </a:rPr>
              <a:t> package provides many event classes and Listener interfaces for event handling.</a:t>
            </a:r>
            <a:endParaRPr lang="en-IN" sz="2400" dirty="0"/>
          </a:p>
        </p:txBody>
      </p:sp>
      <p:pic>
        <p:nvPicPr>
          <p:cNvPr id="7" name="Picture 6">
            <a:extLst>
              <a:ext uri="{FF2B5EF4-FFF2-40B4-BE49-F238E27FC236}">
                <a16:creationId xmlns:a16="http://schemas.microsoft.com/office/drawing/2014/main" id="{7CBC9175-3D90-2931-9C75-EEEEA52674A4}"/>
              </a:ext>
            </a:extLst>
          </p:cNvPr>
          <p:cNvPicPr>
            <a:picLocks noChangeAspect="1"/>
          </p:cNvPicPr>
          <p:nvPr/>
        </p:nvPicPr>
        <p:blipFill>
          <a:blip r:embed="rId2"/>
          <a:stretch>
            <a:fillRect/>
          </a:stretch>
        </p:blipFill>
        <p:spPr>
          <a:xfrm>
            <a:off x="3047215" y="2922309"/>
            <a:ext cx="6496050" cy="3762138"/>
          </a:xfrm>
          <a:prstGeom prst="rect">
            <a:avLst/>
          </a:prstGeom>
        </p:spPr>
      </p:pic>
    </p:spTree>
    <p:extLst>
      <p:ext uri="{BB962C8B-B14F-4D97-AF65-F5344CB8AC3E}">
        <p14:creationId xmlns:p14="http://schemas.microsoft.com/office/powerpoint/2010/main" val="1341566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F076FC-7471-5E1F-FA5F-383F14C08904}"/>
              </a:ext>
            </a:extLst>
          </p:cNvPr>
          <p:cNvSpPr txBox="1"/>
          <p:nvPr/>
        </p:nvSpPr>
        <p:spPr>
          <a:xfrm>
            <a:off x="546754" y="1314941"/>
            <a:ext cx="11481847" cy="4893647"/>
          </a:xfrm>
          <a:prstGeom prst="rect">
            <a:avLst/>
          </a:prstGeom>
          <a:noFill/>
        </p:spPr>
        <p:txBody>
          <a:bodyPr wrap="square">
            <a:spAutoFit/>
          </a:bodyPr>
          <a:lstStyle/>
          <a:p>
            <a:pPr marL="342900" indent="-342900" algn="l" fontAlgn="base">
              <a:buFont typeface="Arial" panose="020B0604020202020204" pitchFamily="34" charset="0"/>
              <a:buChar char="•"/>
            </a:pPr>
            <a:r>
              <a:rPr lang="en-US" sz="2400" b="0" i="0" dirty="0">
                <a:solidFill>
                  <a:srgbClr val="232629"/>
                </a:solidFill>
                <a:effectLst/>
                <a:latin typeface="-apple-system"/>
              </a:rPr>
              <a:t>In Delegation Event Model, a source generates an event and sends it to one or more listeners. Here, listener waits until it receives an event. Once the listener receives an event, it processes the event and then returns. </a:t>
            </a:r>
          </a:p>
          <a:p>
            <a:pPr marL="342900" indent="-342900" algn="l" fontAlgn="base">
              <a:buFont typeface="Arial" panose="020B0604020202020204" pitchFamily="34" charset="0"/>
              <a:buChar char="•"/>
            </a:pPr>
            <a:r>
              <a:rPr lang="en-US" sz="2400" b="0" i="0" dirty="0">
                <a:solidFill>
                  <a:srgbClr val="232629"/>
                </a:solidFill>
                <a:effectLst/>
                <a:latin typeface="-apple-system"/>
              </a:rPr>
              <a:t>The advantage of this design is that the application logic that processes events is clearly separated from the user interface that generates those events.</a:t>
            </a:r>
          </a:p>
          <a:p>
            <a:pPr marL="342900" indent="-342900" algn="l" fontAlgn="base">
              <a:buFont typeface="Arial" panose="020B0604020202020204" pitchFamily="34" charset="0"/>
              <a:buChar char="•"/>
            </a:pPr>
            <a:r>
              <a:rPr lang="en-US" sz="2400" b="0" i="0" dirty="0">
                <a:solidFill>
                  <a:srgbClr val="232629"/>
                </a:solidFill>
                <a:effectLst/>
                <a:latin typeface="-apple-system"/>
              </a:rPr>
              <a:t>In the delegation event model, listener must register with a source in order to receive an event notification. </a:t>
            </a:r>
          </a:p>
          <a:p>
            <a:pPr marL="342900" indent="-342900" algn="l" fontAlgn="base">
              <a:buFont typeface="Arial" panose="020B0604020202020204" pitchFamily="34" charset="0"/>
              <a:buChar char="•"/>
            </a:pPr>
            <a:r>
              <a:rPr lang="en-US" sz="2400" b="0" i="0" dirty="0">
                <a:solidFill>
                  <a:srgbClr val="232629"/>
                </a:solidFill>
                <a:effectLst/>
                <a:latin typeface="-apple-system"/>
              </a:rPr>
              <a:t>The advantage of this is that the notifications are sent only to those listeners that want to receive them.</a:t>
            </a:r>
          </a:p>
          <a:p>
            <a:pPr marL="342900" indent="-342900" algn="l" fontAlgn="base">
              <a:buFont typeface="Arial" panose="020B0604020202020204" pitchFamily="34" charset="0"/>
              <a:buChar char="•"/>
            </a:pPr>
            <a:r>
              <a:rPr lang="en-US" sz="2400" dirty="0"/>
              <a:t>Previously, an event was propagated up the containment hierarchy until it was handled by a component. </a:t>
            </a:r>
          </a:p>
          <a:p>
            <a:pPr marL="342900" indent="-342900" algn="l" fontAlgn="base">
              <a:buFont typeface="Arial" panose="020B0604020202020204" pitchFamily="34" charset="0"/>
              <a:buChar char="•"/>
            </a:pPr>
            <a:r>
              <a:rPr lang="en-US" sz="2400" dirty="0"/>
              <a:t>This required components to receive events that they did not process, and it wasted valuable time. The delegation event model eliminates this overhead.</a:t>
            </a:r>
            <a:endParaRPr lang="en-US" sz="2400" b="0" i="0" dirty="0">
              <a:solidFill>
                <a:srgbClr val="232629"/>
              </a:solidFill>
              <a:effectLst/>
              <a:latin typeface="-apple-system"/>
            </a:endParaRPr>
          </a:p>
        </p:txBody>
      </p:sp>
      <p:sp>
        <p:nvSpPr>
          <p:cNvPr id="5" name="TextBox 4">
            <a:extLst>
              <a:ext uri="{FF2B5EF4-FFF2-40B4-BE49-F238E27FC236}">
                <a16:creationId xmlns:a16="http://schemas.microsoft.com/office/drawing/2014/main" id="{783719FF-2397-3A2A-C851-E3B9BBCC6C46}"/>
              </a:ext>
            </a:extLst>
          </p:cNvPr>
          <p:cNvSpPr txBox="1"/>
          <p:nvPr/>
        </p:nvSpPr>
        <p:spPr>
          <a:xfrm>
            <a:off x="3047215" y="550625"/>
            <a:ext cx="6094428" cy="523220"/>
          </a:xfrm>
          <a:prstGeom prst="rect">
            <a:avLst/>
          </a:prstGeom>
          <a:noFill/>
        </p:spPr>
        <p:txBody>
          <a:bodyPr wrap="square">
            <a:spAutoFit/>
          </a:bodyPr>
          <a:lstStyle/>
          <a:p>
            <a:pPr algn="ctr"/>
            <a:r>
              <a:rPr lang="en-US" sz="2800" b="0" i="0" dirty="0">
                <a:solidFill>
                  <a:srgbClr val="FF0000"/>
                </a:solidFill>
                <a:effectLst/>
                <a:latin typeface="-apple-system"/>
              </a:rPr>
              <a:t>Delegation Event Model</a:t>
            </a:r>
            <a:endParaRPr lang="en-IN" sz="2800" dirty="0">
              <a:solidFill>
                <a:srgbClr val="FF0000"/>
              </a:solidFill>
            </a:endParaRPr>
          </a:p>
        </p:txBody>
      </p:sp>
    </p:spTree>
    <p:extLst>
      <p:ext uri="{BB962C8B-B14F-4D97-AF65-F5344CB8AC3E}">
        <p14:creationId xmlns:p14="http://schemas.microsoft.com/office/powerpoint/2010/main" val="181028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D56E7E-2D49-F666-B4F6-414FEC1BF1BA}"/>
              </a:ext>
            </a:extLst>
          </p:cNvPr>
          <p:cNvPicPr>
            <a:picLocks noChangeAspect="1"/>
          </p:cNvPicPr>
          <p:nvPr/>
        </p:nvPicPr>
        <p:blipFill>
          <a:blip r:embed="rId2"/>
          <a:stretch>
            <a:fillRect/>
          </a:stretch>
        </p:blipFill>
        <p:spPr>
          <a:xfrm>
            <a:off x="342900" y="0"/>
            <a:ext cx="11576957" cy="6858000"/>
          </a:xfrm>
          <a:prstGeom prst="rect">
            <a:avLst/>
          </a:prstGeom>
        </p:spPr>
      </p:pic>
    </p:spTree>
    <p:extLst>
      <p:ext uri="{BB962C8B-B14F-4D97-AF65-F5344CB8AC3E}">
        <p14:creationId xmlns:p14="http://schemas.microsoft.com/office/powerpoint/2010/main" val="3116066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vent Delegation Model in Java">
            <a:extLst>
              <a:ext uri="{FF2B5EF4-FFF2-40B4-BE49-F238E27FC236}">
                <a16:creationId xmlns:a16="http://schemas.microsoft.com/office/drawing/2014/main" id="{9A34F89A-8A4B-81F8-F1F4-011CFBA5C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163" y="1329179"/>
            <a:ext cx="7626284" cy="38649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8F21DF-9DD2-FD65-B4C3-D04970A24086}"/>
              </a:ext>
            </a:extLst>
          </p:cNvPr>
          <p:cNvSpPr txBox="1"/>
          <p:nvPr/>
        </p:nvSpPr>
        <p:spPr>
          <a:xfrm>
            <a:off x="4074737" y="5471415"/>
            <a:ext cx="6094428" cy="369332"/>
          </a:xfrm>
          <a:prstGeom prst="rect">
            <a:avLst/>
          </a:prstGeom>
          <a:noFill/>
        </p:spPr>
        <p:txBody>
          <a:bodyPr wrap="square">
            <a:spAutoFit/>
          </a:bodyPr>
          <a:lstStyle/>
          <a:p>
            <a:pPr algn="ctr"/>
            <a:r>
              <a:rPr lang="en-US" sz="1800" b="0" i="0" dirty="0">
                <a:solidFill>
                  <a:srgbClr val="FF0000"/>
                </a:solidFill>
                <a:effectLst/>
                <a:latin typeface="-apple-system"/>
              </a:rPr>
              <a:t>Delegation Event Model</a:t>
            </a:r>
            <a:endParaRPr lang="en-IN" sz="1800" dirty="0">
              <a:solidFill>
                <a:srgbClr val="FF0000"/>
              </a:solidFill>
            </a:endParaRPr>
          </a:p>
        </p:txBody>
      </p:sp>
    </p:spTree>
    <p:extLst>
      <p:ext uri="{BB962C8B-B14F-4D97-AF65-F5344CB8AC3E}">
        <p14:creationId xmlns:p14="http://schemas.microsoft.com/office/powerpoint/2010/main" val="2048466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B77ED7-9C8E-8218-6DA5-D3D93C9EBD43}"/>
              </a:ext>
            </a:extLst>
          </p:cNvPr>
          <p:cNvSpPr txBox="1"/>
          <p:nvPr/>
        </p:nvSpPr>
        <p:spPr>
          <a:xfrm>
            <a:off x="124908" y="456357"/>
            <a:ext cx="11649170" cy="5693866"/>
          </a:xfrm>
          <a:prstGeom prst="rect">
            <a:avLst/>
          </a:prstGeom>
          <a:noFill/>
        </p:spPr>
        <p:txBody>
          <a:bodyPr wrap="square">
            <a:spAutoFit/>
          </a:bodyPr>
          <a:lstStyle/>
          <a:p>
            <a:r>
              <a:rPr lang="en-IN" sz="2800" dirty="0"/>
              <a:t>Events:</a:t>
            </a:r>
          </a:p>
          <a:p>
            <a:pPr marL="342900" indent="-342900">
              <a:buFont typeface="Arial" panose="020B0604020202020204" pitchFamily="34" charset="0"/>
              <a:buChar char="•"/>
            </a:pPr>
            <a:r>
              <a:rPr lang="en-US" sz="2400" dirty="0"/>
              <a:t>In the delegation model, an event is an object that describes a state change in a source. </a:t>
            </a:r>
          </a:p>
          <a:p>
            <a:pPr marL="342900" indent="-342900">
              <a:buFont typeface="Arial" panose="020B0604020202020204" pitchFamily="34" charset="0"/>
              <a:buChar char="•"/>
            </a:pPr>
            <a:r>
              <a:rPr lang="en-US" sz="2400" dirty="0"/>
              <a:t>It can be generated as a consequence of a person interacting with the elements in a graphical user interface.</a:t>
            </a:r>
          </a:p>
          <a:p>
            <a:pPr marL="342900" indent="-342900">
              <a:buFont typeface="Arial" panose="020B0604020202020204" pitchFamily="34" charset="0"/>
              <a:buChar char="•"/>
            </a:pPr>
            <a:r>
              <a:rPr lang="en-US" sz="2400" dirty="0"/>
              <a:t> Some of the activities that cause events to be generated are pressing a button, entering a character via the keyboard, selecting an item in a list, and clicking the mouse. </a:t>
            </a:r>
          </a:p>
          <a:p>
            <a:pPr marL="342900" indent="-342900">
              <a:buFont typeface="Arial" panose="020B0604020202020204" pitchFamily="34" charset="0"/>
              <a:buChar char="•"/>
            </a:pPr>
            <a:r>
              <a:rPr lang="en-US" sz="2400" dirty="0"/>
              <a:t>Many other user operations could also be cited as examples.</a:t>
            </a:r>
          </a:p>
          <a:p>
            <a:r>
              <a:rPr lang="en-US" sz="2400" b="1" dirty="0"/>
              <a:t>Event Sources</a:t>
            </a:r>
          </a:p>
          <a:p>
            <a:pPr marL="342900" indent="-342900">
              <a:buFont typeface="Arial" panose="020B0604020202020204" pitchFamily="34" charset="0"/>
              <a:buChar char="•"/>
            </a:pPr>
            <a:r>
              <a:rPr lang="en-US" sz="2400" dirty="0"/>
              <a:t> A source is an object that generates an event. This occurs when the internal state of that object changes in some way. Sources may generate more than one type of event. A source must register listeners in order for the listeners to receive notifications about a specific type of event. Each type of event has its own registration method.</a:t>
            </a:r>
          </a:p>
          <a:p>
            <a:pPr marL="800100" lvl="1" indent="-342900">
              <a:buFont typeface="Arial" panose="020B0604020202020204" pitchFamily="34" charset="0"/>
              <a:buChar char="•"/>
            </a:pPr>
            <a:r>
              <a:rPr lang="en-IN" sz="2400" dirty="0"/>
              <a:t>public void </a:t>
            </a:r>
            <a:r>
              <a:rPr lang="en-IN" sz="2400" dirty="0" err="1"/>
              <a:t>addTypeListener</a:t>
            </a:r>
            <a:r>
              <a:rPr lang="en-IN" sz="2400" dirty="0"/>
              <a:t>(</a:t>
            </a:r>
            <a:r>
              <a:rPr lang="en-IN" sz="2400" dirty="0" err="1"/>
              <a:t>TypeListener</a:t>
            </a:r>
            <a:r>
              <a:rPr lang="en-IN" sz="2400" dirty="0"/>
              <a:t> </a:t>
            </a:r>
            <a:r>
              <a:rPr lang="en-IN" sz="2400" dirty="0" err="1"/>
              <a:t>el</a:t>
            </a:r>
            <a:r>
              <a:rPr lang="en-IN" sz="2400" dirty="0"/>
              <a:t>) throws </a:t>
            </a:r>
            <a:r>
              <a:rPr lang="en-IN" sz="2400" dirty="0" err="1"/>
              <a:t>java.util.TooManyListenersException</a:t>
            </a:r>
            <a:endParaRPr lang="en-IN" sz="2400" dirty="0"/>
          </a:p>
          <a:p>
            <a:pPr lvl="1"/>
            <a:r>
              <a:rPr lang="en-US" sz="2400" dirty="0"/>
              <a:t>Here, Type is the name of the event, and </a:t>
            </a:r>
            <a:r>
              <a:rPr lang="en-US" sz="2400" dirty="0" err="1"/>
              <a:t>el</a:t>
            </a:r>
            <a:r>
              <a:rPr lang="en-US" sz="2400" dirty="0"/>
              <a:t> is a reference to the event listener.</a:t>
            </a:r>
            <a:endParaRPr lang="en-IN" sz="2400" dirty="0"/>
          </a:p>
        </p:txBody>
      </p:sp>
    </p:spTree>
    <p:extLst>
      <p:ext uri="{BB962C8B-B14F-4D97-AF65-F5344CB8AC3E}">
        <p14:creationId xmlns:p14="http://schemas.microsoft.com/office/powerpoint/2010/main" val="3370129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531A1-9904-86B2-BF28-5CF33B97C39E}"/>
              </a:ext>
            </a:extLst>
          </p:cNvPr>
          <p:cNvSpPr txBox="1"/>
          <p:nvPr/>
        </p:nvSpPr>
        <p:spPr>
          <a:xfrm>
            <a:off x="433633" y="190969"/>
            <a:ext cx="11415860" cy="3046988"/>
          </a:xfrm>
          <a:prstGeom prst="rect">
            <a:avLst/>
          </a:prstGeom>
          <a:noFill/>
        </p:spPr>
        <p:txBody>
          <a:bodyPr wrap="square">
            <a:spAutoFit/>
          </a:bodyPr>
          <a:lstStyle/>
          <a:p>
            <a:r>
              <a:rPr lang="en-US" sz="2400" b="1" dirty="0"/>
              <a:t>Event Listeners </a:t>
            </a:r>
          </a:p>
          <a:p>
            <a:pPr marL="342900" indent="-342900">
              <a:buFont typeface="Arial" panose="020B0604020202020204" pitchFamily="34" charset="0"/>
              <a:buChar char="•"/>
            </a:pPr>
            <a:r>
              <a:rPr lang="en-US" sz="2400" dirty="0"/>
              <a:t>A listener is an object that is notified when an event occurs. </a:t>
            </a:r>
          </a:p>
          <a:p>
            <a:pPr marL="342900" indent="-342900">
              <a:buFont typeface="Arial" panose="020B0604020202020204" pitchFamily="34" charset="0"/>
              <a:buChar char="•"/>
            </a:pPr>
            <a:r>
              <a:rPr lang="en-US" sz="2400" dirty="0"/>
              <a:t>It has two major requirements. </a:t>
            </a:r>
          </a:p>
          <a:p>
            <a:pPr marL="342900" indent="-342900">
              <a:buFont typeface="Arial" panose="020B0604020202020204" pitchFamily="34" charset="0"/>
              <a:buChar char="•"/>
            </a:pPr>
            <a:r>
              <a:rPr lang="en-US" sz="2400" dirty="0"/>
              <a:t>First, it must have been registered with one or more sources to receive notifications about specific types of events. </a:t>
            </a:r>
          </a:p>
          <a:p>
            <a:pPr marL="342900" indent="-342900">
              <a:buFont typeface="Arial" panose="020B0604020202020204" pitchFamily="34" charset="0"/>
              <a:buChar char="•"/>
            </a:pPr>
            <a:r>
              <a:rPr lang="en-US" sz="2400" dirty="0"/>
              <a:t>Second, it must implement methods to receive and process these notifications. </a:t>
            </a:r>
          </a:p>
          <a:p>
            <a:pPr marL="342900" indent="-342900">
              <a:buFont typeface="Arial" panose="020B0604020202020204" pitchFamily="34" charset="0"/>
              <a:buChar char="•"/>
            </a:pPr>
            <a:r>
              <a:rPr lang="en-US" sz="2400" dirty="0"/>
              <a:t>The methods that receive and process events are defined in a set of interfaces found in </a:t>
            </a:r>
            <a:r>
              <a:rPr lang="en-US" sz="2400" dirty="0" err="1"/>
              <a:t>java.awt.event</a:t>
            </a:r>
            <a:endParaRPr lang="en-IN" sz="2400" dirty="0"/>
          </a:p>
        </p:txBody>
      </p:sp>
      <p:pic>
        <p:nvPicPr>
          <p:cNvPr id="13314" name="Picture 2" descr="Event Listeners in Java">
            <a:extLst>
              <a:ext uri="{FF2B5EF4-FFF2-40B4-BE49-F238E27FC236}">
                <a16:creationId xmlns:a16="http://schemas.microsoft.com/office/drawing/2014/main" id="{FC11928F-21D9-3CDB-A7D2-3F347DDEF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248" y="2762250"/>
            <a:ext cx="59055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70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6A52F0-A529-67E0-20F1-1F674E7DEB93}"/>
              </a:ext>
            </a:extLst>
          </p:cNvPr>
          <p:cNvSpPr txBox="1"/>
          <p:nvPr/>
        </p:nvSpPr>
        <p:spPr>
          <a:xfrm>
            <a:off x="857838" y="597813"/>
            <a:ext cx="7588577" cy="5909310"/>
          </a:xfrm>
          <a:prstGeom prst="rect">
            <a:avLst/>
          </a:prstGeom>
          <a:noFill/>
        </p:spPr>
        <p:txBody>
          <a:bodyPr wrap="square">
            <a:spAutoFit/>
          </a:bodyPr>
          <a:lstStyle/>
          <a:p>
            <a:pPr algn="l" fontAlgn="base"/>
            <a:r>
              <a:rPr lang="en-IN" sz="2000" b="1" i="0" dirty="0">
                <a:effectLst/>
                <a:latin typeface="inherit"/>
              </a:rPr>
              <a:t>import</a:t>
            </a:r>
            <a:r>
              <a:rPr lang="en-IN" sz="2000" b="0" i="1" dirty="0">
                <a:effectLst/>
                <a:latin typeface="inherit"/>
              </a:rPr>
              <a:t> </a:t>
            </a:r>
            <a:r>
              <a:rPr lang="en-IN" sz="2000" b="0" i="1" dirty="0" err="1">
                <a:effectLst/>
                <a:latin typeface="inherit"/>
              </a:rPr>
              <a:t>java.awt</a:t>
            </a:r>
            <a:r>
              <a:rPr lang="en-IN" sz="2000" b="0" i="1"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1" i="0" dirty="0">
                <a:effectLst/>
                <a:latin typeface="inherit"/>
              </a:rPr>
              <a:t>import</a:t>
            </a:r>
            <a:r>
              <a:rPr lang="en-IN" sz="2000" b="0" i="1" dirty="0">
                <a:effectLst/>
                <a:latin typeface="inherit"/>
              </a:rPr>
              <a:t> </a:t>
            </a:r>
            <a:r>
              <a:rPr lang="en-IN" sz="2000" b="0" i="1" dirty="0" err="1">
                <a:effectLst/>
                <a:latin typeface="inherit"/>
              </a:rPr>
              <a:t>java.awt.event</a:t>
            </a:r>
            <a:r>
              <a:rPr lang="en-IN" sz="2000" b="0" i="1"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1" i="0" dirty="0">
                <a:effectLst/>
                <a:latin typeface="inherit"/>
              </a:rPr>
              <a:t>class</a:t>
            </a:r>
            <a:r>
              <a:rPr lang="en-IN" sz="2000" b="0" i="0" dirty="0">
                <a:effectLst/>
                <a:latin typeface="inherit"/>
              </a:rPr>
              <a:t> </a:t>
            </a:r>
            <a:r>
              <a:rPr lang="en-IN" sz="2000" b="0" i="0" dirty="0" err="1">
                <a:effectLst/>
                <a:latin typeface="inherit"/>
              </a:rPr>
              <a:t>EventHandling</a:t>
            </a:r>
            <a:r>
              <a:rPr lang="en-IN" sz="2000" b="0" i="0" dirty="0">
                <a:effectLst/>
                <a:latin typeface="inherit"/>
              </a:rPr>
              <a:t> </a:t>
            </a:r>
            <a:r>
              <a:rPr lang="en-IN" sz="2000" b="1" i="0" dirty="0">
                <a:effectLst/>
                <a:latin typeface="inherit"/>
              </a:rPr>
              <a:t>extends</a:t>
            </a:r>
            <a:r>
              <a:rPr lang="en-IN" sz="2000" b="0" i="0" dirty="0">
                <a:effectLst/>
                <a:latin typeface="inherit"/>
              </a:rPr>
              <a:t> Frame </a:t>
            </a:r>
            <a:r>
              <a:rPr lang="en-IN" sz="2000" b="1" i="0" dirty="0">
                <a:effectLst/>
                <a:latin typeface="inherit"/>
              </a:rPr>
              <a:t>implements</a:t>
            </a:r>
            <a:r>
              <a:rPr lang="en-IN" sz="2000" b="0" i="0" dirty="0">
                <a:effectLst/>
                <a:latin typeface="inherit"/>
              </a:rPr>
              <a:t> ActionListener</a:t>
            </a:r>
            <a:endParaRPr lang="en-IN" sz="2000" b="0" i="0" dirty="0">
              <a:effectLst/>
              <a:latin typeface="Inconsolata" pitchFamily="2" charset="0"/>
            </a:endParaRPr>
          </a:p>
          <a:p>
            <a:pPr algn="l" fontAlgn="base"/>
            <a:r>
              <a:rPr lang="en-IN" sz="2000" b="1" i="0" dirty="0">
                <a:effectLst/>
                <a:latin typeface="inherit"/>
              </a:rPr>
              <a:t>{</a:t>
            </a:r>
            <a:endParaRPr lang="en-IN" sz="2000" b="0" i="0" dirty="0">
              <a:effectLst/>
              <a:latin typeface="Inconsolata" pitchFamily="2" charset="0"/>
            </a:endParaRPr>
          </a:p>
          <a:p>
            <a:pPr algn="l" fontAlgn="base"/>
            <a:r>
              <a:rPr lang="en-IN" sz="2000" b="0" i="0" dirty="0" err="1">
                <a:effectLst/>
                <a:latin typeface="inherit"/>
              </a:rPr>
              <a:t>TextField</a:t>
            </a:r>
            <a:r>
              <a:rPr lang="en-IN" sz="2000" b="0" i="0" dirty="0">
                <a:effectLst/>
                <a:latin typeface="inherit"/>
              </a:rPr>
              <a:t> </a:t>
            </a:r>
            <a:r>
              <a:rPr lang="en-IN" sz="2000" b="0" i="0" dirty="0" err="1">
                <a:effectLst/>
                <a:latin typeface="inherit"/>
              </a:rPr>
              <a:t>textField</a:t>
            </a:r>
            <a:r>
              <a:rPr lang="en-IN" sz="2000" b="0" i="0" dirty="0">
                <a:effectLst/>
                <a:latin typeface="inherit"/>
              </a:rPr>
              <a:t>;</a:t>
            </a:r>
            <a:endParaRPr lang="en-IN" sz="2000" b="0" i="0" dirty="0">
              <a:effectLst/>
              <a:latin typeface="Inconsolata" pitchFamily="2" charset="0"/>
            </a:endParaRPr>
          </a:p>
          <a:p>
            <a:pPr algn="l" fontAlgn="base"/>
            <a:r>
              <a:rPr lang="en-IN" sz="2000" b="0" i="0" dirty="0" err="1">
                <a:effectLst/>
                <a:latin typeface="inherit"/>
              </a:rPr>
              <a:t>EventHandling</a:t>
            </a:r>
            <a:r>
              <a:rPr lang="en-IN" sz="2000" b="0" i="0" dirty="0">
                <a:effectLst/>
                <a:latin typeface="inherit"/>
              </a:rPr>
              <a:t> </a:t>
            </a:r>
            <a:r>
              <a:rPr lang="en-IN" sz="2000" b="1" i="0" dirty="0">
                <a:effectLst/>
                <a:latin typeface="inherit"/>
              </a:rPr>
              <a:t>()</a:t>
            </a:r>
            <a:endParaRPr lang="en-IN" sz="2000" b="0" i="0" dirty="0">
              <a:effectLst/>
              <a:latin typeface="Inconsolata" pitchFamily="2" charset="0"/>
            </a:endParaRPr>
          </a:p>
          <a:p>
            <a:pPr algn="l" fontAlgn="base"/>
            <a:r>
              <a:rPr lang="en-IN" sz="2000" b="1" i="0" dirty="0">
                <a:effectLst/>
                <a:latin typeface="inherit"/>
              </a:rPr>
              <a:t>{</a:t>
            </a:r>
            <a:endParaRPr lang="en-IN" sz="2000" b="0" i="0" dirty="0">
              <a:effectLst/>
              <a:latin typeface="Inconsolata" pitchFamily="2" charset="0"/>
            </a:endParaRPr>
          </a:p>
          <a:p>
            <a:pPr algn="l" fontAlgn="base"/>
            <a:r>
              <a:rPr lang="en-IN" sz="2000" b="0" i="0" dirty="0" err="1">
                <a:effectLst/>
                <a:latin typeface="inherit"/>
              </a:rPr>
              <a:t>textField</a:t>
            </a:r>
            <a:r>
              <a:rPr lang="en-IN" sz="2000" b="0" i="0" dirty="0">
                <a:effectLst/>
                <a:latin typeface="inherit"/>
              </a:rPr>
              <a:t> = new </a:t>
            </a:r>
            <a:r>
              <a:rPr lang="en-IN" sz="2000" b="0" i="0" dirty="0" err="1">
                <a:effectLst/>
                <a:latin typeface="inherit"/>
              </a:rPr>
              <a:t>TextField</a:t>
            </a:r>
            <a:r>
              <a:rPr lang="en-IN" sz="2000" b="0" i="0" dirty="0">
                <a:effectLst/>
                <a:latin typeface="inherit"/>
              </a:rPr>
              <a:t> </a:t>
            </a:r>
            <a:r>
              <a:rPr lang="en-IN" sz="2000" b="1" i="0"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0" i="0" dirty="0" err="1">
                <a:effectLst/>
                <a:latin typeface="inherit"/>
              </a:rPr>
              <a:t>textField.setBounds</a:t>
            </a:r>
            <a:r>
              <a:rPr lang="en-IN" sz="2000" b="0" i="0" dirty="0">
                <a:effectLst/>
                <a:latin typeface="inherit"/>
              </a:rPr>
              <a:t> </a:t>
            </a:r>
            <a:r>
              <a:rPr lang="en-IN" sz="2000" b="1" i="0" dirty="0">
                <a:effectLst/>
                <a:latin typeface="inherit"/>
              </a:rPr>
              <a:t>(</a:t>
            </a:r>
            <a:r>
              <a:rPr lang="en-IN" sz="2000" b="0" i="0" dirty="0">
                <a:effectLst/>
                <a:latin typeface="inherit"/>
              </a:rPr>
              <a:t>60, 50, 170, 20</a:t>
            </a:r>
            <a:r>
              <a:rPr lang="en-IN" sz="2000" b="1" i="0"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0" i="0" dirty="0">
                <a:effectLst/>
                <a:latin typeface="inherit"/>
              </a:rPr>
              <a:t>Button </a:t>
            </a:r>
            <a:r>
              <a:rPr lang="en-IN" sz="2000" b="0" i="0" dirty="0" err="1">
                <a:effectLst/>
                <a:latin typeface="inherit"/>
              </a:rPr>
              <a:t>button</a:t>
            </a:r>
            <a:r>
              <a:rPr lang="en-IN" sz="2000" b="0" i="0" dirty="0">
                <a:effectLst/>
                <a:latin typeface="inherit"/>
              </a:rPr>
              <a:t> = new Button </a:t>
            </a:r>
            <a:r>
              <a:rPr lang="en-IN" sz="2000" b="1" i="0" dirty="0">
                <a:effectLst/>
                <a:latin typeface="inherit"/>
              </a:rPr>
              <a:t>(</a:t>
            </a:r>
            <a:r>
              <a:rPr lang="en-IN" sz="2000" b="0" i="0" dirty="0">
                <a:effectLst/>
                <a:latin typeface="inherit"/>
              </a:rPr>
              <a:t>"Show"</a:t>
            </a:r>
            <a:r>
              <a:rPr lang="en-IN" sz="2000" b="1" i="0"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0" i="0" dirty="0" err="1">
                <a:effectLst/>
                <a:latin typeface="inherit"/>
              </a:rPr>
              <a:t>button.setBounds</a:t>
            </a:r>
            <a:r>
              <a:rPr lang="en-IN" sz="2000" b="0" i="0" dirty="0">
                <a:effectLst/>
                <a:latin typeface="inherit"/>
              </a:rPr>
              <a:t> </a:t>
            </a:r>
            <a:r>
              <a:rPr lang="en-IN" sz="2000" b="1" i="0" dirty="0">
                <a:effectLst/>
                <a:latin typeface="inherit"/>
              </a:rPr>
              <a:t>(</a:t>
            </a:r>
            <a:r>
              <a:rPr lang="en-IN" sz="2000" b="0" i="0" dirty="0">
                <a:effectLst/>
                <a:latin typeface="inherit"/>
              </a:rPr>
              <a:t>90, 140, 75, 40</a:t>
            </a:r>
            <a:r>
              <a:rPr lang="en-IN" sz="2000" b="1" i="0"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0" i="0" dirty="0" err="1">
                <a:effectLst/>
                <a:latin typeface="inherit"/>
              </a:rPr>
              <a:t>button.addActionListener</a:t>
            </a:r>
            <a:r>
              <a:rPr lang="en-IN" sz="2000" b="0" i="0" dirty="0">
                <a:effectLst/>
                <a:latin typeface="inherit"/>
              </a:rPr>
              <a:t> </a:t>
            </a:r>
            <a:r>
              <a:rPr lang="en-IN" sz="2000" b="1" i="0" dirty="0">
                <a:effectLst/>
                <a:latin typeface="inherit"/>
              </a:rPr>
              <a:t>(</a:t>
            </a:r>
            <a:r>
              <a:rPr lang="en-IN" sz="2000" b="0" i="0" dirty="0">
                <a:effectLst/>
                <a:latin typeface="inherit"/>
              </a:rPr>
              <a:t>this</a:t>
            </a:r>
            <a:r>
              <a:rPr lang="en-IN" sz="2000" b="1" i="0"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0" i="0" dirty="0">
                <a:effectLst/>
                <a:latin typeface="inherit"/>
              </a:rPr>
              <a:t>add </a:t>
            </a:r>
            <a:r>
              <a:rPr lang="en-IN" sz="2000" b="1" i="0" dirty="0">
                <a:effectLst/>
                <a:latin typeface="inherit"/>
              </a:rPr>
              <a:t>(</a:t>
            </a:r>
            <a:r>
              <a:rPr lang="en-IN" sz="2000" b="0" i="0" dirty="0">
                <a:effectLst/>
                <a:latin typeface="inherit"/>
              </a:rPr>
              <a:t>button</a:t>
            </a:r>
            <a:r>
              <a:rPr lang="en-IN" sz="2000" b="1" i="0"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0" i="0" dirty="0">
                <a:effectLst/>
                <a:latin typeface="inherit"/>
              </a:rPr>
              <a:t>add </a:t>
            </a:r>
            <a:r>
              <a:rPr lang="en-IN" sz="2000" b="1" i="0" dirty="0">
                <a:effectLst/>
                <a:latin typeface="inherit"/>
              </a:rPr>
              <a:t>(</a:t>
            </a:r>
            <a:r>
              <a:rPr lang="en-IN" sz="2000" b="0" i="0" dirty="0" err="1">
                <a:effectLst/>
                <a:latin typeface="inherit"/>
              </a:rPr>
              <a:t>textField</a:t>
            </a:r>
            <a:r>
              <a:rPr lang="en-IN" sz="2000" b="1" i="0"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0" i="0" dirty="0" err="1">
                <a:effectLst/>
                <a:latin typeface="inherit"/>
              </a:rPr>
              <a:t>setSize</a:t>
            </a:r>
            <a:r>
              <a:rPr lang="en-IN" sz="2000" b="0" i="0" dirty="0">
                <a:effectLst/>
                <a:latin typeface="inherit"/>
              </a:rPr>
              <a:t> </a:t>
            </a:r>
            <a:r>
              <a:rPr lang="en-IN" sz="2000" b="1" i="0" dirty="0">
                <a:effectLst/>
                <a:latin typeface="inherit"/>
              </a:rPr>
              <a:t>(</a:t>
            </a:r>
            <a:r>
              <a:rPr lang="en-IN" sz="2000" b="0" i="0" dirty="0">
                <a:effectLst/>
                <a:latin typeface="inherit"/>
              </a:rPr>
              <a:t>250, 250</a:t>
            </a:r>
            <a:r>
              <a:rPr lang="en-IN" sz="2000" b="1" i="0"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0" i="0" dirty="0" err="1">
                <a:effectLst/>
                <a:latin typeface="inherit"/>
              </a:rPr>
              <a:t>setLayout</a:t>
            </a:r>
            <a:r>
              <a:rPr lang="en-IN" sz="2000" b="0" i="0" dirty="0">
                <a:effectLst/>
                <a:latin typeface="inherit"/>
              </a:rPr>
              <a:t> </a:t>
            </a:r>
            <a:r>
              <a:rPr lang="en-IN" sz="2000" b="1" i="0" dirty="0">
                <a:effectLst/>
                <a:latin typeface="inherit"/>
              </a:rPr>
              <a:t>(null)</a:t>
            </a:r>
            <a:r>
              <a:rPr lang="en-IN" sz="2000" b="0" i="0" dirty="0">
                <a:effectLst/>
                <a:latin typeface="inherit"/>
              </a:rPr>
              <a:t>;</a:t>
            </a:r>
            <a:endParaRPr lang="en-IN" sz="2000" b="0" i="0" dirty="0">
              <a:effectLst/>
              <a:latin typeface="Inconsolata" pitchFamily="2" charset="0"/>
            </a:endParaRPr>
          </a:p>
          <a:p>
            <a:pPr algn="l" fontAlgn="base"/>
            <a:r>
              <a:rPr lang="en-IN" sz="2000" b="0" i="0" dirty="0" err="1">
                <a:effectLst/>
                <a:latin typeface="inherit"/>
              </a:rPr>
              <a:t>setVisible</a:t>
            </a:r>
            <a:r>
              <a:rPr lang="en-IN" sz="2000" b="0" i="0" dirty="0">
                <a:effectLst/>
                <a:latin typeface="inherit"/>
              </a:rPr>
              <a:t> </a:t>
            </a:r>
            <a:r>
              <a:rPr lang="en-IN" sz="2000" b="1" i="0" dirty="0">
                <a:effectLst/>
                <a:latin typeface="inherit"/>
              </a:rPr>
              <a:t>(true)</a:t>
            </a:r>
            <a:r>
              <a:rPr lang="en-IN" sz="2000" b="0" i="0" dirty="0">
                <a:effectLst/>
                <a:latin typeface="inherit"/>
              </a:rPr>
              <a:t>;</a:t>
            </a:r>
            <a:endParaRPr lang="en-IN" sz="2000" b="0" i="0" dirty="0">
              <a:effectLst/>
              <a:latin typeface="Inconsolata" pitchFamily="2" charset="0"/>
            </a:endParaRPr>
          </a:p>
          <a:p>
            <a:pPr algn="l" fontAlgn="base"/>
            <a:r>
              <a:rPr lang="en-IN" sz="2000" b="1" i="0" dirty="0">
                <a:effectLst/>
                <a:latin typeface="inherit"/>
              </a:rPr>
              <a:t>}</a:t>
            </a:r>
            <a:endParaRPr lang="en-IN" sz="2000" b="0" i="0" dirty="0">
              <a:effectLst/>
              <a:latin typeface="Inconsolata" pitchFamily="2" charset="0"/>
            </a:endParaRPr>
          </a:p>
          <a:p>
            <a:pPr algn="l" fontAlgn="base"/>
            <a:endParaRPr lang="en-IN" b="0" i="0" dirty="0">
              <a:effectLst/>
              <a:latin typeface="Inconsolata" pitchFamily="2" charset="0"/>
            </a:endParaRPr>
          </a:p>
        </p:txBody>
      </p:sp>
      <p:sp>
        <p:nvSpPr>
          <p:cNvPr id="5" name="TextBox 4">
            <a:extLst>
              <a:ext uri="{FF2B5EF4-FFF2-40B4-BE49-F238E27FC236}">
                <a16:creationId xmlns:a16="http://schemas.microsoft.com/office/drawing/2014/main" id="{406E7096-0CEC-D10E-E25E-D84A8A51BE20}"/>
              </a:ext>
            </a:extLst>
          </p:cNvPr>
          <p:cNvSpPr txBox="1"/>
          <p:nvPr/>
        </p:nvSpPr>
        <p:spPr>
          <a:xfrm>
            <a:off x="5460476" y="2138695"/>
            <a:ext cx="6094428" cy="2862322"/>
          </a:xfrm>
          <a:prstGeom prst="rect">
            <a:avLst/>
          </a:prstGeom>
          <a:noFill/>
        </p:spPr>
        <p:txBody>
          <a:bodyPr wrap="square">
            <a:spAutoFit/>
          </a:bodyPr>
          <a:lstStyle/>
          <a:p>
            <a:pPr algn="l" fontAlgn="base"/>
            <a:r>
              <a:rPr lang="en-IN" sz="2000" b="1" i="0" dirty="0">
                <a:effectLst/>
                <a:latin typeface="inherit"/>
              </a:rPr>
              <a:t>public</a:t>
            </a:r>
            <a:r>
              <a:rPr lang="en-IN" sz="2000" b="0" i="0" dirty="0">
                <a:effectLst/>
                <a:latin typeface="inherit"/>
              </a:rPr>
              <a:t> </a:t>
            </a:r>
            <a:r>
              <a:rPr lang="en-IN" sz="2000" b="1" i="0" dirty="0">
                <a:effectLst/>
                <a:latin typeface="inherit"/>
              </a:rPr>
              <a:t>void</a:t>
            </a:r>
            <a:r>
              <a:rPr lang="en-IN" sz="2000" b="0" i="0" dirty="0">
                <a:effectLst/>
                <a:latin typeface="inherit"/>
              </a:rPr>
              <a:t> </a:t>
            </a:r>
            <a:r>
              <a:rPr lang="en-IN" sz="2000" b="0" i="0" dirty="0" err="1">
                <a:effectLst/>
                <a:latin typeface="inherit"/>
              </a:rPr>
              <a:t>actionPerformed</a:t>
            </a:r>
            <a:r>
              <a:rPr lang="en-IN" sz="2000" b="0" i="0" dirty="0">
                <a:effectLst/>
                <a:latin typeface="inherit"/>
              </a:rPr>
              <a:t> </a:t>
            </a:r>
            <a:r>
              <a:rPr lang="en-IN" sz="2000" b="1" i="0" dirty="0">
                <a:effectLst/>
                <a:latin typeface="inherit"/>
              </a:rPr>
              <a:t>(</a:t>
            </a:r>
            <a:r>
              <a:rPr lang="en-IN" sz="2000" b="0" i="0" dirty="0" err="1">
                <a:effectLst/>
                <a:latin typeface="inherit"/>
              </a:rPr>
              <a:t>ActionEvent</a:t>
            </a:r>
            <a:r>
              <a:rPr lang="en-IN" sz="2000" b="0" i="0" dirty="0">
                <a:effectLst/>
                <a:latin typeface="inherit"/>
              </a:rPr>
              <a:t> e</a:t>
            </a:r>
            <a:r>
              <a:rPr lang="en-IN" sz="2000" b="1" i="0" dirty="0">
                <a:effectLst/>
                <a:latin typeface="inherit"/>
              </a:rPr>
              <a:t>)</a:t>
            </a:r>
            <a:endParaRPr lang="en-IN" sz="2000" b="0" i="0" dirty="0">
              <a:effectLst/>
              <a:latin typeface="Inconsolata" pitchFamily="2" charset="0"/>
            </a:endParaRPr>
          </a:p>
          <a:p>
            <a:pPr algn="l" fontAlgn="base"/>
            <a:r>
              <a:rPr lang="en-IN" sz="2000" b="1" i="0" dirty="0">
                <a:effectLst/>
                <a:latin typeface="inherit"/>
              </a:rPr>
              <a:t>{</a:t>
            </a:r>
            <a:endParaRPr lang="en-IN" sz="2000" b="0" i="0" dirty="0">
              <a:effectLst/>
              <a:latin typeface="Inconsolata" pitchFamily="2" charset="0"/>
            </a:endParaRPr>
          </a:p>
          <a:p>
            <a:pPr algn="l" fontAlgn="base"/>
            <a:r>
              <a:rPr lang="en-IN" sz="2000" b="0" i="0" dirty="0" err="1">
                <a:effectLst/>
                <a:latin typeface="inherit"/>
              </a:rPr>
              <a:t>textField.setText</a:t>
            </a:r>
            <a:r>
              <a:rPr lang="en-IN" sz="2000" b="0" i="0" dirty="0">
                <a:effectLst/>
                <a:latin typeface="inherit"/>
              </a:rPr>
              <a:t> </a:t>
            </a:r>
            <a:r>
              <a:rPr lang="en-IN" sz="2000" b="1" i="0" dirty="0">
                <a:effectLst/>
                <a:latin typeface="inherit"/>
              </a:rPr>
              <a:t>(</a:t>
            </a:r>
            <a:r>
              <a:rPr lang="en-IN" sz="2000" b="0" i="0" dirty="0">
                <a:effectLst/>
                <a:latin typeface="inherit"/>
              </a:rPr>
              <a:t>"Hello World"</a:t>
            </a:r>
            <a:r>
              <a:rPr lang="en-IN" sz="2000" b="1" i="0"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1" i="0" dirty="0">
                <a:effectLst/>
                <a:latin typeface="inherit"/>
              </a:rPr>
              <a:t>}</a:t>
            </a:r>
            <a:endParaRPr lang="en-IN" sz="2000" b="0" i="0" dirty="0">
              <a:effectLst/>
              <a:latin typeface="Inconsolata" pitchFamily="2" charset="0"/>
            </a:endParaRPr>
          </a:p>
          <a:p>
            <a:pPr algn="l" fontAlgn="base"/>
            <a:r>
              <a:rPr lang="en-IN" sz="2000" b="1" i="0" dirty="0">
                <a:effectLst/>
                <a:latin typeface="inherit"/>
              </a:rPr>
              <a:t>public</a:t>
            </a:r>
            <a:r>
              <a:rPr lang="en-IN" sz="2000" b="0" i="0" dirty="0">
                <a:effectLst/>
                <a:latin typeface="inherit"/>
              </a:rPr>
              <a:t> </a:t>
            </a:r>
            <a:r>
              <a:rPr lang="en-IN" sz="2000" b="1" i="0" dirty="0">
                <a:effectLst/>
                <a:latin typeface="inherit"/>
              </a:rPr>
              <a:t>static</a:t>
            </a:r>
            <a:r>
              <a:rPr lang="en-IN" sz="2000" b="0" i="0" dirty="0">
                <a:effectLst/>
                <a:latin typeface="inherit"/>
              </a:rPr>
              <a:t> </a:t>
            </a:r>
            <a:r>
              <a:rPr lang="en-IN" sz="2000" b="1" i="0" dirty="0">
                <a:effectLst/>
                <a:latin typeface="inherit"/>
              </a:rPr>
              <a:t>void</a:t>
            </a:r>
            <a:r>
              <a:rPr lang="en-IN" sz="2000" b="0" i="0" dirty="0">
                <a:effectLst/>
                <a:latin typeface="inherit"/>
              </a:rPr>
              <a:t> main </a:t>
            </a:r>
            <a:r>
              <a:rPr lang="en-IN" sz="2000" b="1" i="0" dirty="0">
                <a:effectLst/>
                <a:latin typeface="inherit"/>
              </a:rPr>
              <a:t>(String</a:t>
            </a:r>
            <a:r>
              <a:rPr lang="en-IN" sz="2000" b="0" i="0" dirty="0">
                <a:effectLst/>
                <a:latin typeface="inherit"/>
              </a:rPr>
              <a:t> </a:t>
            </a:r>
            <a:r>
              <a:rPr lang="en-IN" sz="2000" b="0" i="0" dirty="0" err="1">
                <a:effectLst/>
                <a:latin typeface="inherit"/>
              </a:rPr>
              <a:t>args</a:t>
            </a:r>
            <a:r>
              <a:rPr lang="en-IN" sz="2000" b="1" i="0" dirty="0">
                <a:effectLst/>
                <a:latin typeface="inherit"/>
              </a:rPr>
              <a:t>[])</a:t>
            </a:r>
            <a:endParaRPr lang="en-IN" sz="2000" b="0" i="0" dirty="0">
              <a:effectLst/>
              <a:latin typeface="Inconsolata" pitchFamily="2" charset="0"/>
            </a:endParaRPr>
          </a:p>
          <a:p>
            <a:pPr algn="l" fontAlgn="base"/>
            <a:r>
              <a:rPr lang="en-IN" sz="2000" b="1" i="0" dirty="0">
                <a:effectLst/>
                <a:latin typeface="inherit"/>
              </a:rPr>
              <a:t>{</a:t>
            </a:r>
            <a:endParaRPr lang="en-IN" sz="2000" b="0" i="0" dirty="0">
              <a:effectLst/>
              <a:latin typeface="Inconsolata" pitchFamily="2" charset="0"/>
            </a:endParaRPr>
          </a:p>
          <a:p>
            <a:pPr algn="l" fontAlgn="base"/>
            <a:r>
              <a:rPr lang="en-IN" sz="2000" b="0" i="0" dirty="0">
                <a:effectLst/>
                <a:latin typeface="inherit"/>
              </a:rPr>
              <a:t>new </a:t>
            </a:r>
            <a:r>
              <a:rPr lang="en-IN" sz="2000" b="0" i="0" dirty="0" err="1">
                <a:effectLst/>
                <a:latin typeface="inherit"/>
              </a:rPr>
              <a:t>EventHandling</a:t>
            </a:r>
            <a:r>
              <a:rPr lang="en-IN" sz="2000" b="0" i="0" dirty="0">
                <a:effectLst/>
                <a:latin typeface="inherit"/>
              </a:rPr>
              <a:t> </a:t>
            </a:r>
            <a:r>
              <a:rPr lang="en-IN" sz="2000" b="1" i="0" dirty="0">
                <a:effectLst/>
                <a:latin typeface="inherit"/>
              </a:rPr>
              <a:t>()</a:t>
            </a:r>
            <a:r>
              <a:rPr lang="en-IN" sz="2000" b="0" i="0" dirty="0">
                <a:effectLst/>
                <a:latin typeface="inherit"/>
              </a:rPr>
              <a:t>;</a:t>
            </a:r>
            <a:endParaRPr lang="en-IN" sz="2000" b="0" i="0" dirty="0">
              <a:effectLst/>
              <a:latin typeface="Inconsolata" pitchFamily="2" charset="0"/>
            </a:endParaRPr>
          </a:p>
          <a:p>
            <a:pPr algn="l" fontAlgn="base"/>
            <a:r>
              <a:rPr lang="en-IN" sz="2000" b="1" i="0" dirty="0">
                <a:effectLst/>
                <a:latin typeface="inherit"/>
              </a:rPr>
              <a:t>}</a:t>
            </a:r>
            <a:endParaRPr lang="en-IN" sz="2000" b="0" i="0" dirty="0">
              <a:effectLst/>
              <a:latin typeface="Inconsolata" pitchFamily="2" charset="0"/>
            </a:endParaRPr>
          </a:p>
          <a:p>
            <a:pPr algn="l" fontAlgn="base"/>
            <a:r>
              <a:rPr lang="en-IN" sz="2000" b="1" i="0" dirty="0">
                <a:effectLst/>
                <a:latin typeface="inherit"/>
              </a:rPr>
              <a:t>}</a:t>
            </a:r>
            <a:endParaRPr lang="en-IN" sz="2000" dirty="0"/>
          </a:p>
        </p:txBody>
      </p:sp>
      <p:pic>
        <p:nvPicPr>
          <p:cNvPr id="7" name="Picture 6">
            <a:extLst>
              <a:ext uri="{FF2B5EF4-FFF2-40B4-BE49-F238E27FC236}">
                <a16:creationId xmlns:a16="http://schemas.microsoft.com/office/drawing/2014/main" id="{F96DA7D6-91B1-FBA8-8699-4AB012E193AF}"/>
              </a:ext>
            </a:extLst>
          </p:cNvPr>
          <p:cNvPicPr>
            <a:picLocks noChangeAspect="1"/>
          </p:cNvPicPr>
          <p:nvPr/>
        </p:nvPicPr>
        <p:blipFill>
          <a:blip r:embed="rId2"/>
          <a:stretch>
            <a:fillRect/>
          </a:stretch>
        </p:blipFill>
        <p:spPr>
          <a:xfrm>
            <a:off x="8325783" y="3750051"/>
            <a:ext cx="3590925" cy="2638425"/>
          </a:xfrm>
          <a:prstGeom prst="rect">
            <a:avLst/>
          </a:prstGeom>
        </p:spPr>
      </p:pic>
    </p:spTree>
    <p:extLst>
      <p:ext uri="{BB962C8B-B14F-4D97-AF65-F5344CB8AC3E}">
        <p14:creationId xmlns:p14="http://schemas.microsoft.com/office/powerpoint/2010/main" val="2891143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C7ABE-7C97-78F5-6555-BC28337ED729}"/>
              </a:ext>
            </a:extLst>
          </p:cNvPr>
          <p:cNvSpPr txBox="1"/>
          <p:nvPr/>
        </p:nvSpPr>
        <p:spPr>
          <a:xfrm>
            <a:off x="3047215" y="362089"/>
            <a:ext cx="6094428" cy="584775"/>
          </a:xfrm>
          <a:prstGeom prst="rect">
            <a:avLst/>
          </a:prstGeom>
          <a:noFill/>
        </p:spPr>
        <p:txBody>
          <a:bodyPr wrap="square">
            <a:spAutoFit/>
          </a:bodyPr>
          <a:lstStyle/>
          <a:p>
            <a:pPr algn="ctr"/>
            <a:r>
              <a:rPr lang="en-IN" sz="3200" dirty="0"/>
              <a:t>Event Classes</a:t>
            </a:r>
          </a:p>
        </p:txBody>
      </p:sp>
      <p:sp>
        <p:nvSpPr>
          <p:cNvPr id="5" name="TextBox 4">
            <a:extLst>
              <a:ext uri="{FF2B5EF4-FFF2-40B4-BE49-F238E27FC236}">
                <a16:creationId xmlns:a16="http://schemas.microsoft.com/office/drawing/2014/main" id="{96DB0676-6F73-6868-2D48-C444BE770BF1}"/>
              </a:ext>
            </a:extLst>
          </p:cNvPr>
          <p:cNvSpPr txBox="1"/>
          <p:nvPr/>
        </p:nvSpPr>
        <p:spPr>
          <a:xfrm>
            <a:off x="320510" y="1072002"/>
            <a:ext cx="11632678" cy="4832092"/>
          </a:xfrm>
          <a:prstGeom prst="rect">
            <a:avLst/>
          </a:prstGeom>
          <a:noFill/>
        </p:spPr>
        <p:txBody>
          <a:bodyPr wrap="square">
            <a:spAutoFit/>
          </a:bodyPr>
          <a:lstStyle/>
          <a:p>
            <a:r>
              <a:rPr lang="en-US" sz="2800" dirty="0"/>
              <a:t>The root of the Java event class hierarchy is </a:t>
            </a:r>
            <a:r>
              <a:rPr lang="en-US" sz="2800" dirty="0" err="1"/>
              <a:t>EventObject</a:t>
            </a:r>
            <a:r>
              <a:rPr lang="en-US" sz="2800" dirty="0"/>
              <a:t>, which is in </a:t>
            </a:r>
            <a:r>
              <a:rPr lang="en-US" sz="2800" dirty="0" err="1"/>
              <a:t>java.util</a:t>
            </a:r>
            <a:endParaRPr lang="en-US" sz="2800" dirty="0"/>
          </a:p>
          <a:p>
            <a:r>
              <a:rPr lang="en-US" sz="2800" dirty="0" err="1"/>
              <a:t>AWTEvent</a:t>
            </a:r>
            <a:r>
              <a:rPr lang="en-US" sz="2800" dirty="0"/>
              <a:t> is a superclass of all AWT events that are handled by the delegation event model</a:t>
            </a:r>
          </a:p>
          <a:p>
            <a:endParaRPr lang="en-US" sz="2800" dirty="0"/>
          </a:p>
          <a:p>
            <a:pPr marL="514350" indent="-514350">
              <a:buAutoNum type="arabicPeriod"/>
            </a:pPr>
            <a:r>
              <a:rPr lang="en-IN" sz="2800" b="1" dirty="0"/>
              <a:t>The </a:t>
            </a:r>
            <a:r>
              <a:rPr lang="en-IN" sz="2800" b="1" dirty="0" err="1"/>
              <a:t>ActionEvent</a:t>
            </a:r>
            <a:r>
              <a:rPr lang="en-IN" sz="2800" b="1" dirty="0"/>
              <a:t> Class</a:t>
            </a:r>
          </a:p>
          <a:p>
            <a:r>
              <a:rPr lang="en-IN" sz="2800" b="1" dirty="0"/>
              <a:t> </a:t>
            </a:r>
            <a:r>
              <a:rPr lang="en-US" sz="2800" dirty="0"/>
              <a:t>An </a:t>
            </a:r>
            <a:r>
              <a:rPr lang="en-US" sz="2800" dirty="0" err="1"/>
              <a:t>ActionEvent</a:t>
            </a:r>
            <a:r>
              <a:rPr lang="en-US" sz="2800" dirty="0"/>
              <a:t> is generated when a button is pressed, a list item is double-clicked, or a menu item is selected. The </a:t>
            </a:r>
            <a:r>
              <a:rPr lang="en-US" sz="2800" dirty="0" err="1"/>
              <a:t>ActionEvent</a:t>
            </a:r>
            <a:r>
              <a:rPr lang="en-US" sz="2800" dirty="0"/>
              <a:t> class defines four integer constants that can be used to identify any modifiers associated with an action event: ALT_MASK, CTRL_MASK, META_MASK, and SHIFT_MASK. In addition, there is an integer constant, ACTION_ PERFORMED, which can be used to identify action events.</a:t>
            </a:r>
            <a:endParaRPr lang="en-IN" sz="2800" b="1" dirty="0"/>
          </a:p>
        </p:txBody>
      </p:sp>
    </p:spTree>
    <p:extLst>
      <p:ext uri="{BB962C8B-B14F-4D97-AF65-F5344CB8AC3E}">
        <p14:creationId xmlns:p14="http://schemas.microsoft.com/office/powerpoint/2010/main" val="2892662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BB731E-AC09-A707-4C72-0D746E05251E}"/>
              </a:ext>
            </a:extLst>
          </p:cNvPr>
          <p:cNvPicPr>
            <a:picLocks noChangeAspect="1"/>
          </p:cNvPicPr>
          <p:nvPr/>
        </p:nvPicPr>
        <p:blipFill>
          <a:blip r:embed="rId2"/>
          <a:stretch>
            <a:fillRect/>
          </a:stretch>
        </p:blipFill>
        <p:spPr>
          <a:xfrm>
            <a:off x="886120" y="263951"/>
            <a:ext cx="9662474" cy="5722070"/>
          </a:xfrm>
          <a:prstGeom prst="rect">
            <a:avLst/>
          </a:prstGeom>
        </p:spPr>
      </p:pic>
    </p:spTree>
    <p:extLst>
      <p:ext uri="{BB962C8B-B14F-4D97-AF65-F5344CB8AC3E}">
        <p14:creationId xmlns:p14="http://schemas.microsoft.com/office/powerpoint/2010/main" val="266410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394009-71C8-F915-3AC3-40B14FE15526}"/>
              </a:ext>
            </a:extLst>
          </p:cNvPr>
          <p:cNvSpPr txBox="1"/>
          <p:nvPr/>
        </p:nvSpPr>
        <p:spPr>
          <a:xfrm>
            <a:off x="3047215" y="267821"/>
            <a:ext cx="6094428" cy="461665"/>
          </a:xfrm>
          <a:prstGeom prst="rect">
            <a:avLst/>
          </a:prstGeom>
          <a:noFill/>
        </p:spPr>
        <p:txBody>
          <a:bodyPr wrap="square">
            <a:spAutoFit/>
          </a:bodyPr>
          <a:lstStyle/>
          <a:p>
            <a:pPr algn="ctr"/>
            <a:r>
              <a:rPr lang="en-IN" sz="2400" dirty="0"/>
              <a:t>Sources of Events</a:t>
            </a:r>
          </a:p>
        </p:txBody>
      </p:sp>
      <p:pic>
        <p:nvPicPr>
          <p:cNvPr id="5" name="Picture 4">
            <a:extLst>
              <a:ext uri="{FF2B5EF4-FFF2-40B4-BE49-F238E27FC236}">
                <a16:creationId xmlns:a16="http://schemas.microsoft.com/office/drawing/2014/main" id="{CE390FA3-E138-E5A0-E6CC-42C8539954AA}"/>
              </a:ext>
            </a:extLst>
          </p:cNvPr>
          <p:cNvPicPr>
            <a:picLocks noChangeAspect="1"/>
          </p:cNvPicPr>
          <p:nvPr/>
        </p:nvPicPr>
        <p:blipFill>
          <a:blip r:embed="rId2"/>
          <a:stretch>
            <a:fillRect/>
          </a:stretch>
        </p:blipFill>
        <p:spPr>
          <a:xfrm>
            <a:off x="1140643" y="2195512"/>
            <a:ext cx="9341963" cy="3479424"/>
          </a:xfrm>
          <a:prstGeom prst="rect">
            <a:avLst/>
          </a:prstGeom>
        </p:spPr>
      </p:pic>
    </p:spTree>
    <p:extLst>
      <p:ext uri="{BB962C8B-B14F-4D97-AF65-F5344CB8AC3E}">
        <p14:creationId xmlns:p14="http://schemas.microsoft.com/office/powerpoint/2010/main" val="2713369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277700-44FA-B6E7-5442-0C5811DC37CE}"/>
              </a:ext>
            </a:extLst>
          </p:cNvPr>
          <p:cNvSpPr txBox="1"/>
          <p:nvPr/>
        </p:nvSpPr>
        <p:spPr>
          <a:xfrm>
            <a:off x="3047215" y="362089"/>
            <a:ext cx="6094428" cy="523220"/>
          </a:xfrm>
          <a:prstGeom prst="rect">
            <a:avLst/>
          </a:prstGeom>
          <a:noFill/>
        </p:spPr>
        <p:txBody>
          <a:bodyPr wrap="square">
            <a:spAutoFit/>
          </a:bodyPr>
          <a:lstStyle/>
          <a:p>
            <a:pPr algn="ctr"/>
            <a:r>
              <a:rPr lang="en-IN" sz="2800" dirty="0"/>
              <a:t>Event Listener Interfaces</a:t>
            </a:r>
          </a:p>
        </p:txBody>
      </p:sp>
      <p:pic>
        <p:nvPicPr>
          <p:cNvPr id="5" name="Picture 4">
            <a:extLst>
              <a:ext uri="{FF2B5EF4-FFF2-40B4-BE49-F238E27FC236}">
                <a16:creationId xmlns:a16="http://schemas.microsoft.com/office/drawing/2014/main" id="{D6C15451-281D-27B0-9E3A-40D5A28AFA08}"/>
              </a:ext>
            </a:extLst>
          </p:cNvPr>
          <p:cNvPicPr>
            <a:picLocks noChangeAspect="1"/>
          </p:cNvPicPr>
          <p:nvPr/>
        </p:nvPicPr>
        <p:blipFill>
          <a:blip r:embed="rId2"/>
          <a:stretch>
            <a:fillRect/>
          </a:stretch>
        </p:blipFill>
        <p:spPr>
          <a:xfrm>
            <a:off x="1046375" y="1200150"/>
            <a:ext cx="9436231" cy="5078102"/>
          </a:xfrm>
          <a:prstGeom prst="rect">
            <a:avLst/>
          </a:prstGeom>
        </p:spPr>
      </p:pic>
    </p:spTree>
    <p:extLst>
      <p:ext uri="{BB962C8B-B14F-4D97-AF65-F5344CB8AC3E}">
        <p14:creationId xmlns:p14="http://schemas.microsoft.com/office/powerpoint/2010/main" val="2105673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F436D-77D5-6ABF-1F1B-517C9A9E252E}"/>
              </a:ext>
            </a:extLst>
          </p:cNvPr>
          <p:cNvSpPr txBox="1"/>
          <p:nvPr/>
        </p:nvSpPr>
        <p:spPr>
          <a:xfrm>
            <a:off x="127686" y="-91998"/>
            <a:ext cx="11936627" cy="7386638"/>
          </a:xfrm>
          <a:prstGeom prst="rect">
            <a:avLst/>
          </a:prstGeom>
          <a:noFill/>
        </p:spPr>
        <p:txBody>
          <a:bodyPr wrap="square">
            <a:spAutoFit/>
          </a:bodyPr>
          <a:lstStyle/>
          <a:p>
            <a:r>
              <a:rPr lang="en-US" sz="2400" b="1" i="0" dirty="0">
                <a:solidFill>
                  <a:srgbClr val="000000"/>
                </a:solidFill>
                <a:effectLst/>
                <a:latin typeface="arial" panose="020B0604020202020204" pitchFamily="34" charset="0"/>
              </a:rPr>
              <a:t>Item event : </a:t>
            </a:r>
            <a:r>
              <a:rPr lang="en-IN" sz="2400" i="0" dirty="0">
                <a:solidFill>
                  <a:srgbClr val="000000"/>
                </a:solidFill>
                <a:effectLst/>
                <a:latin typeface="arial" panose="020B0604020202020204" pitchFamily="34" charset="0"/>
              </a:rPr>
              <a:t>DESELECTED and SELECTED</a:t>
            </a:r>
          </a:p>
          <a:p>
            <a:r>
              <a:rPr lang="en-IN" sz="2400" dirty="0" err="1">
                <a:solidFill>
                  <a:srgbClr val="000000"/>
                </a:solidFill>
                <a:latin typeface="arial" panose="020B0604020202020204" pitchFamily="34" charset="0"/>
              </a:rPr>
              <a:t>Textbevent</a:t>
            </a:r>
            <a:r>
              <a:rPr lang="en-IN" sz="2400" dirty="0">
                <a:solidFill>
                  <a:srgbClr val="000000"/>
                </a:solidFill>
                <a:latin typeface="arial" panose="020B0604020202020204" pitchFamily="34" charset="0"/>
              </a:rPr>
              <a:t> : </a:t>
            </a:r>
            <a:r>
              <a:rPr lang="en-IN" sz="2400" i="0" dirty="0">
                <a:solidFill>
                  <a:srgbClr val="000000"/>
                </a:solidFill>
                <a:effectLst/>
                <a:latin typeface="arial" panose="020B0604020202020204" pitchFamily="34" charset="0"/>
              </a:rPr>
              <a:t>TEXT_VALUE_CHANGED.</a:t>
            </a:r>
          </a:p>
          <a:p>
            <a:endParaRPr lang="en-IN" sz="2400" dirty="0">
              <a:solidFill>
                <a:srgbClr val="000000"/>
              </a:solidFill>
              <a:latin typeface="arial" panose="020B0604020202020204" pitchFamily="34" charset="0"/>
            </a:endParaRPr>
          </a:p>
          <a:p>
            <a:r>
              <a:rPr lang="en-IN" sz="2400" b="1" i="0" dirty="0">
                <a:solidFill>
                  <a:srgbClr val="000000"/>
                </a:solidFill>
                <a:effectLst/>
                <a:latin typeface="arial" panose="020B0604020202020204" pitchFamily="34" charset="0"/>
              </a:rPr>
              <a:t>Focus event </a:t>
            </a:r>
            <a:r>
              <a:rPr lang="en-IN" sz="2400" i="0" dirty="0">
                <a:solidFill>
                  <a:srgbClr val="000000"/>
                </a:solidFill>
                <a:effectLst/>
                <a:latin typeface="arial" panose="020B0604020202020204" pitchFamily="34" charset="0"/>
              </a:rPr>
              <a:t>: </a:t>
            </a:r>
            <a:r>
              <a:rPr lang="en-US" sz="2400" i="0" dirty="0">
                <a:solidFill>
                  <a:srgbClr val="000000"/>
                </a:solidFill>
                <a:effectLst/>
                <a:latin typeface="arial" panose="020B0604020202020204" pitchFamily="34" charset="0"/>
              </a:rPr>
              <a:t>FOCUS_GAINED and FOCUS_LOST</a:t>
            </a:r>
          </a:p>
          <a:p>
            <a:endParaRPr lang="en-US" sz="2400" dirty="0">
              <a:solidFill>
                <a:srgbClr val="000000"/>
              </a:solidFill>
              <a:latin typeface="arial" panose="020B0604020202020204" pitchFamily="34" charset="0"/>
            </a:endParaRPr>
          </a:p>
          <a:p>
            <a:r>
              <a:rPr lang="en-US" sz="2400" b="1" i="0" dirty="0">
                <a:solidFill>
                  <a:srgbClr val="000000"/>
                </a:solidFill>
                <a:effectLst/>
                <a:latin typeface="arial" panose="020B0604020202020204" pitchFamily="34" charset="0"/>
              </a:rPr>
              <a:t>Container event : </a:t>
            </a:r>
            <a:r>
              <a:rPr lang="en-US" sz="2400" i="0" dirty="0">
                <a:solidFill>
                  <a:srgbClr val="000000"/>
                </a:solidFill>
                <a:effectLst/>
                <a:latin typeface="arial" panose="020B0604020202020204" pitchFamily="34" charset="0"/>
              </a:rPr>
              <a:t>COMPONENT_ADDED and COMPONENT_REMOVED.</a:t>
            </a:r>
            <a:endParaRPr lang="en-IN" sz="2400" i="0" dirty="0">
              <a:solidFill>
                <a:srgbClr val="000000"/>
              </a:solidFill>
              <a:effectLst/>
              <a:latin typeface="arial" panose="020B0604020202020204" pitchFamily="34" charset="0"/>
            </a:endParaRPr>
          </a:p>
          <a:p>
            <a:endParaRPr lang="en-US" sz="2400" i="0" dirty="0">
              <a:solidFill>
                <a:srgbClr val="000000"/>
              </a:solidFill>
              <a:effectLst/>
              <a:latin typeface="arial" panose="020B0604020202020204" pitchFamily="34" charset="0"/>
            </a:endParaRPr>
          </a:p>
          <a:p>
            <a:r>
              <a:rPr lang="en-US" sz="2400" b="1" i="0" dirty="0">
                <a:solidFill>
                  <a:srgbClr val="000000"/>
                </a:solidFill>
                <a:effectLst/>
                <a:latin typeface="arial" panose="020B0604020202020204" pitchFamily="34" charset="0"/>
              </a:rPr>
              <a:t>Key events: </a:t>
            </a:r>
            <a:r>
              <a:rPr lang="en-US" sz="2400" i="0" dirty="0">
                <a:solidFill>
                  <a:srgbClr val="000000"/>
                </a:solidFill>
                <a:effectLst/>
                <a:latin typeface="arial" panose="020B0604020202020204" pitchFamily="34" charset="0"/>
              </a:rPr>
              <a:t>KEY_PRESSED, KEY_RELEASED, and KEY_TYPED</a:t>
            </a:r>
          </a:p>
          <a:p>
            <a:endParaRPr lang="en-US" sz="2400" i="0" dirty="0">
              <a:solidFill>
                <a:srgbClr val="000000"/>
              </a:solidFill>
              <a:effectLst/>
              <a:latin typeface="arial" panose="020B0604020202020204" pitchFamily="34" charset="0"/>
            </a:endParaRPr>
          </a:p>
          <a:p>
            <a:r>
              <a:rPr lang="en-US" sz="2400" b="1" i="0" dirty="0">
                <a:solidFill>
                  <a:srgbClr val="000000"/>
                </a:solidFill>
                <a:effectLst/>
                <a:latin typeface="arial" panose="020B0604020202020204" pitchFamily="34" charset="0"/>
              </a:rPr>
              <a:t>Mouse events: </a:t>
            </a:r>
            <a:r>
              <a:rPr lang="en-US" sz="2400" i="0" dirty="0">
                <a:solidFill>
                  <a:srgbClr val="000000"/>
                </a:solidFill>
                <a:effectLst/>
                <a:latin typeface="arial" panose="020B0604020202020204" pitchFamily="34" charset="0"/>
              </a:rPr>
              <a:t>MOUSE_CLICKED, MOUSE_DRAGGED, MOUSE_ENTERED, MOUSE_EXITED, MOUSE_MOVED, MOUSE_PRESSED, MOUSE_RELEASED and MOUSE_WHEEL</a:t>
            </a:r>
            <a:r>
              <a:rPr lang="en-US" sz="2400" b="0" i="0" dirty="0">
                <a:solidFill>
                  <a:srgbClr val="000000"/>
                </a:solidFill>
                <a:effectLst/>
                <a:latin typeface="arial" panose="020B0604020202020204" pitchFamily="34" charset="0"/>
              </a:rPr>
              <a:t>.</a:t>
            </a:r>
          </a:p>
          <a:p>
            <a:endParaRPr lang="en-US" sz="2400" b="0" i="0" dirty="0">
              <a:solidFill>
                <a:srgbClr val="000000"/>
              </a:solidFill>
              <a:effectLst/>
              <a:latin typeface="arial" panose="020B0604020202020204" pitchFamily="34" charset="0"/>
            </a:endParaRPr>
          </a:p>
          <a:p>
            <a:r>
              <a:rPr lang="en-IN" sz="2400" b="1" i="0" dirty="0" err="1">
                <a:solidFill>
                  <a:srgbClr val="000000"/>
                </a:solidFill>
                <a:effectLst/>
                <a:latin typeface="arial" panose="020B0604020202020204" pitchFamily="34" charset="0"/>
              </a:rPr>
              <a:t>MouseWheelEvent</a:t>
            </a:r>
            <a:r>
              <a:rPr lang="en-IN" sz="2400" b="1" i="0" dirty="0">
                <a:solidFill>
                  <a:srgbClr val="000000"/>
                </a:solidFill>
                <a:effectLst/>
                <a:latin typeface="arial" panose="020B0604020202020204" pitchFamily="34" charset="0"/>
              </a:rPr>
              <a:t>:</a:t>
            </a:r>
            <a:r>
              <a:rPr lang="en-US" sz="2400" b="1" i="0" dirty="0">
                <a:solidFill>
                  <a:srgbClr val="000000"/>
                </a:solidFill>
                <a:effectLst/>
                <a:latin typeface="arial" panose="020B0604020202020204" pitchFamily="34" charset="0"/>
              </a:rPr>
              <a:t>: </a:t>
            </a:r>
            <a:r>
              <a:rPr lang="en-US" sz="2400" i="0" dirty="0">
                <a:solidFill>
                  <a:srgbClr val="000000"/>
                </a:solidFill>
                <a:effectLst/>
                <a:latin typeface="arial" panose="020B0604020202020204" pitchFamily="34" charset="0"/>
              </a:rPr>
              <a:t>WHEEL_BLOCK_SCROLL and WHEEL_UNIT_SCROLL</a:t>
            </a:r>
            <a:r>
              <a:rPr lang="en-US" sz="2400" b="0" i="0" dirty="0">
                <a:solidFill>
                  <a:srgbClr val="000000"/>
                </a:solidFill>
                <a:effectLst/>
                <a:latin typeface="arial" panose="020B0604020202020204" pitchFamily="34" charset="0"/>
              </a:rPr>
              <a:t>.</a:t>
            </a:r>
          </a:p>
          <a:p>
            <a:endParaRPr lang="en-US" sz="2400" dirty="0">
              <a:solidFill>
                <a:srgbClr val="000000"/>
              </a:solidFill>
              <a:latin typeface="arial" panose="020B0604020202020204" pitchFamily="34" charset="0"/>
            </a:endParaRPr>
          </a:p>
          <a:p>
            <a:pPr algn="just" fontAlgn="base"/>
            <a:r>
              <a:rPr lang="en-US" sz="2400" b="1" dirty="0">
                <a:solidFill>
                  <a:srgbClr val="000000"/>
                </a:solidFill>
                <a:latin typeface="arial" panose="020B0604020202020204" pitchFamily="34" charset="0"/>
              </a:rPr>
              <a:t>Window event: </a:t>
            </a:r>
            <a:r>
              <a:rPr lang="en-US" sz="2400" i="0" dirty="0">
                <a:solidFill>
                  <a:srgbClr val="000000"/>
                </a:solidFill>
                <a:effectLst/>
                <a:latin typeface="arial" panose="020B0604020202020204" pitchFamily="34" charset="0"/>
              </a:rPr>
              <a:t>WINDOW_ACTIVATED, WINDOW_CLOSED, WINDOW_CLOSING, WINDOW_DEACTIVATED, WINDOW_DEICONIFIED, WINDOW_GAINED_FOCUS, WINDOW_ICONIFIED, WINDOW_LOST_FOCUS, WINDOW_OPENED, and WINDOW_STATE_CHANGED. </a:t>
            </a:r>
            <a:endParaRPr lang="en-IN" dirty="0"/>
          </a:p>
        </p:txBody>
      </p:sp>
    </p:spTree>
    <p:extLst>
      <p:ext uri="{BB962C8B-B14F-4D97-AF65-F5344CB8AC3E}">
        <p14:creationId xmlns:p14="http://schemas.microsoft.com/office/powerpoint/2010/main" val="552617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26B22C-4EF6-7270-9740-765E93BD6980}"/>
              </a:ext>
            </a:extLst>
          </p:cNvPr>
          <p:cNvSpPr txBox="1"/>
          <p:nvPr/>
        </p:nvSpPr>
        <p:spPr>
          <a:xfrm>
            <a:off x="3047215" y="267821"/>
            <a:ext cx="6094428" cy="584775"/>
          </a:xfrm>
          <a:prstGeom prst="rect">
            <a:avLst/>
          </a:prstGeom>
          <a:noFill/>
        </p:spPr>
        <p:txBody>
          <a:bodyPr wrap="square">
            <a:spAutoFit/>
          </a:bodyPr>
          <a:lstStyle/>
          <a:p>
            <a:pPr algn="ctr"/>
            <a:r>
              <a:rPr lang="en-IN" sz="3200" dirty="0"/>
              <a:t>Handling Mouse Events</a:t>
            </a:r>
          </a:p>
        </p:txBody>
      </p:sp>
      <p:sp>
        <p:nvSpPr>
          <p:cNvPr id="5" name="TextBox 4">
            <a:extLst>
              <a:ext uri="{FF2B5EF4-FFF2-40B4-BE49-F238E27FC236}">
                <a16:creationId xmlns:a16="http://schemas.microsoft.com/office/drawing/2014/main" id="{21F9752C-794B-41B8-15BD-7FD1C48F6A48}"/>
              </a:ext>
            </a:extLst>
          </p:cNvPr>
          <p:cNvSpPr txBox="1"/>
          <p:nvPr/>
        </p:nvSpPr>
        <p:spPr>
          <a:xfrm>
            <a:off x="194553" y="680937"/>
            <a:ext cx="11881183" cy="954107"/>
          </a:xfrm>
          <a:prstGeom prst="rect">
            <a:avLst/>
          </a:prstGeom>
          <a:noFill/>
        </p:spPr>
        <p:txBody>
          <a:bodyPr wrap="square">
            <a:spAutoFit/>
          </a:bodyPr>
          <a:lstStyle/>
          <a:p>
            <a:r>
              <a:rPr lang="en-US" sz="2800" dirty="0"/>
              <a:t>To handle mouse events, you must implement the </a:t>
            </a:r>
            <a:r>
              <a:rPr lang="en-US" sz="2800" dirty="0" err="1"/>
              <a:t>MouseListener</a:t>
            </a:r>
            <a:r>
              <a:rPr lang="en-US" sz="2800" dirty="0"/>
              <a:t> and the </a:t>
            </a:r>
            <a:r>
              <a:rPr lang="en-US" sz="2800" dirty="0" err="1"/>
              <a:t>MouseMotionListener</a:t>
            </a:r>
            <a:r>
              <a:rPr lang="en-US" sz="2800" dirty="0"/>
              <a:t> interfaces</a:t>
            </a:r>
            <a:endParaRPr lang="en-IN" sz="2800" dirty="0"/>
          </a:p>
        </p:txBody>
      </p:sp>
      <p:sp>
        <p:nvSpPr>
          <p:cNvPr id="7" name="TextBox 6">
            <a:extLst>
              <a:ext uri="{FF2B5EF4-FFF2-40B4-BE49-F238E27FC236}">
                <a16:creationId xmlns:a16="http://schemas.microsoft.com/office/drawing/2014/main" id="{2CCD1E32-C400-718B-FF76-054EB3D244A9}"/>
              </a:ext>
            </a:extLst>
          </p:cNvPr>
          <p:cNvSpPr txBox="1"/>
          <p:nvPr/>
        </p:nvSpPr>
        <p:spPr>
          <a:xfrm>
            <a:off x="498568" y="1652873"/>
            <a:ext cx="6094428" cy="5355312"/>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java.awt.event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MouseListenerExample</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Frame </a:t>
            </a:r>
            <a:r>
              <a:rPr lang="en-IN" b="1" i="0" dirty="0">
                <a:solidFill>
                  <a:srgbClr val="006699"/>
                </a:solidFill>
                <a:effectLst/>
                <a:latin typeface="inter-regular"/>
              </a:rPr>
              <a:t>implements</a:t>
            </a:r>
            <a:r>
              <a:rPr lang="en-IN" b="0" i="0" dirty="0">
                <a:solidFill>
                  <a:srgbClr val="000000"/>
                </a:solidFill>
                <a:effectLst/>
                <a:latin typeface="inter-regular"/>
              </a:rPr>
              <a:t> </a:t>
            </a:r>
            <a:r>
              <a:rPr lang="en-IN" b="0" i="0" dirty="0" err="1">
                <a:solidFill>
                  <a:srgbClr val="000000"/>
                </a:solidFill>
                <a:effectLst/>
                <a:latin typeface="inter-regular"/>
              </a:rPr>
              <a:t>MouseListener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Label l;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MouseListenerExample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addMouseListener</a:t>
            </a:r>
            <a:r>
              <a:rPr lang="en-IN" b="0" i="0" dirty="0">
                <a:solidFill>
                  <a:srgbClr val="000000"/>
                </a:solidFill>
                <a:effectLst/>
                <a:latin typeface="inter-regular"/>
              </a:rPr>
              <a:t>(</a:t>
            </a:r>
            <a:r>
              <a:rPr lang="en-IN" b="1" i="0" dirty="0">
                <a:solidFill>
                  <a:srgbClr val="006699"/>
                </a:solidFill>
                <a:effectLst/>
                <a:latin typeface="inter-regular"/>
              </a:rPr>
              <a:t>this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l=</a:t>
            </a:r>
            <a:r>
              <a:rPr lang="en-IN" b="1" i="0" dirty="0">
                <a:solidFill>
                  <a:srgbClr val="006699"/>
                </a:solidFill>
                <a:effectLst/>
                <a:latin typeface="inter-regular"/>
              </a:rPr>
              <a:t>new</a:t>
            </a:r>
            <a:r>
              <a:rPr lang="en-IN" b="0" i="0" dirty="0">
                <a:solidFill>
                  <a:srgbClr val="000000"/>
                </a:solidFill>
                <a:effectLst/>
                <a:latin typeface="inter-regular"/>
              </a:rPr>
              <a:t> Label();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l.setBounds</a:t>
            </a:r>
            <a:r>
              <a:rPr lang="en-IN" b="0" i="0" dirty="0">
                <a:solidFill>
                  <a:srgbClr val="000000"/>
                </a:solidFill>
                <a:effectLst/>
                <a:latin typeface="inter-regular"/>
              </a:rPr>
              <a:t>(</a:t>
            </a:r>
            <a:r>
              <a:rPr lang="en-IN" b="0" i="0" dirty="0">
                <a:solidFill>
                  <a:srgbClr val="C00000"/>
                </a:solidFill>
                <a:effectLst/>
                <a:latin typeface="inter-regular"/>
              </a:rPr>
              <a:t>20</a:t>
            </a:r>
            <a:r>
              <a:rPr lang="en-IN" b="0" i="0" dirty="0">
                <a:solidFill>
                  <a:srgbClr val="000000"/>
                </a:solidFill>
                <a:effectLst/>
                <a:latin typeface="inter-regular"/>
              </a:rPr>
              <a:t>,</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a:t>
            </a:r>
            <a:r>
              <a:rPr lang="en-IN" b="0" i="0" dirty="0">
                <a:solidFill>
                  <a:srgbClr val="C00000"/>
                </a:solidFill>
                <a:effectLst/>
                <a:latin typeface="inter-regular"/>
              </a:rPr>
              <a:t>20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add(l);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setSize</a:t>
            </a:r>
            <a:r>
              <a:rPr lang="en-IN" b="0" i="0" dirty="0">
                <a:solidFill>
                  <a:srgbClr val="000000"/>
                </a:solidFill>
                <a:effectLst/>
                <a:latin typeface="inter-regular"/>
              </a:rPr>
              <a:t>(</a:t>
            </a:r>
            <a:r>
              <a:rPr lang="en-IN" b="0" i="0" dirty="0">
                <a:solidFill>
                  <a:srgbClr val="C00000"/>
                </a:solidFill>
                <a:effectLst/>
                <a:latin typeface="inter-regular"/>
              </a:rPr>
              <a:t>300</a:t>
            </a:r>
            <a:r>
              <a:rPr lang="en-IN" b="0" i="0" dirty="0">
                <a:solidFill>
                  <a:srgbClr val="000000"/>
                </a:solidFill>
                <a:effectLst/>
                <a:latin typeface="inter-regular"/>
              </a:rPr>
              <a:t>,</a:t>
            </a:r>
            <a:r>
              <a:rPr lang="en-IN" b="0" i="0" dirty="0">
                <a:solidFill>
                  <a:srgbClr val="C00000"/>
                </a:solidFill>
                <a:effectLst/>
                <a:latin typeface="inter-regular"/>
              </a:rPr>
              <a:t>300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setLayout</a:t>
            </a:r>
            <a:r>
              <a:rPr lang="en-IN" b="0" i="0" dirty="0">
                <a:solidFill>
                  <a:srgbClr val="000000"/>
                </a:solidFill>
                <a:effectLst/>
                <a:latin typeface="inter-regular"/>
              </a:rPr>
              <a:t>(</a:t>
            </a:r>
            <a:r>
              <a:rPr lang="en-IN" b="1" i="0" dirty="0">
                <a:solidFill>
                  <a:srgbClr val="006699"/>
                </a:solidFill>
                <a:effectLst/>
                <a:latin typeface="inter-regular"/>
              </a:rPr>
              <a:t>null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setVisible</a:t>
            </a:r>
            <a:r>
              <a:rPr lang="en-IN" b="0" i="0" dirty="0">
                <a:solidFill>
                  <a:srgbClr val="000000"/>
                </a:solidFill>
                <a:effectLst/>
                <a:latin typeface="inter-regular"/>
              </a:rPr>
              <a:t>(</a:t>
            </a:r>
            <a:r>
              <a:rPr lang="en-IN" b="1" i="0" dirty="0">
                <a:solidFill>
                  <a:srgbClr val="006699"/>
                </a:solidFill>
                <a:effectLst/>
                <a:latin typeface="inter-regular"/>
              </a:rPr>
              <a:t>true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mouseClicked</a:t>
            </a:r>
            <a:r>
              <a:rPr lang="en-IN" b="0" i="0" dirty="0">
                <a:solidFill>
                  <a:srgbClr val="000000"/>
                </a:solidFill>
                <a:effectLst/>
                <a:latin typeface="inter-regular"/>
              </a:rPr>
              <a:t>(</a:t>
            </a:r>
            <a:r>
              <a:rPr lang="en-IN" b="0" i="0" dirty="0" err="1">
                <a:solidFill>
                  <a:srgbClr val="000000"/>
                </a:solidFill>
                <a:effectLst/>
                <a:latin typeface="inter-regular"/>
              </a:rPr>
              <a:t>MouseEvent</a:t>
            </a:r>
            <a:r>
              <a:rPr lang="en-IN" b="0" i="0" dirty="0">
                <a:solidFill>
                  <a:srgbClr val="000000"/>
                </a:solidFill>
                <a:effectLst/>
                <a:latin typeface="inter-regular"/>
              </a:rPr>
              <a:t> e)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l.setText</a:t>
            </a:r>
            <a:r>
              <a:rPr lang="en-IN" b="0" i="0" dirty="0">
                <a:solidFill>
                  <a:srgbClr val="000000"/>
                </a:solidFill>
                <a:effectLst/>
                <a:latin typeface="inter-regular"/>
              </a:rPr>
              <a:t>(</a:t>
            </a:r>
            <a:r>
              <a:rPr lang="en-IN" b="0" i="0" dirty="0">
                <a:solidFill>
                  <a:srgbClr val="0000FF"/>
                </a:solidFill>
                <a:effectLst/>
                <a:latin typeface="inter-regular"/>
              </a:rPr>
              <a:t>"Mouse Clicked"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8FAA717B-35A7-A978-83E1-445E7970BEB4}"/>
              </a:ext>
            </a:extLst>
          </p:cNvPr>
          <p:cNvSpPr txBox="1"/>
          <p:nvPr/>
        </p:nvSpPr>
        <p:spPr>
          <a:xfrm>
            <a:off x="6921229" y="1755365"/>
            <a:ext cx="4927060" cy="452431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mouseEntered</a:t>
            </a:r>
            <a:r>
              <a:rPr lang="en-IN" b="0" i="0" dirty="0">
                <a:solidFill>
                  <a:srgbClr val="000000"/>
                </a:solidFill>
                <a:effectLst/>
                <a:latin typeface="inter-regular"/>
              </a:rPr>
              <a:t>(</a:t>
            </a:r>
            <a:r>
              <a:rPr lang="en-IN" b="0" i="0" dirty="0" err="1">
                <a:solidFill>
                  <a:srgbClr val="000000"/>
                </a:solidFill>
                <a:effectLst/>
                <a:latin typeface="inter-regular"/>
              </a:rPr>
              <a:t>MouseEvent</a:t>
            </a:r>
            <a:r>
              <a:rPr lang="en-IN" b="0" i="0" dirty="0">
                <a:solidFill>
                  <a:srgbClr val="000000"/>
                </a:solidFill>
                <a:effectLst/>
                <a:latin typeface="inter-regular"/>
              </a:rPr>
              <a:t> e)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l.setText</a:t>
            </a:r>
            <a:r>
              <a:rPr lang="en-IN" b="0" i="0" dirty="0">
                <a:solidFill>
                  <a:srgbClr val="000000"/>
                </a:solidFill>
                <a:effectLst/>
                <a:latin typeface="inter-regular"/>
              </a:rPr>
              <a:t>(</a:t>
            </a:r>
            <a:r>
              <a:rPr lang="en-IN" b="0" i="0" dirty="0">
                <a:solidFill>
                  <a:srgbClr val="0000FF"/>
                </a:solidFill>
                <a:effectLst/>
                <a:latin typeface="inter-regular"/>
              </a:rPr>
              <a:t>"Mouse Entered"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mouseExited</a:t>
            </a:r>
            <a:r>
              <a:rPr lang="en-IN" b="0" i="0" dirty="0">
                <a:solidFill>
                  <a:srgbClr val="000000"/>
                </a:solidFill>
                <a:effectLst/>
                <a:latin typeface="inter-regular"/>
              </a:rPr>
              <a:t>(</a:t>
            </a:r>
            <a:r>
              <a:rPr lang="en-IN" b="0" i="0" dirty="0" err="1">
                <a:solidFill>
                  <a:srgbClr val="000000"/>
                </a:solidFill>
                <a:effectLst/>
                <a:latin typeface="inter-regular"/>
              </a:rPr>
              <a:t>MouseEvent</a:t>
            </a:r>
            <a:r>
              <a:rPr lang="en-IN" b="0" i="0" dirty="0">
                <a:solidFill>
                  <a:srgbClr val="000000"/>
                </a:solidFill>
                <a:effectLst/>
                <a:latin typeface="inter-regular"/>
              </a:rPr>
              <a:t> e)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l.setText</a:t>
            </a:r>
            <a:r>
              <a:rPr lang="en-IN" b="0" i="0" dirty="0">
                <a:solidFill>
                  <a:srgbClr val="000000"/>
                </a:solidFill>
                <a:effectLst/>
                <a:latin typeface="inter-regular"/>
              </a:rPr>
              <a:t>(</a:t>
            </a:r>
            <a:r>
              <a:rPr lang="en-IN" b="0" i="0" dirty="0">
                <a:solidFill>
                  <a:srgbClr val="0000FF"/>
                </a:solidFill>
                <a:effectLst/>
                <a:latin typeface="inter-regular"/>
              </a:rPr>
              <a:t>"Mouse Exited"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mousePressed</a:t>
            </a:r>
            <a:r>
              <a:rPr lang="en-IN" b="0" i="0" dirty="0">
                <a:solidFill>
                  <a:srgbClr val="000000"/>
                </a:solidFill>
                <a:effectLst/>
                <a:latin typeface="inter-regular"/>
              </a:rPr>
              <a:t>(</a:t>
            </a:r>
            <a:r>
              <a:rPr lang="en-IN" b="0" i="0" dirty="0" err="1">
                <a:solidFill>
                  <a:srgbClr val="000000"/>
                </a:solidFill>
                <a:effectLst/>
                <a:latin typeface="inter-regular"/>
              </a:rPr>
              <a:t>MouseEvent</a:t>
            </a:r>
            <a:r>
              <a:rPr lang="en-IN" b="0" i="0" dirty="0">
                <a:solidFill>
                  <a:srgbClr val="000000"/>
                </a:solidFill>
                <a:effectLst/>
                <a:latin typeface="inter-regular"/>
              </a:rPr>
              <a:t> e)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l.setText</a:t>
            </a:r>
            <a:r>
              <a:rPr lang="en-IN" b="0" i="0" dirty="0">
                <a:solidFill>
                  <a:srgbClr val="000000"/>
                </a:solidFill>
                <a:effectLst/>
                <a:latin typeface="inter-regular"/>
              </a:rPr>
              <a:t>(</a:t>
            </a:r>
            <a:r>
              <a:rPr lang="en-IN" b="0" i="0" dirty="0">
                <a:solidFill>
                  <a:srgbClr val="0000FF"/>
                </a:solidFill>
                <a:effectLst/>
                <a:latin typeface="inter-regular"/>
              </a:rPr>
              <a:t>"Mouse Pressed"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mouseReleased</a:t>
            </a:r>
            <a:r>
              <a:rPr lang="en-IN" b="0" i="0" dirty="0">
                <a:solidFill>
                  <a:srgbClr val="000000"/>
                </a:solidFill>
                <a:effectLst/>
                <a:latin typeface="inter-regular"/>
              </a:rPr>
              <a:t>(</a:t>
            </a:r>
            <a:r>
              <a:rPr lang="en-IN" b="0" i="0" dirty="0" err="1">
                <a:solidFill>
                  <a:srgbClr val="000000"/>
                </a:solidFill>
                <a:effectLst/>
                <a:latin typeface="inter-regular"/>
              </a:rPr>
              <a:t>MouseEvent</a:t>
            </a:r>
            <a:r>
              <a:rPr lang="en-IN" b="0" i="0" dirty="0">
                <a:solidFill>
                  <a:srgbClr val="000000"/>
                </a:solidFill>
                <a:effectLst/>
                <a:latin typeface="inter-regular"/>
              </a:rPr>
              <a:t> e)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l.setText</a:t>
            </a:r>
            <a:r>
              <a:rPr lang="en-IN" b="0" i="0" dirty="0">
                <a:solidFill>
                  <a:srgbClr val="000000"/>
                </a:solidFill>
                <a:effectLst/>
                <a:latin typeface="inter-regular"/>
              </a:rPr>
              <a:t>(</a:t>
            </a:r>
            <a:r>
              <a:rPr lang="en-IN" b="0" i="0" dirty="0">
                <a:solidFill>
                  <a:srgbClr val="0000FF"/>
                </a:solidFill>
                <a:effectLst/>
                <a:latin typeface="inter-regular"/>
              </a:rPr>
              <a:t>"Mouse Released"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MouseListenerExample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endParaRPr lang="en-IN" dirty="0"/>
          </a:p>
        </p:txBody>
      </p:sp>
    </p:spTree>
    <p:extLst>
      <p:ext uri="{BB962C8B-B14F-4D97-AF65-F5344CB8AC3E}">
        <p14:creationId xmlns:p14="http://schemas.microsoft.com/office/powerpoint/2010/main" val="252699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61FAE-E78D-D1D2-C066-FBF1B02B2B0A}"/>
              </a:ext>
            </a:extLst>
          </p:cNvPr>
          <p:cNvPicPr>
            <a:picLocks noChangeAspect="1"/>
          </p:cNvPicPr>
          <p:nvPr/>
        </p:nvPicPr>
        <p:blipFill>
          <a:blip r:embed="rId2"/>
          <a:stretch>
            <a:fillRect/>
          </a:stretch>
        </p:blipFill>
        <p:spPr>
          <a:xfrm>
            <a:off x="2876550" y="623887"/>
            <a:ext cx="6438900" cy="5610225"/>
          </a:xfrm>
          <a:prstGeom prst="rect">
            <a:avLst/>
          </a:prstGeom>
        </p:spPr>
      </p:pic>
      <p:sp>
        <p:nvSpPr>
          <p:cNvPr id="4" name="TextBox 3">
            <a:extLst>
              <a:ext uri="{FF2B5EF4-FFF2-40B4-BE49-F238E27FC236}">
                <a16:creationId xmlns:a16="http://schemas.microsoft.com/office/drawing/2014/main" id="{7A97C398-19A0-36D8-BB61-BCE2306141AA}"/>
              </a:ext>
            </a:extLst>
          </p:cNvPr>
          <p:cNvSpPr txBox="1"/>
          <p:nvPr/>
        </p:nvSpPr>
        <p:spPr>
          <a:xfrm>
            <a:off x="2416629" y="228600"/>
            <a:ext cx="3363685" cy="584775"/>
          </a:xfrm>
          <a:prstGeom prst="rect">
            <a:avLst/>
          </a:prstGeom>
          <a:noFill/>
        </p:spPr>
        <p:txBody>
          <a:bodyPr wrap="square" rtlCol="0">
            <a:spAutoFit/>
          </a:bodyPr>
          <a:lstStyle/>
          <a:p>
            <a:r>
              <a:rPr lang="en-IN" sz="3200" dirty="0"/>
              <a:t>Swing hierarchy</a:t>
            </a:r>
          </a:p>
        </p:txBody>
      </p:sp>
    </p:spTree>
    <p:extLst>
      <p:ext uri="{BB962C8B-B14F-4D97-AF65-F5344CB8AC3E}">
        <p14:creationId xmlns:p14="http://schemas.microsoft.com/office/powerpoint/2010/main" val="1627202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95CF0A-5A3B-CE7E-F8BD-2740C508BFD9}"/>
              </a:ext>
            </a:extLst>
          </p:cNvPr>
          <p:cNvPicPr>
            <a:picLocks noChangeAspect="1"/>
          </p:cNvPicPr>
          <p:nvPr/>
        </p:nvPicPr>
        <p:blipFill>
          <a:blip r:embed="rId2"/>
          <a:stretch>
            <a:fillRect/>
          </a:stretch>
        </p:blipFill>
        <p:spPr>
          <a:xfrm>
            <a:off x="3509319" y="1952625"/>
            <a:ext cx="4082106" cy="2952750"/>
          </a:xfrm>
          <a:prstGeom prst="rect">
            <a:avLst/>
          </a:prstGeom>
        </p:spPr>
      </p:pic>
    </p:spTree>
    <p:extLst>
      <p:ext uri="{BB962C8B-B14F-4D97-AF65-F5344CB8AC3E}">
        <p14:creationId xmlns:p14="http://schemas.microsoft.com/office/powerpoint/2010/main" val="119080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1B1917-9345-5DD4-2363-C4E8593B47B3}"/>
              </a:ext>
            </a:extLst>
          </p:cNvPr>
          <p:cNvSpPr>
            <a:spLocks noChangeArrowheads="1"/>
          </p:cNvSpPr>
          <p:nvPr/>
        </p:nvSpPr>
        <p:spPr bwMode="auto">
          <a:xfrm>
            <a:off x="148278" y="654529"/>
            <a:ext cx="7414055" cy="621322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enlo"/>
              </a:rPr>
              <a:t>import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java.awt.Container</a:t>
            </a:r>
            <a:r>
              <a:rPr kumimoji="0" lang="en-US" altLang="en-US" sz="20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import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java.awt.Graphics</a:t>
            </a:r>
            <a:r>
              <a:rPr kumimoji="0" lang="en-US" altLang="en-US" sz="2000" b="0" i="0" u="none" strike="noStrike" cap="none" normalizeH="0" baseline="0" dirty="0">
                <a:ln>
                  <a:noFill/>
                </a:ln>
                <a:solidFill>
                  <a:srgbClr val="333333"/>
                </a:solidFill>
                <a:effectLst/>
                <a:latin typeface="Menlo"/>
              </a:rPr>
              <a:t>;</a:t>
            </a:r>
            <a:br>
              <a:rPr kumimoji="0" lang="en-US" altLang="en-US" sz="2000" b="0" i="0" u="none" strike="noStrike" cap="none" normalizeH="0" baseline="0" dirty="0">
                <a:ln>
                  <a:noFill/>
                </a:ln>
                <a:solidFill>
                  <a:srgbClr val="333333"/>
                </a:solidFill>
                <a:effectLst/>
                <a:latin typeface="Menlo"/>
              </a:rPr>
            </a:b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import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java.awt.Point</a:t>
            </a:r>
            <a:r>
              <a:rPr kumimoji="0" lang="en-US" altLang="en-US" sz="20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import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java.awt.event.KeyEvent</a:t>
            </a:r>
            <a:r>
              <a:rPr kumimoji="0" lang="en-US" altLang="en-US" sz="20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import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java.awt.event.KeyListener</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enlo"/>
              </a:rPr>
              <a:t>import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java.awt.event.WindowAdapter</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enlo"/>
              </a:rPr>
              <a:t>import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java.awt.event.WindowEvent</a:t>
            </a:r>
            <a:r>
              <a:rPr kumimoji="0" lang="en-US" altLang="en-US" sz="20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import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javax.swing.JFrame</a:t>
            </a:r>
            <a:r>
              <a:rPr kumimoji="0" lang="en-US" altLang="en-US" sz="20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import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javax.swing.JPanel</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enlo"/>
              </a:rPr>
              <a:t>public</a:t>
            </a: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class</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SketchPanel</a:t>
            </a: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extends</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JPanel</a:t>
            </a: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implements</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KeyListener</a:t>
            </a:r>
            <a:r>
              <a:rPr kumimoji="0" lang="en-US" altLang="en-US" sz="2000" b="0" i="0" u="none" strike="noStrike" cap="none" normalizeH="0" baseline="0" dirty="0">
                <a:ln>
                  <a:noFill/>
                </a:ln>
                <a:solidFill>
                  <a:srgbClr val="333333"/>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enlo"/>
              </a:rPr>
              <a:t>private</a:t>
            </a:r>
            <a:r>
              <a:rPr kumimoji="0" lang="en-US" altLang="en-US" sz="2000" b="0" i="0" u="none" strike="noStrike" cap="none" normalizeH="0" baseline="0" dirty="0">
                <a:ln>
                  <a:noFill/>
                </a:ln>
                <a:solidFill>
                  <a:srgbClr val="333333"/>
                </a:solidFill>
                <a:effectLst/>
                <a:latin typeface="Menlo"/>
              </a:rPr>
              <a:t> Point </a:t>
            </a:r>
            <a:r>
              <a:rPr kumimoji="0" lang="en-US" altLang="en-US" sz="2000" b="0" i="0" u="none" strike="noStrike" cap="none" normalizeH="0" baseline="0" dirty="0" err="1">
                <a:ln>
                  <a:noFill/>
                </a:ln>
                <a:solidFill>
                  <a:srgbClr val="333333"/>
                </a:solidFill>
                <a:effectLst/>
                <a:latin typeface="Menlo"/>
              </a:rPr>
              <a:t>startPoint</a:t>
            </a:r>
            <a:r>
              <a:rPr kumimoji="0" lang="en-US" altLang="en-US" sz="2000" b="0" i="0" u="none" strike="noStrike" cap="none" normalizeH="0" baseline="0" dirty="0">
                <a:ln>
                  <a:noFill/>
                </a:ln>
                <a:solidFill>
                  <a:srgbClr val="333333"/>
                </a:solidFill>
                <a:effectLst/>
                <a:latin typeface="Menlo"/>
              </a:rPr>
              <a:t> = </a:t>
            </a:r>
            <a:r>
              <a:rPr kumimoji="0" lang="en-US" altLang="en-US" sz="2000" b="1" i="0" u="none" strike="noStrike" cap="none" normalizeH="0" baseline="0" dirty="0">
                <a:ln>
                  <a:noFill/>
                </a:ln>
                <a:solidFill>
                  <a:srgbClr val="7F0055"/>
                </a:solidFill>
                <a:effectLst/>
                <a:latin typeface="Menlo"/>
              </a:rPr>
              <a:t>new</a:t>
            </a:r>
            <a:r>
              <a:rPr kumimoji="0" lang="en-US" altLang="en-US" sz="2000" b="0" i="0" u="none" strike="noStrike" cap="none" normalizeH="0" baseline="0" dirty="0">
                <a:ln>
                  <a:noFill/>
                </a:ln>
                <a:solidFill>
                  <a:srgbClr val="333333"/>
                </a:solidFill>
                <a:effectLst/>
                <a:latin typeface="Menlo"/>
              </a:rPr>
              <a:t> Point(0,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private</a:t>
            </a:r>
            <a:r>
              <a:rPr kumimoji="0" lang="en-US" altLang="en-US" sz="2000" b="0" i="0" u="none" strike="noStrike" cap="none" normalizeH="0" baseline="0" dirty="0">
                <a:ln>
                  <a:noFill/>
                </a:ln>
                <a:solidFill>
                  <a:srgbClr val="333333"/>
                </a:solidFill>
                <a:effectLst/>
                <a:latin typeface="Menlo"/>
              </a:rPr>
              <a:t> Point </a:t>
            </a:r>
            <a:r>
              <a:rPr kumimoji="0" lang="en-US" altLang="en-US" sz="2000" b="0" i="0" u="none" strike="noStrike" cap="none" normalizeH="0" baseline="0" dirty="0" err="1">
                <a:ln>
                  <a:noFill/>
                </a:ln>
                <a:solidFill>
                  <a:srgbClr val="333333"/>
                </a:solidFill>
                <a:effectLst/>
                <a:latin typeface="Menlo"/>
              </a:rPr>
              <a:t>endPoint</a:t>
            </a:r>
            <a:r>
              <a:rPr kumimoji="0" lang="en-US" altLang="en-US" sz="2000" b="0" i="0" u="none" strike="noStrike" cap="none" normalizeH="0" baseline="0" dirty="0">
                <a:ln>
                  <a:noFill/>
                </a:ln>
                <a:solidFill>
                  <a:srgbClr val="333333"/>
                </a:solidFill>
                <a:effectLst/>
                <a:latin typeface="Menlo"/>
              </a:rPr>
              <a:t> = </a:t>
            </a:r>
            <a:r>
              <a:rPr kumimoji="0" lang="en-US" altLang="en-US" sz="2000" b="1" i="0" u="none" strike="noStrike" cap="none" normalizeH="0" baseline="0" dirty="0">
                <a:ln>
                  <a:noFill/>
                </a:ln>
                <a:solidFill>
                  <a:srgbClr val="7F0055"/>
                </a:solidFill>
                <a:effectLst/>
                <a:latin typeface="Menlo"/>
              </a:rPr>
              <a:t>new</a:t>
            </a:r>
            <a:r>
              <a:rPr kumimoji="0" lang="en-US" altLang="en-US" sz="2000" b="0" i="0" u="none" strike="noStrike" cap="none" normalizeH="0" baseline="0" dirty="0">
                <a:ln>
                  <a:noFill/>
                </a:ln>
                <a:solidFill>
                  <a:srgbClr val="333333"/>
                </a:solidFill>
                <a:effectLst/>
                <a:latin typeface="Menlo"/>
              </a:rPr>
              <a:t> Point(0,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public</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SketchPanel</a:t>
            </a:r>
            <a:r>
              <a:rPr kumimoji="0" lang="en-US" altLang="en-US" sz="2000" b="0" i="0" u="none" strike="noStrike" cap="none" normalizeH="0" baseline="0" dirty="0">
                <a:ln>
                  <a:noFill/>
                </a:ln>
                <a:solidFill>
                  <a:srgbClr val="333333"/>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Menlo"/>
              </a:rPr>
              <a:t>   </a:t>
            </a:r>
            <a:r>
              <a:rPr kumimoji="0" lang="en-US" altLang="en-US" sz="2000" b="0" i="0" u="none" strike="noStrike" cap="none" normalizeH="0" baseline="0" dirty="0" err="1">
                <a:ln>
                  <a:noFill/>
                </a:ln>
                <a:solidFill>
                  <a:srgbClr val="333333"/>
                </a:solidFill>
                <a:effectLst/>
                <a:latin typeface="Menlo"/>
              </a:rPr>
              <a:t>addKeyListener</a:t>
            </a:r>
            <a:r>
              <a:rPr kumimoji="0" lang="en-US" altLang="en-US" sz="2000" b="0" i="0" u="none" strike="noStrike" cap="none" normalizeH="0" baseline="0" dirty="0">
                <a:ln>
                  <a:noFill/>
                </a:ln>
                <a:solidFill>
                  <a:srgbClr val="333333"/>
                </a:solidFill>
                <a:effectLst/>
                <a:latin typeface="Menlo"/>
              </a:rPr>
              <a:t>(</a:t>
            </a:r>
            <a:r>
              <a:rPr kumimoji="0" lang="en-US" altLang="en-US" sz="2000" b="1" i="0" u="none" strike="noStrike" cap="none" normalizeH="0" baseline="0" dirty="0">
                <a:ln>
                  <a:noFill/>
                </a:ln>
                <a:solidFill>
                  <a:srgbClr val="7F0055"/>
                </a:solidFill>
                <a:effectLst/>
                <a:latin typeface="Menlo"/>
              </a:rPr>
              <a:t>this</a:t>
            </a:r>
            <a:r>
              <a:rPr kumimoji="0" lang="en-US" altLang="en-US" sz="2000" b="0" i="0" u="none" strike="noStrike" cap="none" normalizeH="0" baseline="0" dirty="0">
                <a:ln>
                  <a:noFill/>
                </a:ln>
                <a:solidFill>
                  <a:srgbClr val="333333"/>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enlo"/>
              </a:rPr>
              <a:t>public</a:t>
            </a:r>
            <a:r>
              <a:rPr kumimoji="0" lang="en-US" altLang="en-US" sz="2000" b="0" i="0" u="none" strike="noStrike" cap="none" normalizeH="0" baseline="0" dirty="0">
                <a:ln>
                  <a:noFill/>
                </a:ln>
                <a:solidFill>
                  <a:srgbClr val="333333"/>
                </a:solidFill>
                <a:effectLst/>
                <a:latin typeface="Menlo"/>
              </a:rPr>
              <a:t> </a:t>
            </a:r>
            <a:r>
              <a:rPr kumimoji="0" lang="en-US" altLang="en-US" sz="2000" b="1" i="0" u="none" strike="noStrike" cap="none" normalizeH="0" baseline="0" dirty="0">
                <a:ln>
                  <a:noFill/>
                </a:ln>
                <a:solidFill>
                  <a:srgbClr val="7F0055"/>
                </a:solidFill>
                <a:effectLst/>
                <a:latin typeface="Menlo"/>
              </a:rPr>
              <a:t>void</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keyPressed</a:t>
            </a:r>
            <a:r>
              <a:rPr kumimoji="0" lang="en-US" altLang="en-US" sz="2000" b="0" i="0" u="none" strike="noStrike" cap="none" normalizeH="0" baseline="0" dirty="0">
                <a:ln>
                  <a:noFill/>
                </a:ln>
                <a:solidFill>
                  <a:srgbClr val="333333"/>
                </a:solidFill>
                <a:effectLst/>
                <a:latin typeface="Menlo"/>
              </a:rPr>
              <a:t>(</a:t>
            </a:r>
            <a:r>
              <a:rPr kumimoji="0" lang="en-US" altLang="en-US" sz="2000" b="0" i="0" u="none" strike="noStrike" cap="none" normalizeH="0" baseline="0" dirty="0" err="1">
                <a:ln>
                  <a:noFill/>
                </a:ln>
                <a:solidFill>
                  <a:srgbClr val="333333"/>
                </a:solidFill>
                <a:effectLst/>
                <a:latin typeface="Menlo"/>
              </a:rPr>
              <a:t>KeyEvent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evt</a:t>
            </a:r>
            <a:r>
              <a:rPr kumimoji="0" lang="en-US" altLang="en-US" sz="2000" b="0" i="0" u="none" strike="noStrike" cap="none" normalizeH="0" baseline="0" dirty="0">
                <a:ln>
                  <a:noFill/>
                </a:ln>
                <a:solidFill>
                  <a:srgbClr val="333333"/>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enlo"/>
              </a:rPr>
              <a:t>int</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keyCode</a:t>
            </a:r>
            <a:r>
              <a:rPr kumimoji="0" lang="en-US" altLang="en-US" sz="2000" b="0" i="0" u="none" strike="noStrike" cap="none" normalizeH="0" baseline="0" dirty="0">
                <a:ln>
                  <a:noFill/>
                </a:ln>
                <a:solidFill>
                  <a:srgbClr val="333333"/>
                </a:solidFill>
                <a:effectLst/>
                <a:latin typeface="Menlo"/>
              </a:rPr>
              <a:t> = </a:t>
            </a:r>
            <a:r>
              <a:rPr kumimoji="0" lang="en-US" altLang="en-US" sz="2000" b="0" i="0" u="none" strike="noStrike" cap="none" normalizeH="0" baseline="0" dirty="0" err="1">
                <a:ln>
                  <a:noFill/>
                </a:ln>
                <a:solidFill>
                  <a:srgbClr val="333333"/>
                </a:solidFill>
                <a:effectLst/>
                <a:latin typeface="Menlo"/>
              </a:rPr>
              <a:t>evt.getKeyCode</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enlo"/>
              </a:rPr>
              <a:t>int</a:t>
            </a:r>
            <a:r>
              <a:rPr kumimoji="0" lang="en-US" altLang="en-US" sz="2000" b="0" i="0" u="none" strike="noStrike" cap="none" normalizeH="0" baseline="0" dirty="0">
                <a:ln>
                  <a:noFill/>
                </a:ln>
                <a:solidFill>
                  <a:srgbClr val="333333"/>
                </a:solidFill>
                <a:effectLst/>
                <a:latin typeface="Menlo"/>
              </a:rPr>
              <a:t> 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enlo"/>
              </a:rPr>
              <a:t>if</a:t>
            </a: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evt.isShiftDown</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d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enlo"/>
              </a:rPr>
              <a:t>else</a:t>
            </a:r>
            <a:r>
              <a:rPr kumimoji="0" lang="en-US" altLang="en-US" sz="2000" b="0" i="0" u="none" strike="noStrike" cap="none" normalizeH="0" baseline="0" dirty="0">
                <a:ln>
                  <a:noFill/>
                </a:ln>
                <a:solidFill>
                  <a:srgbClr val="333333"/>
                </a:solidFill>
                <a:effectLst/>
                <a:latin typeface="Menlo"/>
              </a:rPr>
              <a:t> d = 1; </a:t>
            </a:r>
          </a:p>
        </p:txBody>
      </p:sp>
      <p:sp>
        <p:nvSpPr>
          <p:cNvPr id="3" name="TextBox 2">
            <a:extLst>
              <a:ext uri="{FF2B5EF4-FFF2-40B4-BE49-F238E27FC236}">
                <a16:creationId xmlns:a16="http://schemas.microsoft.com/office/drawing/2014/main" id="{5448A7E0-C8C8-AEC8-301F-37E3544AC75A}"/>
              </a:ext>
            </a:extLst>
          </p:cNvPr>
          <p:cNvSpPr txBox="1"/>
          <p:nvPr/>
        </p:nvSpPr>
        <p:spPr>
          <a:xfrm>
            <a:off x="3047215" y="267821"/>
            <a:ext cx="6094428" cy="584775"/>
          </a:xfrm>
          <a:prstGeom prst="rect">
            <a:avLst/>
          </a:prstGeom>
          <a:noFill/>
        </p:spPr>
        <p:txBody>
          <a:bodyPr wrap="square">
            <a:spAutoFit/>
          </a:bodyPr>
          <a:lstStyle/>
          <a:p>
            <a:pPr algn="ctr"/>
            <a:r>
              <a:rPr lang="en-IN" sz="3200" dirty="0"/>
              <a:t>Handling Keyboard Events</a:t>
            </a:r>
          </a:p>
        </p:txBody>
      </p:sp>
      <p:sp>
        <p:nvSpPr>
          <p:cNvPr id="5" name="TextBox 4">
            <a:extLst>
              <a:ext uri="{FF2B5EF4-FFF2-40B4-BE49-F238E27FC236}">
                <a16:creationId xmlns:a16="http://schemas.microsoft.com/office/drawing/2014/main" id="{0702E1AE-14EE-6A69-9709-38AC9679241B}"/>
              </a:ext>
            </a:extLst>
          </p:cNvPr>
          <p:cNvSpPr txBox="1"/>
          <p:nvPr/>
        </p:nvSpPr>
        <p:spPr>
          <a:xfrm>
            <a:off x="7336837" y="2274838"/>
            <a:ext cx="6098058"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F0055"/>
                </a:solidFill>
                <a:effectLst/>
                <a:latin typeface="Menlo"/>
              </a:rPr>
              <a:t>if</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keyCode</a:t>
            </a:r>
            <a:r>
              <a:rPr kumimoji="0" lang="en-US" altLang="en-US" sz="1800" b="0" i="0" u="none" strike="noStrike" cap="none" normalizeH="0" baseline="0" dirty="0">
                <a:ln>
                  <a:noFill/>
                </a:ln>
                <a:solidFill>
                  <a:srgbClr val="333333"/>
                </a:solidFill>
                <a:effectLst/>
                <a:latin typeface="Menlo"/>
              </a:rPr>
              <a:t> == </a:t>
            </a:r>
            <a:r>
              <a:rPr kumimoji="0" lang="en-US" altLang="en-US" sz="1800" b="0" i="0" u="none" strike="noStrike" cap="none" normalizeH="0" baseline="0" dirty="0" err="1">
                <a:ln>
                  <a:noFill/>
                </a:ln>
                <a:solidFill>
                  <a:srgbClr val="333333"/>
                </a:solidFill>
                <a:effectLst/>
                <a:latin typeface="Menlo"/>
              </a:rPr>
              <a:t>KeyEvent.VK_LEFT</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add(-d,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F0055"/>
                </a:solidFill>
                <a:effectLst/>
                <a:latin typeface="Menlo"/>
              </a:rPr>
              <a:t>else</a:t>
            </a: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if</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keyCode</a:t>
            </a:r>
            <a:r>
              <a:rPr kumimoji="0" lang="en-US" altLang="en-US" sz="1800" b="0" i="0" u="none" strike="noStrike" cap="none" normalizeH="0" baseline="0" dirty="0">
                <a:ln>
                  <a:noFill/>
                </a:ln>
                <a:solidFill>
                  <a:srgbClr val="333333"/>
                </a:solidFill>
                <a:effectLst/>
                <a:latin typeface="Menlo"/>
              </a:rPr>
              <a:t> == </a:t>
            </a:r>
            <a:r>
              <a:rPr kumimoji="0" lang="en-US" altLang="en-US" sz="1800" b="0" i="0" u="none" strike="noStrike" cap="none" normalizeH="0" baseline="0" dirty="0" err="1">
                <a:ln>
                  <a:noFill/>
                </a:ln>
                <a:solidFill>
                  <a:srgbClr val="333333"/>
                </a:solidFill>
                <a:effectLst/>
                <a:latin typeface="Menlo"/>
              </a:rPr>
              <a:t>KeyEvent.VK_RIGHT</a:t>
            </a:r>
            <a:r>
              <a:rPr kumimoji="0" lang="en-US" altLang="en-US" sz="1800" b="0" i="0" u="none" strike="noStrike" cap="none" normalizeH="0" baseline="0" dirty="0">
                <a:ln>
                  <a:noFill/>
                </a:ln>
                <a:solidFill>
                  <a:srgbClr val="333333"/>
                </a:solidFill>
                <a:effectLst/>
                <a:latin typeface="Menlo"/>
              </a:rPr>
              <a:t>) </a:t>
            </a:r>
            <a:br>
              <a:rPr kumimoji="0" lang="en-US" altLang="en-US" sz="1800" b="0" i="0" u="none" strike="noStrike" cap="none" normalizeH="0" baseline="0" dirty="0">
                <a:ln>
                  <a:noFill/>
                </a:ln>
                <a:solidFill>
                  <a:srgbClr val="333333"/>
                </a:solidFill>
                <a:effectLst/>
                <a:latin typeface="Menlo"/>
              </a:rPr>
            </a:br>
            <a:r>
              <a:rPr kumimoji="0" lang="en-US" altLang="en-US" sz="1800" b="0" i="0" u="none" strike="noStrike" cap="none" normalizeH="0" baseline="0" dirty="0">
                <a:ln>
                  <a:noFill/>
                </a:ln>
                <a:solidFill>
                  <a:srgbClr val="333333"/>
                </a:solidFill>
                <a:effectLst/>
                <a:latin typeface="Menlo"/>
              </a:rPr>
              <a:t>add(d,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F0055"/>
                </a:solidFill>
                <a:effectLst/>
                <a:latin typeface="Menlo"/>
              </a:rPr>
              <a:t>else</a:t>
            </a: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if</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keyCode</a:t>
            </a:r>
            <a:r>
              <a:rPr kumimoji="0" lang="en-US" altLang="en-US" sz="1800" b="0" i="0" u="none" strike="noStrike" cap="none" normalizeH="0" baseline="0" dirty="0">
                <a:ln>
                  <a:noFill/>
                </a:ln>
                <a:solidFill>
                  <a:srgbClr val="333333"/>
                </a:solidFill>
                <a:effectLst/>
                <a:latin typeface="Menlo"/>
              </a:rPr>
              <a:t> == </a:t>
            </a:r>
            <a:r>
              <a:rPr kumimoji="0" lang="en-US" altLang="en-US" sz="1800" b="0" i="0" u="none" strike="noStrike" cap="none" normalizeH="0" baseline="0" dirty="0" err="1">
                <a:ln>
                  <a:noFill/>
                </a:ln>
                <a:solidFill>
                  <a:srgbClr val="333333"/>
                </a:solidFill>
                <a:effectLst/>
                <a:latin typeface="Menlo"/>
              </a:rPr>
              <a:t>KeyEvent.VK_UP</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add(0, -d);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F0055"/>
                </a:solidFill>
                <a:effectLst/>
                <a:latin typeface="Menlo"/>
              </a:rPr>
              <a:t>else</a:t>
            </a: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if</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keyCode</a:t>
            </a:r>
            <a:r>
              <a:rPr kumimoji="0" lang="en-US" altLang="en-US" sz="1800" b="0" i="0" u="none" strike="noStrike" cap="none" normalizeH="0" baseline="0" dirty="0">
                <a:ln>
                  <a:noFill/>
                </a:ln>
                <a:solidFill>
                  <a:srgbClr val="333333"/>
                </a:solidFill>
                <a:effectLst/>
                <a:latin typeface="Menlo"/>
              </a:rPr>
              <a:t> == </a:t>
            </a:r>
            <a:r>
              <a:rPr kumimoji="0" lang="en-US" altLang="en-US" sz="1800" b="0" i="0" u="none" strike="noStrike" cap="none" normalizeH="0" baseline="0" dirty="0" err="1">
                <a:ln>
                  <a:noFill/>
                </a:ln>
                <a:solidFill>
                  <a:srgbClr val="333333"/>
                </a:solidFill>
                <a:effectLst/>
                <a:latin typeface="Menlo"/>
              </a:rPr>
              <a:t>KeyEvent.VK_DOWN</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add(0, d); } </a:t>
            </a:r>
          </a:p>
        </p:txBody>
      </p:sp>
    </p:spTree>
    <p:extLst>
      <p:ext uri="{BB962C8B-B14F-4D97-AF65-F5344CB8AC3E}">
        <p14:creationId xmlns:p14="http://schemas.microsoft.com/office/powerpoint/2010/main" val="674354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3E049-81B3-0FC1-C438-2785F890697E}"/>
              </a:ext>
            </a:extLst>
          </p:cNvPr>
          <p:cNvSpPr txBox="1"/>
          <p:nvPr/>
        </p:nvSpPr>
        <p:spPr>
          <a:xfrm>
            <a:off x="902041" y="373951"/>
            <a:ext cx="8084407" cy="618630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F0055"/>
                </a:solidFill>
                <a:effectLst/>
                <a:latin typeface="Menlo"/>
              </a:rPr>
              <a:t>public</a:t>
            </a: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void</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keyReleased</a:t>
            </a:r>
            <a:r>
              <a:rPr kumimoji="0" lang="en-US" altLang="en-US" sz="1800" b="0" i="0" u="none" strike="noStrike" cap="none" normalizeH="0" baseline="0" dirty="0">
                <a:ln>
                  <a:noFill/>
                </a:ln>
                <a:solidFill>
                  <a:srgbClr val="333333"/>
                </a:solidFill>
                <a:effectLst/>
                <a:latin typeface="Menlo"/>
              </a:rPr>
              <a:t>(</a:t>
            </a:r>
            <a:r>
              <a:rPr kumimoji="0" lang="en-US" altLang="en-US" sz="1800" b="0" i="0" u="none" strike="noStrike" cap="none" normalizeH="0" baseline="0" dirty="0" err="1">
                <a:ln>
                  <a:noFill/>
                </a:ln>
                <a:solidFill>
                  <a:srgbClr val="333333"/>
                </a:solidFill>
                <a:effectLst/>
                <a:latin typeface="Menlo"/>
              </a:rPr>
              <a:t>KeyEvent</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evt</a:t>
            </a:r>
            <a:r>
              <a:rPr kumimoji="0" lang="en-US" altLang="en-US" sz="1800" b="0" i="0" u="none" strike="noStrike" cap="none" normalizeH="0" baseline="0" dirty="0">
                <a:ln>
                  <a:noFill/>
                </a:ln>
                <a:solidFill>
                  <a:srgbClr val="333333"/>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public</a:t>
            </a: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void</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keyTyped</a:t>
            </a:r>
            <a:r>
              <a:rPr kumimoji="0" lang="en-US" altLang="en-US" sz="1800" b="0" i="0" u="none" strike="noStrike" cap="none" normalizeH="0" baseline="0" dirty="0">
                <a:ln>
                  <a:noFill/>
                </a:ln>
                <a:solidFill>
                  <a:srgbClr val="333333"/>
                </a:solidFill>
                <a:effectLst/>
                <a:latin typeface="Menlo"/>
              </a:rPr>
              <a:t>(</a:t>
            </a:r>
            <a:r>
              <a:rPr kumimoji="0" lang="en-US" altLang="en-US" sz="1800" b="0" i="0" u="none" strike="noStrike" cap="none" normalizeH="0" baseline="0" dirty="0" err="1">
                <a:ln>
                  <a:noFill/>
                </a:ln>
                <a:solidFill>
                  <a:srgbClr val="333333"/>
                </a:solidFill>
                <a:effectLst/>
                <a:latin typeface="Menlo"/>
              </a:rPr>
              <a:t>KeyEvent</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evt</a:t>
            </a:r>
            <a:r>
              <a:rPr kumimoji="0" lang="en-US" altLang="en-US" sz="1800" b="0" i="0" u="none" strike="noStrike" cap="none" normalizeH="0" baseline="0" dirty="0">
                <a:ln>
                  <a:noFill/>
                </a:ln>
                <a:solidFill>
                  <a:srgbClr val="333333"/>
                </a:solidFill>
                <a:effectLst/>
                <a:latin typeface="Menlo"/>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F0055"/>
                </a:solidFill>
                <a:effectLst/>
                <a:latin typeface="Menlo"/>
              </a:rPr>
              <a:t>public</a:t>
            </a: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err="1">
                <a:ln>
                  <a:noFill/>
                </a:ln>
                <a:solidFill>
                  <a:srgbClr val="7F0055"/>
                </a:solidFill>
                <a:effectLst/>
                <a:latin typeface="Menlo"/>
              </a:rPr>
              <a:t>boolean</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isFocusTraversable</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return</a:t>
            </a:r>
            <a:r>
              <a:rPr kumimoji="0" lang="en-US" altLang="en-US" sz="1800" b="0" i="0" u="none" strike="noStrike" cap="none" normalizeH="0" baseline="0" dirty="0">
                <a:ln>
                  <a:noFill/>
                </a:ln>
                <a:solidFill>
                  <a:srgbClr val="333333"/>
                </a:solidFill>
                <a:effectLst/>
                <a:latin typeface="Menlo"/>
              </a:rPr>
              <a:t> true;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F0055"/>
                </a:solidFill>
                <a:effectLst/>
                <a:latin typeface="Menlo"/>
              </a:rPr>
              <a:t>public</a:t>
            </a: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void</a:t>
            </a:r>
            <a:r>
              <a:rPr kumimoji="0" lang="en-US" altLang="en-US" sz="1800" b="0" i="0" u="none" strike="noStrike" cap="none" normalizeH="0" baseline="0" dirty="0">
                <a:ln>
                  <a:noFill/>
                </a:ln>
                <a:solidFill>
                  <a:srgbClr val="333333"/>
                </a:solidFill>
                <a:effectLst/>
                <a:latin typeface="Menlo"/>
              </a:rPr>
              <a:t> add(</a:t>
            </a:r>
            <a:r>
              <a:rPr kumimoji="0" lang="en-US" altLang="en-US" sz="1800" b="1" i="0" u="none" strike="noStrike" cap="none" normalizeH="0" baseline="0" dirty="0">
                <a:ln>
                  <a:noFill/>
                </a:ln>
                <a:solidFill>
                  <a:srgbClr val="7F0055"/>
                </a:solidFill>
                <a:effectLst/>
                <a:latin typeface="Menlo"/>
              </a:rPr>
              <a:t>int</a:t>
            </a:r>
            <a:r>
              <a:rPr kumimoji="0" lang="en-US" altLang="en-US" sz="1800" b="0" i="0" u="none" strike="noStrike" cap="none" normalizeH="0" baseline="0" dirty="0">
                <a:ln>
                  <a:noFill/>
                </a:ln>
                <a:solidFill>
                  <a:srgbClr val="333333"/>
                </a:solidFill>
                <a:effectLst/>
                <a:latin typeface="Menlo"/>
              </a:rPr>
              <a:t> dx, </a:t>
            </a:r>
            <a:r>
              <a:rPr kumimoji="0" lang="en-US" altLang="en-US" sz="1800" b="1" i="0" u="none" strike="noStrike" cap="none" normalizeH="0" baseline="0" dirty="0">
                <a:ln>
                  <a:noFill/>
                </a:ln>
                <a:solidFill>
                  <a:srgbClr val="7F0055"/>
                </a:solidFill>
                <a:effectLst/>
                <a:latin typeface="Menlo"/>
              </a:rPr>
              <a:t>int</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dy</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endPoint.x</a:t>
            </a:r>
            <a:r>
              <a:rPr kumimoji="0" lang="en-US" altLang="en-US" sz="1800" b="0" i="0" u="none" strike="noStrike" cap="none" normalizeH="0" baseline="0" dirty="0">
                <a:ln>
                  <a:noFill/>
                </a:ln>
                <a:solidFill>
                  <a:srgbClr val="333333"/>
                </a:solidFill>
                <a:effectLst/>
                <a:latin typeface="Menlo"/>
              </a:rPr>
              <a:t> += dx;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33333"/>
                </a:solidFill>
                <a:effectLst/>
                <a:latin typeface="Menlo"/>
              </a:rPr>
              <a:t>endPoint.y</a:t>
            </a:r>
            <a:r>
              <a:rPr kumimoji="0" lang="en-US" altLang="en-US" sz="1800" b="0" i="0" u="none" strike="noStrike" cap="none" normalizeH="0" baseline="0" dirty="0">
                <a:ln>
                  <a:noFill/>
                </a:ln>
                <a:solidFill>
                  <a:srgbClr val="333333"/>
                </a:solidFill>
                <a:effectLst/>
                <a:latin typeface="Menlo"/>
              </a:rPr>
              <a:t> += </a:t>
            </a:r>
            <a:r>
              <a:rPr kumimoji="0" lang="en-US" altLang="en-US" sz="1800" b="0" i="0" u="none" strike="noStrike" cap="none" normalizeH="0" baseline="0" dirty="0" err="1">
                <a:ln>
                  <a:noFill/>
                </a:ln>
                <a:solidFill>
                  <a:srgbClr val="333333"/>
                </a:solidFill>
                <a:effectLst/>
                <a:latin typeface="Menlo"/>
              </a:rPr>
              <a:t>dy</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Graphics g = </a:t>
            </a:r>
            <a:r>
              <a:rPr kumimoji="0" lang="en-US" altLang="en-US" sz="1800" b="0" i="0" u="none" strike="noStrike" cap="none" normalizeH="0" baseline="0" dirty="0" err="1">
                <a:ln>
                  <a:noFill/>
                </a:ln>
                <a:solidFill>
                  <a:srgbClr val="333333"/>
                </a:solidFill>
                <a:effectLst/>
                <a:latin typeface="Menlo"/>
              </a:rPr>
              <a:t>getGraphics</a:t>
            </a:r>
            <a:r>
              <a:rPr kumimoji="0" lang="en-US" altLang="en-US" sz="18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g.drawLine</a:t>
            </a:r>
            <a:r>
              <a:rPr kumimoji="0" lang="en-US" altLang="en-US" sz="1800" b="0" i="0" u="none" strike="noStrike" cap="none" normalizeH="0" baseline="0" dirty="0">
                <a:ln>
                  <a:noFill/>
                </a:ln>
                <a:solidFill>
                  <a:srgbClr val="333333"/>
                </a:solidFill>
                <a:effectLst/>
                <a:latin typeface="Menlo"/>
              </a:rPr>
              <a:t>(</a:t>
            </a:r>
            <a:r>
              <a:rPr kumimoji="0" lang="en-US" altLang="en-US" sz="1800" b="0" i="0" u="none" strike="noStrike" cap="none" normalizeH="0" baseline="0" dirty="0" err="1">
                <a:ln>
                  <a:noFill/>
                </a:ln>
                <a:solidFill>
                  <a:srgbClr val="333333"/>
                </a:solidFill>
                <a:effectLst/>
                <a:latin typeface="Menlo"/>
              </a:rPr>
              <a:t>startPoint.x</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startPoint.y</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endPoint.x</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endPoint.y</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33333"/>
                </a:solidFill>
                <a:effectLst/>
                <a:latin typeface="Menlo"/>
              </a:rPr>
              <a:t>g.dispose</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33333"/>
                </a:solidFill>
                <a:effectLst/>
                <a:latin typeface="Menlo"/>
              </a:rPr>
              <a:t>startPoint.x</a:t>
            </a:r>
            <a:r>
              <a:rPr kumimoji="0" lang="en-US" altLang="en-US" sz="1800" b="0" i="0" u="none" strike="noStrike" cap="none" normalizeH="0" baseline="0" dirty="0">
                <a:ln>
                  <a:noFill/>
                </a:ln>
                <a:solidFill>
                  <a:srgbClr val="333333"/>
                </a:solidFill>
                <a:effectLst/>
                <a:latin typeface="Menlo"/>
              </a:rPr>
              <a:t> = </a:t>
            </a:r>
            <a:r>
              <a:rPr kumimoji="0" lang="en-US" altLang="en-US" sz="1800" b="0" i="0" u="none" strike="noStrike" cap="none" normalizeH="0" baseline="0" dirty="0" err="1">
                <a:ln>
                  <a:noFill/>
                </a:ln>
                <a:solidFill>
                  <a:srgbClr val="333333"/>
                </a:solidFill>
                <a:effectLst/>
                <a:latin typeface="Menlo"/>
              </a:rPr>
              <a:t>endPoint.x</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33333"/>
                </a:solidFill>
                <a:effectLst/>
                <a:latin typeface="Menlo"/>
              </a:rPr>
              <a:t>startPoint.y</a:t>
            </a:r>
            <a:r>
              <a:rPr kumimoji="0" lang="en-US" altLang="en-US" sz="1800" b="0" i="0" u="none" strike="noStrike" cap="none" normalizeH="0" baseline="0" dirty="0">
                <a:ln>
                  <a:noFill/>
                </a:ln>
                <a:solidFill>
                  <a:srgbClr val="333333"/>
                </a:solidFill>
                <a:effectLst/>
                <a:latin typeface="Menlo"/>
              </a:rPr>
              <a:t> = </a:t>
            </a:r>
            <a:r>
              <a:rPr kumimoji="0" lang="en-US" altLang="en-US" sz="1800" b="0" i="0" u="none" strike="noStrike" cap="none" normalizeH="0" baseline="0" dirty="0" err="1">
                <a:ln>
                  <a:noFill/>
                </a:ln>
                <a:solidFill>
                  <a:srgbClr val="333333"/>
                </a:solidFill>
                <a:effectLst/>
                <a:latin typeface="Menlo"/>
              </a:rPr>
              <a:t>endPoint.y</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F0055"/>
                </a:solidFill>
                <a:effectLst/>
                <a:latin typeface="Menlo"/>
              </a:rPr>
              <a:t>public</a:t>
            </a: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static</a:t>
            </a: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void</a:t>
            </a:r>
            <a:r>
              <a:rPr kumimoji="0" lang="en-US" altLang="en-US" sz="1800" b="0" i="0" u="none" strike="noStrike" cap="none" normalizeH="0" baseline="0" dirty="0">
                <a:ln>
                  <a:noFill/>
                </a:ln>
                <a:solidFill>
                  <a:srgbClr val="333333"/>
                </a:solidFill>
                <a:effectLst/>
                <a:latin typeface="Menlo"/>
              </a:rPr>
              <a:t> main(String[] </a:t>
            </a:r>
            <a:r>
              <a:rPr kumimoji="0" lang="en-US" altLang="en-US" sz="1800" b="0" i="0" u="none" strike="noStrike" cap="none" normalizeH="0" baseline="0" dirty="0" err="1">
                <a:ln>
                  <a:noFill/>
                </a:ln>
                <a:solidFill>
                  <a:srgbClr val="333333"/>
                </a:solidFill>
                <a:effectLst/>
                <a:latin typeface="Menlo"/>
              </a:rPr>
              <a:t>args</a:t>
            </a:r>
            <a:r>
              <a:rPr kumimoji="0" lang="en-US" altLang="en-US" sz="1800" b="0" i="0" u="none" strike="noStrike" cap="none" normalizeH="0" baseline="0" dirty="0">
                <a:ln>
                  <a:noFill/>
                </a:ln>
                <a:solidFill>
                  <a:srgbClr val="333333"/>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33333"/>
                </a:solidFill>
                <a:effectLst/>
                <a:latin typeface="Menlo"/>
              </a:rPr>
              <a:t>JFrame</a:t>
            </a:r>
            <a:r>
              <a:rPr kumimoji="0" lang="en-US" altLang="en-US" sz="1800" b="0" i="0" u="none" strike="noStrike" cap="none" normalizeH="0" baseline="0" dirty="0">
                <a:ln>
                  <a:noFill/>
                </a:ln>
                <a:solidFill>
                  <a:srgbClr val="333333"/>
                </a:solidFill>
                <a:effectLst/>
                <a:latin typeface="Menlo"/>
              </a:rPr>
              <a:t> frame = </a:t>
            </a:r>
            <a:r>
              <a:rPr kumimoji="0" lang="en-US" altLang="en-US" sz="1800" b="1" i="0" u="none" strike="noStrike" cap="none" normalizeH="0" baseline="0" dirty="0">
                <a:ln>
                  <a:noFill/>
                </a:ln>
                <a:solidFill>
                  <a:srgbClr val="7F0055"/>
                </a:solidFill>
                <a:effectLst/>
                <a:latin typeface="Menlo"/>
              </a:rPr>
              <a:t>new</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JFrame</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33333"/>
                </a:solidFill>
                <a:effectLst/>
                <a:latin typeface="Menlo"/>
              </a:rPr>
              <a:t>frame.setTitle</a:t>
            </a:r>
            <a:r>
              <a:rPr kumimoji="0" lang="en-US" altLang="en-US" sz="1800" b="0" i="0" u="none" strike="noStrike" cap="none" normalizeH="0" baseline="0" dirty="0">
                <a:ln>
                  <a:noFill/>
                </a:ln>
                <a:solidFill>
                  <a:srgbClr val="333333"/>
                </a:solidFill>
                <a:effectLst/>
                <a:latin typeface="Menlo"/>
              </a:rPr>
              <a:t>(</a:t>
            </a:r>
            <a:r>
              <a:rPr kumimoji="0" lang="en-US" altLang="en-US" sz="1800" b="0" i="0" u="none" strike="noStrike" cap="none" normalizeH="0" baseline="0" dirty="0">
                <a:ln>
                  <a:noFill/>
                </a:ln>
                <a:solidFill>
                  <a:srgbClr val="2A00FF"/>
                </a:solidFill>
                <a:effectLst/>
                <a:latin typeface="Menlo"/>
              </a:rPr>
              <a:t>"Sketch"</a:t>
            </a:r>
            <a:r>
              <a:rPr kumimoji="0" lang="en-US" altLang="en-US" sz="18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frame.setSize</a:t>
            </a:r>
            <a:r>
              <a:rPr kumimoji="0" lang="en-US" altLang="en-US" sz="1800" b="0" i="0" u="none" strike="noStrike" cap="none" normalizeH="0" baseline="0" dirty="0">
                <a:ln>
                  <a:noFill/>
                </a:ln>
                <a:solidFill>
                  <a:srgbClr val="333333"/>
                </a:solidFill>
                <a:effectLst/>
                <a:latin typeface="Menlo"/>
              </a:rPr>
              <a:t>(300, 200);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33333"/>
                </a:solidFill>
                <a:effectLst/>
                <a:latin typeface="Menlo"/>
              </a:rPr>
              <a:t>frame.addWindowListener</a:t>
            </a:r>
            <a:r>
              <a:rPr kumimoji="0" lang="en-US" altLang="en-US" sz="1800" b="0" i="0" u="none" strike="noStrike" cap="none" normalizeH="0" baseline="0" dirty="0">
                <a:ln>
                  <a:noFill/>
                </a:ln>
                <a:solidFill>
                  <a:srgbClr val="333333"/>
                </a:solidFill>
                <a:effectLst/>
                <a:latin typeface="Menlo"/>
              </a:rPr>
              <a:t>(</a:t>
            </a:r>
            <a:r>
              <a:rPr kumimoji="0" lang="en-US" altLang="en-US" sz="1800" b="1" i="0" u="none" strike="noStrike" cap="none" normalizeH="0" baseline="0" dirty="0">
                <a:ln>
                  <a:noFill/>
                </a:ln>
                <a:solidFill>
                  <a:srgbClr val="7F0055"/>
                </a:solidFill>
                <a:effectLst/>
                <a:latin typeface="Menlo"/>
              </a:rPr>
              <a:t>new</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WindowAdapter</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public</a:t>
            </a:r>
            <a:r>
              <a:rPr kumimoji="0" lang="en-US" altLang="en-US" sz="1800" b="0" i="0" u="none" strike="noStrike" cap="none" normalizeH="0" baseline="0" dirty="0">
                <a:ln>
                  <a:noFill/>
                </a:ln>
                <a:solidFill>
                  <a:srgbClr val="333333"/>
                </a:solidFill>
                <a:effectLst/>
                <a:latin typeface="Menlo"/>
              </a:rPr>
              <a:t> </a:t>
            </a:r>
            <a:r>
              <a:rPr kumimoji="0" lang="en-US" altLang="en-US" sz="1800" b="1" i="0" u="none" strike="noStrike" cap="none" normalizeH="0" baseline="0" dirty="0">
                <a:ln>
                  <a:noFill/>
                </a:ln>
                <a:solidFill>
                  <a:srgbClr val="7F0055"/>
                </a:solidFill>
                <a:effectLst/>
                <a:latin typeface="Menlo"/>
              </a:rPr>
              <a:t>void</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windowClosing</a:t>
            </a:r>
            <a:r>
              <a:rPr kumimoji="0" lang="en-US" altLang="en-US" sz="1800" b="0" i="0" u="none" strike="noStrike" cap="none" normalizeH="0" baseline="0" dirty="0">
                <a:ln>
                  <a:noFill/>
                </a:ln>
                <a:solidFill>
                  <a:srgbClr val="333333"/>
                </a:solidFill>
                <a:effectLst/>
                <a:latin typeface="Menlo"/>
              </a:rPr>
              <a:t>(</a:t>
            </a:r>
            <a:r>
              <a:rPr kumimoji="0" lang="en-US" altLang="en-US" sz="1800" b="0" i="0" u="none" strike="noStrike" cap="none" normalizeH="0" baseline="0" dirty="0" err="1">
                <a:ln>
                  <a:noFill/>
                </a:ln>
                <a:solidFill>
                  <a:srgbClr val="333333"/>
                </a:solidFill>
                <a:effectLst/>
                <a:latin typeface="Menlo"/>
              </a:rPr>
              <a:t>WindowEvent</a:t>
            </a:r>
            <a:r>
              <a:rPr kumimoji="0" lang="en-US" altLang="en-US" sz="1800" b="0" i="0" u="none" strike="noStrike" cap="none" normalizeH="0" baseline="0" dirty="0">
                <a:ln>
                  <a:noFill/>
                </a:ln>
                <a:solidFill>
                  <a:srgbClr val="333333"/>
                </a:solidFill>
                <a:effectLst/>
                <a:latin typeface="Menlo"/>
              </a:rPr>
              <a:t> 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33333"/>
                </a:solidFill>
                <a:effectLst/>
                <a:latin typeface="Menlo"/>
              </a:rPr>
              <a:t>System.exit</a:t>
            </a:r>
            <a:r>
              <a:rPr kumimoji="0" lang="en-US" altLang="en-US" sz="1800" b="0" i="0" u="none" strike="noStrike" cap="none" normalizeH="0" baseline="0" dirty="0">
                <a:ln>
                  <a:noFill/>
                </a:ln>
                <a:solidFill>
                  <a:srgbClr val="333333"/>
                </a:solidFill>
                <a:effectLst/>
                <a:latin typeface="Menlo"/>
              </a:rPr>
              <a:t>(0);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Container </a:t>
            </a:r>
            <a:r>
              <a:rPr kumimoji="0" lang="en-US" altLang="en-US" sz="1800" b="0" i="0" u="none" strike="noStrike" cap="none" normalizeH="0" baseline="0" dirty="0" err="1">
                <a:ln>
                  <a:noFill/>
                </a:ln>
                <a:solidFill>
                  <a:srgbClr val="333333"/>
                </a:solidFill>
                <a:effectLst/>
                <a:latin typeface="Menlo"/>
              </a:rPr>
              <a:t>contentPane</a:t>
            </a:r>
            <a:r>
              <a:rPr kumimoji="0" lang="en-US" altLang="en-US" sz="1800" b="0" i="0" u="none" strike="noStrike" cap="none" normalizeH="0" baseline="0" dirty="0">
                <a:ln>
                  <a:noFill/>
                </a:ln>
                <a:solidFill>
                  <a:srgbClr val="333333"/>
                </a:solidFill>
                <a:effectLst/>
                <a:latin typeface="Menlo"/>
              </a:rPr>
              <a:t> = </a:t>
            </a:r>
            <a:r>
              <a:rPr kumimoji="0" lang="en-US" altLang="en-US" sz="1800" b="0" i="0" u="none" strike="noStrike" cap="none" normalizeH="0" baseline="0" dirty="0" err="1">
                <a:ln>
                  <a:noFill/>
                </a:ln>
                <a:solidFill>
                  <a:srgbClr val="333333"/>
                </a:solidFill>
                <a:effectLst/>
                <a:latin typeface="Menlo"/>
              </a:rPr>
              <a:t>frame.getContentPane</a:t>
            </a:r>
            <a:r>
              <a:rPr kumimoji="0" lang="en-US" altLang="en-US" sz="18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33333"/>
                </a:solidFill>
                <a:effectLst/>
                <a:latin typeface="Menlo"/>
              </a:rPr>
              <a:t>contentPane.add</a:t>
            </a:r>
            <a:r>
              <a:rPr kumimoji="0" lang="en-US" altLang="en-US" sz="1800" b="0" i="0" u="none" strike="noStrike" cap="none" normalizeH="0" baseline="0" dirty="0">
                <a:ln>
                  <a:noFill/>
                </a:ln>
                <a:solidFill>
                  <a:srgbClr val="333333"/>
                </a:solidFill>
                <a:effectLst/>
                <a:latin typeface="Menlo"/>
              </a:rPr>
              <a:t>(</a:t>
            </a:r>
            <a:r>
              <a:rPr kumimoji="0" lang="en-US" altLang="en-US" sz="1800" b="1" i="0" u="none" strike="noStrike" cap="none" normalizeH="0" baseline="0" dirty="0">
                <a:ln>
                  <a:noFill/>
                </a:ln>
                <a:solidFill>
                  <a:srgbClr val="7F0055"/>
                </a:solidFill>
                <a:effectLst/>
                <a:latin typeface="Menlo"/>
              </a:rPr>
              <a:t>new</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SketchPanel</a:t>
            </a:r>
            <a:r>
              <a:rPr kumimoji="0" lang="en-US" altLang="en-US" sz="18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err="1">
                <a:ln>
                  <a:noFill/>
                </a:ln>
                <a:solidFill>
                  <a:srgbClr val="333333"/>
                </a:solidFill>
                <a:effectLst/>
                <a:latin typeface="Menlo"/>
              </a:rPr>
              <a:t>frame.show</a:t>
            </a:r>
            <a:r>
              <a:rPr kumimoji="0" lang="en-US" altLang="en-US" sz="1800" b="0" i="0" u="none" strike="noStrike" cap="none" normalizeH="0" baseline="0" dirty="0">
                <a:ln>
                  <a:noFill/>
                </a:ln>
                <a:solidFill>
                  <a:srgbClr val="333333"/>
                </a:solidFill>
                <a:effectLst/>
                <a:latin typeface="Menlo"/>
              </a:rPr>
              <a:t>(); }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E0A658C-86DC-2B52-7EEC-C669B1ABAAAA}"/>
              </a:ext>
            </a:extLst>
          </p:cNvPr>
          <p:cNvPicPr>
            <a:picLocks noChangeAspect="1"/>
          </p:cNvPicPr>
          <p:nvPr/>
        </p:nvPicPr>
        <p:blipFill>
          <a:blip r:embed="rId2"/>
          <a:stretch>
            <a:fillRect/>
          </a:stretch>
        </p:blipFill>
        <p:spPr>
          <a:xfrm>
            <a:off x="7019153" y="2653226"/>
            <a:ext cx="4381500" cy="2886075"/>
          </a:xfrm>
          <a:prstGeom prst="rect">
            <a:avLst/>
          </a:prstGeom>
        </p:spPr>
      </p:pic>
    </p:spTree>
    <p:extLst>
      <p:ext uri="{BB962C8B-B14F-4D97-AF65-F5344CB8AC3E}">
        <p14:creationId xmlns:p14="http://schemas.microsoft.com/office/powerpoint/2010/main" val="4230199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ECA527-C057-2FAE-EBE5-E52CDB746E85}"/>
              </a:ext>
            </a:extLst>
          </p:cNvPr>
          <p:cNvSpPr txBox="1"/>
          <p:nvPr/>
        </p:nvSpPr>
        <p:spPr>
          <a:xfrm>
            <a:off x="630195" y="639110"/>
            <a:ext cx="11034583" cy="1569660"/>
          </a:xfrm>
          <a:prstGeom prst="rect">
            <a:avLst/>
          </a:prstGeom>
          <a:noFill/>
        </p:spPr>
        <p:txBody>
          <a:bodyPr wrap="square">
            <a:spAutoFit/>
          </a:bodyPr>
          <a:lstStyle/>
          <a:p>
            <a:pPr algn="just"/>
            <a:r>
              <a:rPr lang="en-US" sz="2400" b="0" i="0" dirty="0">
                <a:solidFill>
                  <a:srgbClr val="610B38"/>
                </a:solidFill>
                <a:effectLst/>
                <a:latin typeface="erdana"/>
              </a:rPr>
              <a:t>Java Adapter Classes</a:t>
            </a:r>
          </a:p>
          <a:p>
            <a:pPr algn="just"/>
            <a:r>
              <a:rPr lang="en-US" sz="2400" b="0" i="0" dirty="0">
                <a:solidFill>
                  <a:srgbClr val="333333"/>
                </a:solidFill>
                <a:effectLst/>
                <a:latin typeface="inter-regular"/>
              </a:rPr>
              <a:t>Java adapter classes </a:t>
            </a:r>
            <a:r>
              <a:rPr lang="en-US" sz="2400" b="0" i="1" dirty="0">
                <a:solidFill>
                  <a:srgbClr val="333333"/>
                </a:solidFill>
                <a:effectLst/>
                <a:latin typeface="inter-regular"/>
              </a:rPr>
              <a:t>provide the default implementation of listener </a:t>
            </a:r>
            <a:r>
              <a:rPr lang="en-US" sz="2400" b="0" i="1" u="none" strike="noStrike" dirty="0">
                <a:solidFill>
                  <a:srgbClr val="008000"/>
                </a:solidFill>
                <a:effectLst/>
                <a:latin typeface="inter-regular"/>
                <a:hlinkClick r:id="rId2"/>
              </a:rPr>
              <a:t>interfaces</a:t>
            </a:r>
            <a:r>
              <a:rPr lang="en-US" sz="2400" b="0" i="0" dirty="0">
                <a:solidFill>
                  <a:srgbClr val="333333"/>
                </a:solidFill>
                <a:effectLst/>
                <a:latin typeface="inter-regular"/>
              </a:rPr>
              <a:t>. If you inherit the adapter class, you will not be forced to provide the implementation of all the methods of listener interfaces. So it </a:t>
            </a:r>
            <a:r>
              <a:rPr lang="en-US" sz="2400" b="0" i="1" dirty="0">
                <a:solidFill>
                  <a:srgbClr val="333333"/>
                </a:solidFill>
                <a:effectLst/>
                <a:latin typeface="inter-regular"/>
              </a:rPr>
              <a:t>saves code</a:t>
            </a:r>
            <a:r>
              <a:rPr lang="en-US" sz="2400" b="0" i="0" dirty="0">
                <a:solidFill>
                  <a:srgbClr val="333333"/>
                </a:solidFill>
                <a:effectLst/>
                <a:latin typeface="inter-regular"/>
              </a:rPr>
              <a:t>.</a:t>
            </a:r>
          </a:p>
        </p:txBody>
      </p:sp>
      <p:pic>
        <p:nvPicPr>
          <p:cNvPr id="5" name="Picture 4">
            <a:extLst>
              <a:ext uri="{FF2B5EF4-FFF2-40B4-BE49-F238E27FC236}">
                <a16:creationId xmlns:a16="http://schemas.microsoft.com/office/drawing/2014/main" id="{3F1B31C5-694A-4F91-F703-6645D4C6C173}"/>
              </a:ext>
            </a:extLst>
          </p:cNvPr>
          <p:cNvPicPr>
            <a:picLocks noChangeAspect="1"/>
          </p:cNvPicPr>
          <p:nvPr/>
        </p:nvPicPr>
        <p:blipFill>
          <a:blip r:embed="rId3"/>
          <a:stretch>
            <a:fillRect/>
          </a:stretch>
        </p:blipFill>
        <p:spPr>
          <a:xfrm>
            <a:off x="1556952" y="2208770"/>
            <a:ext cx="8600432" cy="4410075"/>
          </a:xfrm>
          <a:prstGeom prst="rect">
            <a:avLst/>
          </a:prstGeom>
        </p:spPr>
      </p:pic>
    </p:spTree>
    <p:extLst>
      <p:ext uri="{BB962C8B-B14F-4D97-AF65-F5344CB8AC3E}">
        <p14:creationId xmlns:p14="http://schemas.microsoft.com/office/powerpoint/2010/main" val="407163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D9D39A-9748-E7CE-ED1E-FBD8E415C804}"/>
              </a:ext>
            </a:extLst>
          </p:cNvPr>
          <p:cNvSpPr txBox="1"/>
          <p:nvPr/>
        </p:nvSpPr>
        <p:spPr>
          <a:xfrm>
            <a:off x="976183" y="-87376"/>
            <a:ext cx="8133834" cy="729430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java.awt.event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AdapterExample</a:t>
            </a:r>
            <a:r>
              <a:rPr lang="en-IN" b="0" i="0" dirty="0">
                <a:solidFill>
                  <a:srgbClr val="000000"/>
                </a:solidFill>
                <a:effectLst/>
                <a:latin typeface="inter-regular"/>
              </a:rPr>
              <a:t> {  </a:t>
            </a:r>
          </a:p>
          <a:p>
            <a:pPr algn="just">
              <a:buFont typeface="+mj-lt"/>
              <a:buAutoNum type="arabicPeriod"/>
            </a:pPr>
            <a:r>
              <a:rPr lang="en-IN" b="0" i="0" dirty="0">
                <a:solidFill>
                  <a:srgbClr val="008200"/>
                </a:solidFill>
                <a:effectLst/>
                <a:latin typeface="inter-regular"/>
              </a:rPr>
              <a:t>// object of Frame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Frame f;    </a:t>
            </a:r>
          </a:p>
          <a:p>
            <a:pPr algn="just">
              <a:buFont typeface="+mj-lt"/>
              <a:buAutoNum type="arabicPeriod"/>
            </a:pPr>
            <a:r>
              <a:rPr lang="en-IN" b="0" i="0" dirty="0">
                <a:solidFill>
                  <a:srgbClr val="008200"/>
                </a:solidFill>
                <a:effectLst/>
                <a:latin typeface="inter-regular"/>
              </a:rPr>
              <a:t>// class constructor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AdapterExample</a:t>
            </a:r>
            <a:r>
              <a:rPr lang="en-IN" b="0" i="0" dirty="0">
                <a:solidFill>
                  <a:srgbClr val="000000"/>
                </a:solidFill>
                <a:effectLst/>
                <a:latin typeface="inter-regular"/>
              </a:rPr>
              <a:t>() {    </a:t>
            </a:r>
          </a:p>
          <a:p>
            <a:pPr algn="just">
              <a:buFont typeface="+mj-lt"/>
              <a:buAutoNum type="arabicPeriod"/>
            </a:pPr>
            <a:r>
              <a:rPr lang="en-IN" b="0" i="0" dirty="0">
                <a:solidFill>
                  <a:srgbClr val="008200"/>
                </a:solidFill>
                <a:effectLst/>
                <a:latin typeface="inter-regular"/>
              </a:rPr>
              <a:t>// creating a frame with the title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f = </a:t>
            </a:r>
            <a:r>
              <a:rPr lang="en-IN" b="1" i="0" dirty="0">
                <a:solidFill>
                  <a:srgbClr val="006699"/>
                </a:solidFill>
                <a:effectLst/>
                <a:latin typeface="inter-regular"/>
              </a:rPr>
              <a:t>new</a:t>
            </a:r>
            <a:r>
              <a:rPr lang="en-IN" b="0" i="0" dirty="0">
                <a:solidFill>
                  <a:srgbClr val="000000"/>
                </a:solidFill>
                <a:effectLst/>
                <a:latin typeface="inter-regular"/>
              </a:rPr>
              <a:t> Frame (</a:t>
            </a:r>
            <a:r>
              <a:rPr lang="en-IN" b="0" i="0" dirty="0">
                <a:solidFill>
                  <a:srgbClr val="0000FF"/>
                </a:solidFill>
                <a:effectLst/>
                <a:latin typeface="inter-regular"/>
              </a:rPr>
              <a:t>"Window Adapter"</a:t>
            </a: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 adding the </a:t>
            </a:r>
            <a:r>
              <a:rPr lang="en-IN" b="0" i="0" dirty="0" err="1">
                <a:solidFill>
                  <a:srgbClr val="008200"/>
                </a:solidFill>
                <a:effectLst/>
                <a:latin typeface="inter-regular"/>
              </a:rPr>
              <a:t>WindowListener</a:t>
            </a:r>
            <a:r>
              <a:rPr lang="en-IN" b="0" i="0" dirty="0">
                <a:solidFill>
                  <a:srgbClr val="008200"/>
                </a:solidFill>
                <a:effectLst/>
                <a:latin typeface="inter-regular"/>
              </a:rPr>
              <a:t> to the frame</a:t>
            </a: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 overriding the </a:t>
            </a:r>
            <a:r>
              <a:rPr lang="en-IN" b="0" i="0" dirty="0" err="1">
                <a:solidFill>
                  <a:srgbClr val="008200"/>
                </a:solidFill>
                <a:effectLst/>
                <a:latin typeface="inter-regular"/>
              </a:rPr>
              <a:t>windowClosing</a:t>
            </a:r>
            <a:r>
              <a:rPr lang="en-IN" b="0" i="0" dirty="0">
                <a:solidFill>
                  <a:srgbClr val="008200"/>
                </a:solidFill>
                <a:effectLst/>
                <a:latin typeface="inter-regular"/>
              </a:rPr>
              <a:t>() method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f.addWindowListener</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WindowAdapter</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windowClosing</a:t>
            </a:r>
            <a:r>
              <a:rPr lang="en-IN" b="0" i="0" dirty="0">
                <a:solidFill>
                  <a:srgbClr val="000000"/>
                </a:solidFill>
                <a:effectLst/>
                <a:latin typeface="inter-regular"/>
              </a:rPr>
              <a:t> (</a:t>
            </a:r>
            <a:r>
              <a:rPr lang="en-IN" b="0" i="0" dirty="0" err="1">
                <a:solidFill>
                  <a:srgbClr val="000000"/>
                </a:solidFill>
                <a:effectLst/>
                <a:latin typeface="inter-regular"/>
              </a:rPr>
              <a:t>WindowEvent</a:t>
            </a:r>
            <a:r>
              <a:rPr lang="en-IN" b="0" i="0" dirty="0">
                <a:solidFill>
                  <a:srgbClr val="000000"/>
                </a:solidFill>
                <a:effectLst/>
                <a:latin typeface="inter-regular"/>
              </a:rPr>
              <a:t> e)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f.dispose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setting the size, layout and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f.setSize</a:t>
            </a:r>
            <a:r>
              <a:rPr lang="en-IN" b="0" i="0" dirty="0">
                <a:solidFill>
                  <a:srgbClr val="000000"/>
                </a:solidFill>
                <a:effectLst/>
                <a:latin typeface="inter-regular"/>
              </a:rPr>
              <a:t> (</a:t>
            </a:r>
            <a:r>
              <a:rPr lang="en-IN" b="0" i="0" dirty="0">
                <a:solidFill>
                  <a:srgbClr val="C00000"/>
                </a:solidFill>
                <a:effectLst/>
                <a:latin typeface="inter-regular"/>
              </a:rPr>
              <a:t>400</a:t>
            </a:r>
            <a:r>
              <a:rPr lang="en-IN" b="0" i="0" dirty="0">
                <a:solidFill>
                  <a:srgbClr val="000000"/>
                </a:solidFill>
                <a:effectLst/>
                <a:latin typeface="inter-regular"/>
              </a:rPr>
              <a:t>, </a:t>
            </a:r>
            <a:r>
              <a:rPr lang="en-IN" b="0" i="0" dirty="0">
                <a:solidFill>
                  <a:srgbClr val="C00000"/>
                </a:solidFill>
                <a:effectLst/>
                <a:latin typeface="inter-regular"/>
              </a:rPr>
              <a:t>400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f.setLayout</a:t>
            </a:r>
            <a:r>
              <a:rPr lang="en-IN" b="0" i="0" dirty="0">
                <a:solidFill>
                  <a:srgbClr val="000000"/>
                </a:solidFill>
                <a:effectLst/>
                <a:latin typeface="inter-regular"/>
              </a:rPr>
              <a:t> (</a:t>
            </a:r>
            <a:r>
              <a:rPr lang="en-IN" b="1" i="0" dirty="0">
                <a:solidFill>
                  <a:srgbClr val="006699"/>
                </a:solidFill>
                <a:effectLst/>
                <a:latin typeface="inter-regular"/>
              </a:rPr>
              <a:t>null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f.setVisible</a:t>
            </a:r>
            <a:r>
              <a:rPr lang="en-IN" b="0" i="0" dirty="0">
                <a:solidFill>
                  <a:srgbClr val="000000"/>
                </a:solidFill>
                <a:effectLst/>
                <a:latin typeface="inter-regular"/>
              </a:rPr>
              <a:t> (</a:t>
            </a:r>
            <a:r>
              <a:rPr lang="en-IN" b="1" i="0" dirty="0">
                <a:solidFill>
                  <a:srgbClr val="006699"/>
                </a:solidFill>
                <a:effectLst/>
                <a:latin typeface="inter-regular"/>
              </a:rPr>
              <a:t>true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8200"/>
                </a:solidFill>
                <a:effectLst/>
                <a:latin typeface="inter-regular"/>
              </a:rPr>
              <a:t>// main method</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AdapterExample</a:t>
            </a:r>
            <a:r>
              <a:rPr lang="en-IN" b="0" i="0" dirty="0">
                <a:solidFill>
                  <a:srgbClr val="000000"/>
                </a:solidFill>
                <a:effectLst/>
                <a:latin typeface="inter-regular"/>
              </a:rPr>
              <a:t>();    }  }    </a:t>
            </a:r>
          </a:p>
        </p:txBody>
      </p:sp>
      <p:pic>
        <p:nvPicPr>
          <p:cNvPr id="5" name="Picture 4">
            <a:extLst>
              <a:ext uri="{FF2B5EF4-FFF2-40B4-BE49-F238E27FC236}">
                <a16:creationId xmlns:a16="http://schemas.microsoft.com/office/drawing/2014/main" id="{5E7A8C09-BC36-B611-827D-64847229EE61}"/>
              </a:ext>
            </a:extLst>
          </p:cNvPr>
          <p:cNvPicPr>
            <a:picLocks noChangeAspect="1"/>
          </p:cNvPicPr>
          <p:nvPr/>
        </p:nvPicPr>
        <p:blipFill>
          <a:blip r:embed="rId2"/>
          <a:stretch>
            <a:fillRect/>
          </a:stretch>
        </p:blipFill>
        <p:spPr>
          <a:xfrm>
            <a:off x="7368360" y="2350101"/>
            <a:ext cx="3114675" cy="2419350"/>
          </a:xfrm>
          <a:prstGeom prst="rect">
            <a:avLst/>
          </a:prstGeom>
        </p:spPr>
      </p:pic>
    </p:spTree>
    <p:extLst>
      <p:ext uri="{BB962C8B-B14F-4D97-AF65-F5344CB8AC3E}">
        <p14:creationId xmlns:p14="http://schemas.microsoft.com/office/powerpoint/2010/main" val="307078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95F805-3CFA-8DE2-4977-34FE6FED3583}"/>
              </a:ext>
            </a:extLst>
          </p:cNvPr>
          <p:cNvSpPr txBox="1"/>
          <p:nvPr/>
        </p:nvSpPr>
        <p:spPr>
          <a:xfrm>
            <a:off x="3076832" y="123558"/>
            <a:ext cx="6070256" cy="584775"/>
          </a:xfrm>
          <a:prstGeom prst="rect">
            <a:avLst/>
          </a:prstGeom>
          <a:noFill/>
        </p:spPr>
        <p:txBody>
          <a:bodyPr wrap="square">
            <a:spAutoFit/>
          </a:bodyPr>
          <a:lstStyle/>
          <a:p>
            <a:pPr algn="ctr"/>
            <a:r>
              <a:rPr lang="en-IN" sz="3200" b="0" i="0" dirty="0">
                <a:solidFill>
                  <a:srgbClr val="000000"/>
                </a:solidFill>
                <a:effectLst/>
                <a:latin typeface="Segoe UI" panose="020B0502040204020203" pitchFamily="34" charset="0"/>
              </a:rPr>
              <a:t>Java Inner Classes</a:t>
            </a:r>
          </a:p>
        </p:txBody>
      </p:sp>
      <p:sp>
        <p:nvSpPr>
          <p:cNvPr id="5" name="TextBox 4">
            <a:extLst>
              <a:ext uri="{FF2B5EF4-FFF2-40B4-BE49-F238E27FC236}">
                <a16:creationId xmlns:a16="http://schemas.microsoft.com/office/drawing/2014/main" id="{D2231DEC-D5F2-782D-CD0B-3125A4475757}"/>
              </a:ext>
            </a:extLst>
          </p:cNvPr>
          <p:cNvSpPr txBox="1"/>
          <p:nvPr/>
        </p:nvSpPr>
        <p:spPr>
          <a:xfrm>
            <a:off x="247135" y="1259525"/>
            <a:ext cx="11837773" cy="1938992"/>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Verdana" panose="020B0604030504040204" pitchFamily="34" charset="0"/>
              </a:rPr>
              <a:t>In Java, it is also possible to nest classes (a class within a class). </a:t>
            </a:r>
          </a:p>
          <a:p>
            <a:r>
              <a:rPr lang="en-US" sz="2400" b="0" i="0" dirty="0">
                <a:solidFill>
                  <a:srgbClr val="000000"/>
                </a:solidFill>
                <a:effectLst/>
                <a:latin typeface="Verdana" panose="020B0604030504040204" pitchFamily="34" charset="0"/>
              </a:rPr>
              <a:t>The purpose of nested classes is to group classes that belong together, which makes your code more readable and maintainable</a:t>
            </a:r>
            <a:r>
              <a:rPr lang="en-US" b="0" i="0" dirty="0">
                <a:solidFill>
                  <a:srgbClr val="000000"/>
                </a:solidFill>
                <a:effectLst/>
                <a:latin typeface="Verdana" panose="020B0604030504040204" pitchFamily="34" charset="0"/>
              </a:rPr>
              <a:t>.</a:t>
            </a:r>
          </a:p>
          <a:p>
            <a:pPr marL="342900" indent="-342900">
              <a:buFont typeface="Arial" panose="020B0604020202020204" pitchFamily="34" charset="0"/>
              <a:buChar char="•"/>
            </a:pPr>
            <a:r>
              <a:rPr lang="en-US" sz="2400" b="0" i="0" dirty="0">
                <a:solidFill>
                  <a:srgbClr val="000000"/>
                </a:solidFill>
                <a:effectLst/>
                <a:latin typeface="Verdana" panose="020B0604030504040204" pitchFamily="34" charset="0"/>
              </a:rPr>
              <a:t>To access the inner class, create an object of the outer class, and then create an object of the inner class:</a:t>
            </a:r>
            <a:endParaRPr lang="en-IN" sz="2400" dirty="0"/>
          </a:p>
        </p:txBody>
      </p:sp>
    </p:spTree>
    <p:extLst>
      <p:ext uri="{BB962C8B-B14F-4D97-AF65-F5344CB8AC3E}">
        <p14:creationId xmlns:p14="http://schemas.microsoft.com/office/powerpoint/2010/main" val="930701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759249-36A7-66C1-A571-957090DB1267}"/>
              </a:ext>
            </a:extLst>
          </p:cNvPr>
          <p:cNvSpPr>
            <a:spLocks noChangeArrowheads="1"/>
          </p:cNvSpPr>
          <p:nvPr/>
        </p:nvSpPr>
        <p:spPr bwMode="auto">
          <a:xfrm>
            <a:off x="296561" y="-258662"/>
            <a:ext cx="10997514" cy="72146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77AA"/>
                </a:solidFill>
                <a:effectLst/>
                <a:latin typeface="Consolas" panose="020B0609020204030204" pitchFamily="49" charset="0"/>
              </a:rPr>
              <a:t>class</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DD4A68"/>
                </a:solidFill>
                <a:effectLst/>
                <a:latin typeface="Consolas" panose="020B0609020204030204" pitchFamily="49" charset="0"/>
              </a:rPr>
              <a:t>OuterClass</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Consolas" panose="020B0609020204030204" pitchFamily="49" charset="0"/>
              </a:rPr>
              <a:t>int</a:t>
            </a:r>
            <a:r>
              <a:rPr kumimoji="0" lang="en-US" altLang="en-US" sz="3200" b="0" i="0" u="none" strike="noStrike" cap="none" normalizeH="0" baseline="0" dirty="0">
                <a:ln>
                  <a:noFill/>
                </a:ln>
                <a:solidFill>
                  <a:srgbClr val="000000"/>
                </a:solidFill>
                <a:effectLst/>
                <a:latin typeface="Consolas" panose="020B0609020204030204" pitchFamily="49" charset="0"/>
              </a:rPr>
              <a:t> x </a:t>
            </a:r>
            <a:r>
              <a:rPr kumimoji="0" lang="en-US" altLang="en-US" sz="3200" b="0" i="0" u="none" strike="noStrike" cap="none" normalizeH="0" baseline="0" dirty="0">
                <a:ln>
                  <a:noFill/>
                </a:ln>
                <a:solidFill>
                  <a:srgbClr val="9A6E3A"/>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0055"/>
                </a:solidFill>
                <a:effectLst/>
                <a:latin typeface="Consolas" panose="020B0609020204030204" pitchFamily="49" charset="0"/>
              </a:rPr>
              <a:t>10</a:t>
            </a: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77AA"/>
                </a:solidFill>
                <a:effectLst/>
                <a:latin typeface="Consolas" panose="020B0609020204030204" pitchFamily="49" charset="0"/>
              </a:rPr>
              <a:t>	class</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DD4A68"/>
                </a:solidFill>
                <a:effectLst/>
                <a:latin typeface="Consolas" panose="020B0609020204030204" pitchFamily="49" charset="0"/>
              </a:rPr>
              <a:t>InnerClass</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99999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999999"/>
                </a:solidFill>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Consolas" panose="020B0609020204030204" pitchFamily="49" charset="0"/>
              </a:rPr>
              <a:t>int</a:t>
            </a:r>
            <a:r>
              <a:rPr kumimoji="0" lang="en-US" altLang="en-US" sz="3200" b="0" i="0" u="none" strike="noStrike" cap="none" normalizeH="0" baseline="0" dirty="0">
                <a:ln>
                  <a:noFill/>
                </a:ln>
                <a:solidFill>
                  <a:srgbClr val="000000"/>
                </a:solidFill>
                <a:effectLst/>
                <a:latin typeface="Consolas" panose="020B0609020204030204" pitchFamily="49" charset="0"/>
              </a:rPr>
              <a:t> y </a:t>
            </a:r>
            <a:r>
              <a:rPr kumimoji="0" lang="en-US" altLang="en-US" sz="3200" b="0" i="0" u="none" strike="noStrike" cap="none" normalizeH="0" baseline="0" dirty="0">
                <a:ln>
                  <a:noFill/>
                </a:ln>
                <a:solidFill>
                  <a:srgbClr val="9A6E3A"/>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0055"/>
                </a:solidFill>
                <a:effectLst/>
                <a:latin typeface="Consolas" panose="020B0609020204030204" pitchFamily="49" charset="0"/>
              </a:rPr>
              <a:t>5</a:t>
            </a: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999999"/>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77AA"/>
                </a:solidFill>
                <a:effectLst/>
                <a:latin typeface="Consolas" panose="020B0609020204030204" pitchFamily="49" charset="0"/>
              </a:rPr>
              <a:t>public</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Consolas" panose="020B0609020204030204" pitchFamily="49" charset="0"/>
              </a:rPr>
              <a:t>class</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DD4A68"/>
                </a:solidFill>
                <a:effectLst/>
                <a:latin typeface="Consolas" panose="020B0609020204030204" pitchFamily="49" charset="0"/>
              </a:rPr>
              <a:t>Main</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Consolas" panose="020B0609020204030204" pitchFamily="49" charset="0"/>
              </a:rPr>
              <a:t>public</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Consolas" panose="020B0609020204030204" pitchFamily="49" charset="0"/>
              </a:rPr>
              <a:t>static</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Consolas" panose="020B0609020204030204" pitchFamily="49" charset="0"/>
              </a:rPr>
              <a:t>void</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DD4A68"/>
                </a:solidFill>
                <a:effectLst/>
                <a:latin typeface="Consolas" panose="020B0609020204030204" pitchFamily="49" charset="0"/>
              </a:rPr>
              <a:t>main</a:t>
            </a: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rgbClr val="DD4A68"/>
                </a:solidFill>
                <a:effectLst/>
                <a:latin typeface="Consolas" panose="020B0609020204030204" pitchFamily="49" charset="0"/>
              </a:rPr>
              <a:t>String</a:t>
            </a: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args</a:t>
            </a: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DD4A68"/>
                </a:solidFill>
                <a:effectLst/>
                <a:latin typeface="Consolas" panose="020B0609020204030204" pitchFamily="49" charset="0"/>
              </a:rPr>
              <a:t>OuterClass</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myOuter</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A6E3A"/>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Consolas" panose="020B0609020204030204" pitchFamily="49" charset="0"/>
              </a:rPr>
              <a:t>new</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DD4A68"/>
                </a:solidFill>
                <a:effectLst/>
                <a:latin typeface="Consolas" panose="020B0609020204030204" pitchFamily="49" charset="0"/>
              </a:rPr>
              <a:t>OuterClass</a:t>
            </a: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DD4A68"/>
                </a:solidFill>
                <a:effectLst/>
                <a:latin typeface="Consolas" panose="020B0609020204030204" pitchFamily="49" charset="0"/>
              </a:rPr>
              <a:t>OuterClass</a:t>
            </a:r>
            <a:r>
              <a:rPr kumimoji="0" lang="en-US" altLang="en-US" sz="3200" b="0" i="0" u="none" strike="noStrike" cap="none" normalizeH="0" baseline="0" dirty="0" err="1">
                <a:ln>
                  <a:noFill/>
                </a:ln>
                <a:solidFill>
                  <a:srgbClr val="999999"/>
                </a:solidFill>
                <a:effectLst/>
                <a:latin typeface="Consolas" panose="020B0609020204030204" pitchFamily="49" charset="0"/>
              </a:rPr>
              <a:t>.</a:t>
            </a:r>
            <a:r>
              <a:rPr kumimoji="0" lang="en-US" altLang="en-US" sz="3200" b="0" i="0" u="none" strike="noStrike" cap="none" normalizeH="0" baseline="0" dirty="0" err="1">
                <a:ln>
                  <a:noFill/>
                </a:ln>
                <a:solidFill>
                  <a:srgbClr val="DD4A68"/>
                </a:solidFill>
                <a:effectLst/>
                <a:latin typeface="Consolas" panose="020B0609020204030204" pitchFamily="49" charset="0"/>
              </a:rPr>
              <a:t>InnerClass</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myInner</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A6E3A"/>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myOuter</a:t>
            </a:r>
            <a:r>
              <a:rPr kumimoji="0" lang="en-US" altLang="en-US" sz="3200" b="0" i="0" u="none" strike="noStrike" cap="none" normalizeH="0" baseline="0" dirty="0" err="1">
                <a:ln>
                  <a:noFill/>
                </a:ln>
                <a:solidFill>
                  <a:srgbClr val="999999"/>
                </a:solidFill>
                <a:effectLst/>
                <a:latin typeface="Consolas" panose="020B0609020204030204" pitchFamily="49" charset="0"/>
              </a:rPr>
              <a:t>.</a:t>
            </a:r>
            <a:r>
              <a:rPr kumimoji="0" lang="en-US" altLang="en-US" sz="3200" b="0" i="0" u="none" strike="noStrike" cap="none" normalizeH="0" baseline="0" dirty="0" err="1">
                <a:ln>
                  <a:noFill/>
                </a:ln>
                <a:solidFill>
                  <a:srgbClr val="0077AA"/>
                </a:solidFill>
                <a:effectLst/>
                <a:latin typeface="Consolas" panose="020B0609020204030204" pitchFamily="49" charset="0"/>
              </a:rPr>
              <a:t>new</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DD4A68"/>
                </a:solidFill>
                <a:effectLst/>
                <a:latin typeface="Consolas" panose="020B0609020204030204" pitchFamily="49" charset="0"/>
              </a:rPr>
              <a:t>InnerClass</a:t>
            </a:r>
            <a:r>
              <a:rPr kumimoji="0" lang="en-US" altLang="en-US" sz="32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DD4A68"/>
                </a:solidFill>
                <a:effectLst/>
                <a:latin typeface="Consolas" panose="020B0609020204030204" pitchFamily="49" charset="0"/>
              </a:rPr>
              <a:t>System</a:t>
            </a:r>
            <a:r>
              <a:rPr kumimoji="0" lang="en-US" altLang="en-US" sz="3200" b="0" i="0" u="none" strike="noStrike" cap="none" normalizeH="0" baseline="0" dirty="0" err="1">
                <a:ln>
                  <a:noFill/>
                </a:ln>
                <a:solidFill>
                  <a:srgbClr val="999999"/>
                </a:solidFill>
                <a:effectLst/>
                <a:latin typeface="Consolas" panose="020B0609020204030204" pitchFamily="49" charset="0"/>
              </a:rPr>
              <a:t>.</a:t>
            </a:r>
            <a:r>
              <a:rPr kumimoji="0" lang="en-US" altLang="en-US" sz="3200" b="0" i="0" u="none" strike="noStrike" cap="none" normalizeH="0" baseline="0" dirty="0" err="1">
                <a:ln>
                  <a:noFill/>
                </a:ln>
                <a:solidFill>
                  <a:srgbClr val="000000"/>
                </a:solidFill>
                <a:effectLst/>
                <a:latin typeface="Consolas" panose="020B0609020204030204" pitchFamily="49" charset="0"/>
              </a:rPr>
              <a:t>out</a:t>
            </a:r>
            <a:r>
              <a:rPr kumimoji="0" lang="en-US" altLang="en-US" sz="3200" b="0" i="0" u="none" strike="noStrike" cap="none" normalizeH="0" baseline="0" dirty="0" err="1">
                <a:ln>
                  <a:noFill/>
                </a:ln>
                <a:solidFill>
                  <a:srgbClr val="999999"/>
                </a:solidFill>
                <a:effectLst/>
                <a:latin typeface="Consolas" panose="020B0609020204030204" pitchFamily="49" charset="0"/>
              </a:rPr>
              <a:t>.</a:t>
            </a:r>
            <a:r>
              <a:rPr kumimoji="0" lang="en-US" altLang="en-US" sz="3200" b="0" i="0" u="none" strike="noStrike" cap="none" normalizeH="0" baseline="0" dirty="0" err="1">
                <a:ln>
                  <a:noFill/>
                </a:ln>
                <a:solidFill>
                  <a:srgbClr val="DD4A68"/>
                </a:solidFill>
                <a:effectLst/>
                <a:latin typeface="Consolas" panose="020B0609020204030204" pitchFamily="49" charset="0"/>
              </a:rPr>
              <a:t>println</a:t>
            </a: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err="1">
                <a:ln>
                  <a:noFill/>
                </a:ln>
                <a:solidFill>
                  <a:srgbClr val="000000"/>
                </a:solidFill>
                <a:effectLst/>
                <a:latin typeface="Consolas" panose="020B0609020204030204" pitchFamily="49" charset="0"/>
              </a:rPr>
              <a:t>myInner</a:t>
            </a:r>
            <a:r>
              <a:rPr kumimoji="0" lang="en-US" altLang="en-US" sz="3200" b="0" i="0" u="none" strike="noStrike" cap="none" normalizeH="0" baseline="0" dirty="0" err="1">
                <a:ln>
                  <a:noFill/>
                </a:ln>
                <a:solidFill>
                  <a:srgbClr val="999999"/>
                </a:solidFill>
                <a:effectLst/>
                <a:latin typeface="Consolas" panose="020B0609020204030204" pitchFamily="49" charset="0"/>
              </a:rPr>
              <a:t>.</a:t>
            </a:r>
            <a:r>
              <a:rPr kumimoji="0" lang="en-US" altLang="en-US" sz="3200" b="0" i="0" u="none" strike="noStrike" cap="none" normalizeH="0" baseline="0" dirty="0" err="1">
                <a:ln>
                  <a:noFill/>
                </a:ln>
                <a:solidFill>
                  <a:srgbClr val="000000"/>
                </a:solidFill>
                <a:effectLst/>
                <a:latin typeface="Consolas" panose="020B0609020204030204" pitchFamily="49" charset="0"/>
              </a:rPr>
              <a:t>y</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A6E3A"/>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myOuter</a:t>
            </a:r>
            <a:r>
              <a:rPr kumimoji="0" lang="en-US" altLang="en-US" sz="3200" b="0" i="0" u="none" strike="noStrike" cap="none" normalizeH="0" baseline="0" dirty="0" err="1">
                <a:ln>
                  <a:noFill/>
                </a:ln>
                <a:solidFill>
                  <a:srgbClr val="999999"/>
                </a:solidFill>
                <a:effectLst/>
                <a:latin typeface="Consolas" panose="020B0609020204030204" pitchFamily="49" charset="0"/>
              </a:rPr>
              <a:t>.</a:t>
            </a:r>
            <a:r>
              <a:rPr kumimoji="0" lang="en-US" altLang="en-US" sz="3200" b="0" i="0" u="none" strike="noStrike" cap="none" normalizeH="0" baseline="0" dirty="0" err="1">
                <a:ln>
                  <a:noFill/>
                </a:ln>
                <a:solidFill>
                  <a:srgbClr val="000000"/>
                </a:solidFill>
                <a:effectLst/>
                <a:latin typeface="Consolas" panose="020B0609020204030204" pitchFamily="49" charset="0"/>
              </a:rPr>
              <a:t>x</a:t>
            </a: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Consolas" panose="020B0609020204030204" pitchFamily="49" charset="0"/>
              </a:rPr>
              <a:t>}</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4388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DADE5-BDDD-B51D-2A13-93702278F120}"/>
              </a:ext>
            </a:extLst>
          </p:cNvPr>
          <p:cNvSpPr txBox="1"/>
          <p:nvPr/>
        </p:nvSpPr>
        <p:spPr>
          <a:xfrm>
            <a:off x="3049030" y="328132"/>
            <a:ext cx="6098058" cy="646331"/>
          </a:xfrm>
          <a:prstGeom prst="rect">
            <a:avLst/>
          </a:prstGeom>
          <a:noFill/>
        </p:spPr>
        <p:txBody>
          <a:bodyPr wrap="square">
            <a:spAutoFit/>
          </a:bodyPr>
          <a:lstStyle/>
          <a:p>
            <a:pPr algn="just"/>
            <a:r>
              <a:rPr lang="en-IN" sz="3600" b="0" i="0" dirty="0">
                <a:solidFill>
                  <a:srgbClr val="610B38"/>
                </a:solidFill>
                <a:effectLst/>
                <a:latin typeface="erdana"/>
              </a:rPr>
              <a:t>Java Anonymous inner class</a:t>
            </a:r>
          </a:p>
        </p:txBody>
      </p:sp>
      <p:sp>
        <p:nvSpPr>
          <p:cNvPr id="5" name="TextBox 4">
            <a:extLst>
              <a:ext uri="{FF2B5EF4-FFF2-40B4-BE49-F238E27FC236}">
                <a16:creationId xmlns:a16="http://schemas.microsoft.com/office/drawing/2014/main" id="{7E2F37DC-D421-98B3-328B-0AAC47AA45AF}"/>
              </a:ext>
            </a:extLst>
          </p:cNvPr>
          <p:cNvSpPr txBox="1"/>
          <p:nvPr/>
        </p:nvSpPr>
        <p:spPr>
          <a:xfrm>
            <a:off x="642551" y="1096310"/>
            <a:ext cx="11244649" cy="1938992"/>
          </a:xfrm>
          <a:prstGeom prst="rect">
            <a:avLst/>
          </a:prstGeom>
          <a:noFill/>
        </p:spPr>
        <p:txBody>
          <a:bodyPr wrap="square">
            <a:spAutoFit/>
          </a:bodyPr>
          <a:lstStyle/>
          <a:p>
            <a:pPr algn="just"/>
            <a:r>
              <a:rPr lang="en-US" sz="2400" b="0" i="0" dirty="0">
                <a:solidFill>
                  <a:srgbClr val="333333"/>
                </a:solidFill>
                <a:effectLst/>
                <a:latin typeface="inter-regular"/>
              </a:rPr>
              <a:t>In simple words, a class that has no name is known as an anonymous inner class in Java. It should be used if you have to override a method of class or interface. </a:t>
            </a:r>
          </a:p>
          <a:p>
            <a:pPr algn="just"/>
            <a:r>
              <a:rPr lang="en-US" sz="2400" b="0" i="0" dirty="0">
                <a:solidFill>
                  <a:srgbClr val="333333"/>
                </a:solidFill>
                <a:effectLst/>
                <a:latin typeface="inter-regular"/>
              </a:rPr>
              <a:t>Java Anonymous inner class can be created in two ways:</a:t>
            </a:r>
          </a:p>
          <a:p>
            <a:pPr algn="just">
              <a:buFont typeface="+mj-lt"/>
              <a:buAutoNum type="arabicPeriod"/>
            </a:pPr>
            <a:r>
              <a:rPr lang="en-US" sz="2400" b="0" i="0" dirty="0">
                <a:solidFill>
                  <a:srgbClr val="000000"/>
                </a:solidFill>
                <a:effectLst/>
                <a:latin typeface="inter-regular"/>
              </a:rPr>
              <a:t>Class (may be abstract or concrete).</a:t>
            </a:r>
          </a:p>
          <a:p>
            <a:pPr algn="just">
              <a:buFont typeface="+mj-lt"/>
              <a:buAutoNum type="arabicPeriod"/>
            </a:pPr>
            <a:r>
              <a:rPr lang="en-US" sz="2400" b="0" i="0" dirty="0">
                <a:solidFill>
                  <a:srgbClr val="000000"/>
                </a:solidFill>
                <a:effectLst/>
                <a:latin typeface="inter-regular"/>
              </a:rPr>
              <a:t>Interface</a:t>
            </a:r>
          </a:p>
        </p:txBody>
      </p:sp>
      <p:sp>
        <p:nvSpPr>
          <p:cNvPr id="7" name="TextBox 6">
            <a:extLst>
              <a:ext uri="{FF2B5EF4-FFF2-40B4-BE49-F238E27FC236}">
                <a16:creationId xmlns:a16="http://schemas.microsoft.com/office/drawing/2014/main" id="{7DF92A32-67E9-98C9-B43B-189F1336451A}"/>
              </a:ext>
            </a:extLst>
          </p:cNvPr>
          <p:cNvSpPr txBox="1"/>
          <p:nvPr/>
        </p:nvSpPr>
        <p:spPr>
          <a:xfrm>
            <a:off x="3049030" y="2662530"/>
            <a:ext cx="6098058" cy="3416320"/>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Person{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TestAnonymousInner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Person p=</a:t>
            </a:r>
            <a:r>
              <a:rPr lang="en-IN" b="1" i="0" dirty="0">
                <a:solidFill>
                  <a:srgbClr val="006699"/>
                </a:solidFill>
                <a:effectLst/>
                <a:latin typeface="inter-regular"/>
              </a:rPr>
              <a:t>new</a:t>
            </a:r>
            <a:r>
              <a:rPr lang="en-IN" b="0" i="0" dirty="0">
                <a:solidFill>
                  <a:srgbClr val="000000"/>
                </a:solidFill>
                <a:effectLst/>
                <a:latin typeface="inter-regular"/>
              </a:rPr>
              <a:t> Person()</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"nice fruits"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p.eat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B899F557-8348-F1A4-8063-C68CB2A3E3D3}"/>
              </a:ext>
            </a:extLst>
          </p:cNvPr>
          <p:cNvSpPr txBox="1"/>
          <p:nvPr/>
        </p:nvSpPr>
        <p:spPr>
          <a:xfrm>
            <a:off x="531341" y="5980669"/>
            <a:ext cx="11022225" cy="646331"/>
          </a:xfrm>
          <a:prstGeom prst="rect">
            <a:avLst/>
          </a:prstGeom>
          <a:noFill/>
        </p:spPr>
        <p:txBody>
          <a:bodyPr wrap="square">
            <a:spAutoFit/>
          </a:bodyPr>
          <a:lstStyle/>
          <a:p>
            <a:pPr algn="just"/>
            <a:r>
              <a:rPr lang="en-US" b="0" i="0" dirty="0">
                <a:solidFill>
                  <a:srgbClr val="000000"/>
                </a:solidFill>
                <a:effectLst/>
                <a:latin typeface="inter-regular"/>
              </a:rPr>
              <a:t>A class is created, but its name is decided by the compiler, which extends the Person class and provides the implementation of the eat() method.</a:t>
            </a:r>
          </a:p>
        </p:txBody>
      </p:sp>
    </p:spTree>
    <p:extLst>
      <p:ext uri="{BB962C8B-B14F-4D97-AF65-F5344CB8AC3E}">
        <p14:creationId xmlns:p14="http://schemas.microsoft.com/office/powerpoint/2010/main" val="470947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37381-1858-6950-EB06-31FBF7B6BE22}"/>
              </a:ext>
            </a:extLst>
          </p:cNvPr>
          <p:cNvSpPr txBox="1"/>
          <p:nvPr/>
        </p:nvSpPr>
        <p:spPr>
          <a:xfrm>
            <a:off x="3049030" y="2136339"/>
            <a:ext cx="6098058" cy="2585323"/>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java.io.PrintStream</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TestAnonymousInner$</a:t>
            </a:r>
            <a:r>
              <a:rPr lang="en-IN" b="0" i="0" dirty="0">
                <a:solidFill>
                  <a:srgbClr val="C00000"/>
                </a:solidFill>
                <a:effectLst/>
                <a:latin typeface="inter-regular"/>
              </a:rPr>
              <a:t>1</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Person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TestAnonymousInner$</a:t>
            </a:r>
            <a:r>
              <a:rPr lang="en-IN" b="0" i="0" dirty="0">
                <a:solidFill>
                  <a:srgbClr val="C00000"/>
                </a:solidFill>
                <a:effectLst/>
                <a:latin typeface="inter-regular"/>
              </a:rPr>
              <a:t>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"nice fruits"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B5445588-9CEE-30E6-8DAE-571CC4291726}"/>
              </a:ext>
            </a:extLst>
          </p:cNvPr>
          <p:cNvSpPr txBox="1"/>
          <p:nvPr/>
        </p:nvSpPr>
        <p:spPr>
          <a:xfrm>
            <a:off x="874236" y="1069540"/>
            <a:ext cx="6098058" cy="369332"/>
          </a:xfrm>
          <a:prstGeom prst="rect">
            <a:avLst/>
          </a:prstGeom>
          <a:noFill/>
        </p:spPr>
        <p:txBody>
          <a:bodyPr wrap="square">
            <a:spAutoFit/>
          </a:bodyPr>
          <a:lstStyle/>
          <a:p>
            <a:pPr algn="just"/>
            <a:r>
              <a:rPr lang="en-US" b="0" i="0" dirty="0">
                <a:solidFill>
                  <a:srgbClr val="610B4B"/>
                </a:solidFill>
                <a:effectLst/>
                <a:latin typeface="erdana"/>
              </a:rPr>
              <a:t>Internal class generated by the compiler</a:t>
            </a:r>
          </a:p>
        </p:txBody>
      </p:sp>
    </p:spTree>
    <p:extLst>
      <p:ext uri="{BB962C8B-B14F-4D97-AF65-F5344CB8AC3E}">
        <p14:creationId xmlns:p14="http://schemas.microsoft.com/office/powerpoint/2010/main" val="91545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0EE69-76AD-6DB4-7907-1A44C6152116}"/>
              </a:ext>
            </a:extLst>
          </p:cNvPr>
          <p:cNvSpPr txBox="1"/>
          <p:nvPr/>
        </p:nvSpPr>
        <p:spPr>
          <a:xfrm>
            <a:off x="3049030" y="1859340"/>
            <a:ext cx="6098058" cy="3139321"/>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interface</a:t>
            </a:r>
            <a:r>
              <a:rPr lang="en-IN" b="0" i="0" dirty="0">
                <a:solidFill>
                  <a:srgbClr val="000000"/>
                </a:solidFill>
                <a:effectLst/>
                <a:latin typeface="inter-regular"/>
              </a:rPr>
              <a:t> Eatable{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TestAnnonymousInner1{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Eatable e=</a:t>
            </a:r>
            <a:r>
              <a:rPr lang="en-IN" b="1" i="0" dirty="0">
                <a:solidFill>
                  <a:srgbClr val="006699"/>
                </a:solidFill>
                <a:effectLst/>
                <a:latin typeface="inter-regular"/>
              </a:rPr>
              <a:t>new</a:t>
            </a:r>
            <a:r>
              <a:rPr lang="en-IN" b="0" i="0" dirty="0">
                <a:solidFill>
                  <a:srgbClr val="000000"/>
                </a:solidFill>
                <a:effectLst/>
                <a:latin typeface="inter-regular"/>
              </a:rPr>
              <a:t> Eatable(){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"nice fruits"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e.eat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60B76476-BC3F-406B-A38F-6D832F55F241}"/>
              </a:ext>
            </a:extLst>
          </p:cNvPr>
          <p:cNvSpPr txBox="1"/>
          <p:nvPr/>
        </p:nvSpPr>
        <p:spPr>
          <a:xfrm>
            <a:off x="997804" y="945972"/>
            <a:ext cx="6098058" cy="369332"/>
          </a:xfrm>
          <a:prstGeom prst="rect">
            <a:avLst/>
          </a:prstGeom>
          <a:noFill/>
        </p:spPr>
        <p:txBody>
          <a:bodyPr wrap="square">
            <a:spAutoFit/>
          </a:bodyPr>
          <a:lstStyle/>
          <a:p>
            <a:pPr algn="just"/>
            <a:r>
              <a:rPr lang="en-US" b="0" i="0" dirty="0">
                <a:solidFill>
                  <a:srgbClr val="610B38"/>
                </a:solidFill>
                <a:effectLst/>
                <a:latin typeface="erdana"/>
              </a:rPr>
              <a:t>Java anonymous inner class example using interface</a:t>
            </a:r>
          </a:p>
        </p:txBody>
      </p:sp>
    </p:spTree>
    <p:extLst>
      <p:ext uri="{BB962C8B-B14F-4D97-AF65-F5344CB8AC3E}">
        <p14:creationId xmlns:p14="http://schemas.microsoft.com/office/powerpoint/2010/main" val="179939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5DB67-FBFB-48A7-5F12-4E82EB385C2B}"/>
              </a:ext>
            </a:extLst>
          </p:cNvPr>
          <p:cNvSpPr txBox="1"/>
          <p:nvPr/>
        </p:nvSpPr>
        <p:spPr>
          <a:xfrm>
            <a:off x="293915" y="329443"/>
            <a:ext cx="5222421" cy="5632311"/>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javax.swing</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SwingApp</a:t>
            </a:r>
            <a:r>
              <a:rPr lang="en-IN" b="0" i="0" dirty="0">
                <a:solidFill>
                  <a:srgbClr val="000000"/>
                </a:solidFill>
                <a:effectLst/>
                <a:latin typeface="inter-regular"/>
              </a:rPr>
              <a:t> {  </a:t>
            </a:r>
          </a:p>
          <a:p>
            <a:pPr algn="just">
              <a:buFont typeface="+mj-lt"/>
              <a:buAutoNum type="arabicPeriod"/>
            </a:pPr>
            <a:r>
              <a:rPr lang="en-IN" b="0" i="0" dirty="0" err="1">
                <a:solidFill>
                  <a:srgbClr val="000000"/>
                </a:solidFill>
                <a:effectLst/>
                <a:latin typeface="inter-regular"/>
              </a:rPr>
              <a:t>SwingApp</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JFrame</a:t>
            </a:r>
            <a:r>
              <a:rPr lang="en-IN" b="0" i="0" dirty="0">
                <a:solidFill>
                  <a:srgbClr val="000000"/>
                </a:solidFill>
                <a:effectLst/>
                <a:latin typeface="inter-regular"/>
              </a:rPr>
              <a:t> f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JFrame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JLabel</a:t>
            </a:r>
            <a:r>
              <a:rPr lang="en-IN" b="0" i="0" dirty="0">
                <a:solidFill>
                  <a:srgbClr val="000000"/>
                </a:solidFill>
                <a:effectLst/>
                <a:latin typeface="inter-regular"/>
              </a:rPr>
              <a:t> </a:t>
            </a:r>
            <a:r>
              <a:rPr lang="en-IN" b="0" i="0" dirty="0" err="1">
                <a:solidFill>
                  <a:srgbClr val="000000"/>
                </a:solidFill>
                <a:effectLst/>
                <a:latin typeface="inter-regular"/>
              </a:rPr>
              <a:t>firstName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JLabel</a:t>
            </a:r>
            <a:r>
              <a:rPr lang="en-IN" b="0" i="0" dirty="0">
                <a:solidFill>
                  <a:srgbClr val="000000"/>
                </a:solidFill>
                <a:effectLst/>
                <a:latin typeface="inter-regular"/>
              </a:rPr>
              <a:t>(</a:t>
            </a:r>
            <a:r>
              <a:rPr lang="en-IN" b="0" i="0" dirty="0">
                <a:solidFill>
                  <a:srgbClr val="0000FF"/>
                </a:solidFill>
                <a:effectLst/>
                <a:latin typeface="inter-regular"/>
              </a:rPr>
              <a:t>"First Name"</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firstName.setBounds</a:t>
            </a:r>
            <a:r>
              <a:rPr lang="en-IN" b="0" i="0" dirty="0">
                <a:solidFill>
                  <a:srgbClr val="000000"/>
                </a:solidFill>
                <a:effectLst/>
                <a:latin typeface="inter-regular"/>
              </a:rPr>
              <a:t>(</a:t>
            </a:r>
            <a:r>
              <a:rPr lang="en-IN" b="0" i="0" dirty="0">
                <a:solidFill>
                  <a:srgbClr val="C00000"/>
                </a:solidFill>
                <a:effectLst/>
                <a:latin typeface="inter-regular"/>
              </a:rPr>
              <a:t>20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r>
              <a:rPr lang="en-IN" b="0" i="0" dirty="0">
                <a:solidFill>
                  <a:srgbClr val="C00000"/>
                </a:solidFill>
                <a:effectLst/>
                <a:latin typeface="inter-regular"/>
              </a:rPr>
              <a:t>80</a:t>
            </a:r>
            <a:r>
              <a:rPr lang="en-IN" b="0" i="0" dirty="0">
                <a:solidFill>
                  <a:srgbClr val="000000"/>
                </a:solidFill>
                <a:effectLst/>
                <a:latin typeface="inter-regular"/>
              </a:rPr>
              <a:t>, </a:t>
            </a:r>
            <a:r>
              <a:rPr lang="en-IN" b="0" i="0" dirty="0">
                <a:solidFill>
                  <a:srgbClr val="C00000"/>
                </a:solidFill>
                <a:effectLst/>
                <a:latin typeface="inter-regular"/>
              </a:rPr>
              <a:t>20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JLabel</a:t>
            </a:r>
            <a:r>
              <a:rPr lang="en-IN" b="0" i="0" dirty="0">
                <a:solidFill>
                  <a:srgbClr val="000000"/>
                </a:solidFill>
                <a:effectLst/>
                <a:latin typeface="inter-regular"/>
              </a:rPr>
              <a:t> </a:t>
            </a:r>
            <a:r>
              <a:rPr lang="en-IN" b="0" i="0" dirty="0" err="1">
                <a:solidFill>
                  <a:srgbClr val="000000"/>
                </a:solidFill>
                <a:effectLst/>
                <a:latin typeface="inter-regular"/>
              </a:rPr>
              <a:t>lastName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JLabel</a:t>
            </a:r>
            <a:r>
              <a:rPr lang="en-IN" b="0" i="0" dirty="0">
                <a:solidFill>
                  <a:srgbClr val="000000"/>
                </a:solidFill>
                <a:effectLst/>
                <a:latin typeface="inter-regular"/>
              </a:rPr>
              <a:t>(</a:t>
            </a:r>
            <a:r>
              <a:rPr lang="en-IN" b="0" i="0" dirty="0">
                <a:solidFill>
                  <a:srgbClr val="0000FF"/>
                </a:solidFill>
                <a:effectLst/>
                <a:latin typeface="inter-regular"/>
              </a:rPr>
              <a:t>"Last Name"</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lastName.setBounds</a:t>
            </a:r>
            <a:r>
              <a:rPr lang="en-IN" b="0" i="0" dirty="0">
                <a:solidFill>
                  <a:srgbClr val="000000"/>
                </a:solidFill>
                <a:effectLst/>
                <a:latin typeface="inter-regular"/>
              </a:rPr>
              <a:t>(</a:t>
            </a:r>
            <a:r>
              <a:rPr lang="en-IN" b="0" i="0" dirty="0">
                <a:solidFill>
                  <a:srgbClr val="C00000"/>
                </a:solidFill>
                <a:effectLst/>
                <a:latin typeface="inter-regular"/>
              </a:rPr>
              <a:t>20</a:t>
            </a:r>
            <a:r>
              <a:rPr lang="en-IN" b="0" i="0" dirty="0">
                <a:solidFill>
                  <a:srgbClr val="000000"/>
                </a:solidFill>
                <a:effectLst/>
                <a:latin typeface="inter-regular"/>
              </a:rPr>
              <a:t>, </a:t>
            </a:r>
            <a:r>
              <a:rPr lang="en-IN" b="0" i="0" dirty="0">
                <a:solidFill>
                  <a:srgbClr val="C00000"/>
                </a:solidFill>
                <a:effectLst/>
                <a:latin typeface="inter-regular"/>
              </a:rPr>
              <a:t>80</a:t>
            </a:r>
            <a:r>
              <a:rPr lang="en-IN" b="0" i="0" dirty="0">
                <a:solidFill>
                  <a:srgbClr val="000000"/>
                </a:solidFill>
                <a:effectLst/>
                <a:latin typeface="inter-regular"/>
              </a:rPr>
              <a:t>, </a:t>
            </a:r>
            <a:r>
              <a:rPr lang="en-IN" b="0" i="0" dirty="0">
                <a:solidFill>
                  <a:srgbClr val="C00000"/>
                </a:solidFill>
                <a:effectLst/>
                <a:latin typeface="inter-regular"/>
              </a:rPr>
              <a:t>80</a:t>
            </a:r>
            <a:r>
              <a:rPr lang="en-IN" b="0" i="0" dirty="0">
                <a:solidFill>
                  <a:srgbClr val="000000"/>
                </a:solidFill>
                <a:effectLst/>
                <a:latin typeface="inter-regular"/>
              </a:rPr>
              <a:t>, </a:t>
            </a:r>
            <a:r>
              <a:rPr lang="en-IN" b="0" i="0" dirty="0">
                <a:solidFill>
                  <a:srgbClr val="C00000"/>
                </a:solidFill>
                <a:effectLst/>
                <a:latin typeface="inter-regular"/>
              </a:rPr>
              <a:t>20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JLabel</a:t>
            </a:r>
            <a:r>
              <a:rPr lang="en-IN" b="0" i="0" dirty="0">
                <a:solidFill>
                  <a:srgbClr val="000000"/>
                </a:solidFill>
                <a:effectLst/>
                <a:latin typeface="inter-regular"/>
              </a:rPr>
              <a:t> dob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JLabel</a:t>
            </a:r>
            <a:r>
              <a:rPr lang="en-IN" b="0" i="0" dirty="0">
                <a:solidFill>
                  <a:srgbClr val="000000"/>
                </a:solidFill>
                <a:effectLst/>
                <a:latin typeface="inter-regular"/>
              </a:rPr>
              <a:t>(</a:t>
            </a:r>
            <a:r>
              <a:rPr lang="en-IN" b="0" i="0" dirty="0">
                <a:solidFill>
                  <a:srgbClr val="0000FF"/>
                </a:solidFill>
                <a:effectLst/>
                <a:latin typeface="inter-regular"/>
              </a:rPr>
              <a:t>"Date of Birth"</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dob.setBounds</a:t>
            </a:r>
            <a:r>
              <a:rPr lang="en-IN" b="0" i="0" dirty="0">
                <a:solidFill>
                  <a:srgbClr val="000000"/>
                </a:solidFill>
                <a:effectLst/>
                <a:latin typeface="inter-regular"/>
              </a:rPr>
              <a:t>(</a:t>
            </a:r>
            <a:r>
              <a:rPr lang="en-IN" b="0" i="0" dirty="0">
                <a:solidFill>
                  <a:srgbClr val="C00000"/>
                </a:solidFill>
                <a:effectLst/>
                <a:latin typeface="inter-regular"/>
              </a:rPr>
              <a:t>20</a:t>
            </a:r>
            <a:r>
              <a:rPr lang="en-IN" b="0" i="0" dirty="0">
                <a:solidFill>
                  <a:srgbClr val="000000"/>
                </a:solidFill>
                <a:effectLst/>
                <a:latin typeface="inter-regular"/>
              </a:rPr>
              <a:t>, </a:t>
            </a:r>
            <a:r>
              <a:rPr lang="en-IN" b="0" i="0" dirty="0">
                <a:solidFill>
                  <a:srgbClr val="C00000"/>
                </a:solidFill>
                <a:effectLst/>
                <a:latin typeface="inter-regular"/>
              </a:rPr>
              <a:t>110</a:t>
            </a:r>
            <a:r>
              <a:rPr lang="en-IN" b="0" i="0" dirty="0">
                <a:solidFill>
                  <a:srgbClr val="000000"/>
                </a:solidFill>
                <a:effectLst/>
                <a:latin typeface="inter-regular"/>
              </a:rPr>
              <a:t>, </a:t>
            </a:r>
            <a:r>
              <a:rPr lang="en-IN" b="0" i="0" dirty="0">
                <a:solidFill>
                  <a:srgbClr val="C00000"/>
                </a:solidFill>
                <a:effectLst/>
                <a:latin typeface="inter-regular"/>
              </a:rPr>
              <a:t>80</a:t>
            </a:r>
            <a:r>
              <a:rPr lang="en-IN" b="0" i="0" dirty="0">
                <a:solidFill>
                  <a:srgbClr val="000000"/>
                </a:solidFill>
                <a:effectLst/>
                <a:latin typeface="inter-regular"/>
              </a:rPr>
              <a:t>, </a:t>
            </a:r>
            <a:r>
              <a:rPr lang="en-IN" b="0" i="0" dirty="0">
                <a:solidFill>
                  <a:srgbClr val="C00000"/>
                </a:solidFill>
                <a:effectLst/>
                <a:latin typeface="inter-regular"/>
              </a:rPr>
              <a:t>20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JTextField</a:t>
            </a:r>
            <a:r>
              <a:rPr lang="en-IN" b="0" i="0" dirty="0">
                <a:solidFill>
                  <a:srgbClr val="000000"/>
                </a:solidFill>
                <a:effectLst/>
                <a:latin typeface="inter-regular"/>
              </a:rPr>
              <a:t> </a:t>
            </a:r>
            <a:r>
              <a:rPr lang="en-IN" b="0" i="0" dirty="0" err="1">
                <a:solidFill>
                  <a:srgbClr val="000000"/>
                </a:solidFill>
                <a:effectLst/>
                <a:latin typeface="inter-regular"/>
              </a:rPr>
              <a:t>firstNameTF</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JTextField</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firstNameTF.setBounds</a:t>
            </a:r>
            <a:r>
              <a:rPr lang="en-IN" b="0" i="0" dirty="0">
                <a:solidFill>
                  <a:srgbClr val="000000"/>
                </a:solidFill>
                <a:effectLst/>
                <a:latin typeface="inter-regular"/>
              </a:rPr>
              <a:t>(</a:t>
            </a:r>
            <a:r>
              <a:rPr lang="en-IN" b="0" i="0" dirty="0">
                <a:solidFill>
                  <a:srgbClr val="C00000"/>
                </a:solidFill>
                <a:effectLst/>
                <a:latin typeface="inter-regular"/>
              </a:rPr>
              <a:t>120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20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JTextField</a:t>
            </a:r>
            <a:r>
              <a:rPr lang="en-IN" b="0" i="0" dirty="0">
                <a:solidFill>
                  <a:srgbClr val="000000"/>
                </a:solidFill>
                <a:effectLst/>
                <a:latin typeface="inter-regular"/>
              </a:rPr>
              <a:t> </a:t>
            </a:r>
            <a:r>
              <a:rPr lang="en-IN" b="0" i="0" dirty="0" err="1">
                <a:solidFill>
                  <a:srgbClr val="000000"/>
                </a:solidFill>
                <a:effectLst/>
                <a:latin typeface="inter-regular"/>
              </a:rPr>
              <a:t>lastNameTF</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JTextField</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lastNameTF.setBounds</a:t>
            </a:r>
            <a:r>
              <a:rPr lang="en-IN" b="0" i="0" dirty="0">
                <a:solidFill>
                  <a:srgbClr val="000000"/>
                </a:solidFill>
                <a:effectLst/>
                <a:latin typeface="inter-regular"/>
              </a:rPr>
              <a:t>(</a:t>
            </a:r>
            <a:r>
              <a:rPr lang="en-IN" b="0" i="0" dirty="0">
                <a:solidFill>
                  <a:srgbClr val="C00000"/>
                </a:solidFill>
                <a:effectLst/>
                <a:latin typeface="inter-regular"/>
              </a:rPr>
              <a:t>120</a:t>
            </a:r>
            <a:r>
              <a:rPr lang="en-IN" b="0" i="0" dirty="0">
                <a:solidFill>
                  <a:srgbClr val="000000"/>
                </a:solidFill>
                <a:effectLst/>
                <a:latin typeface="inter-regular"/>
              </a:rPr>
              <a:t>, </a:t>
            </a:r>
            <a:r>
              <a:rPr lang="en-IN" b="0" i="0" dirty="0">
                <a:solidFill>
                  <a:srgbClr val="C00000"/>
                </a:solidFill>
                <a:effectLst/>
                <a:latin typeface="inter-regular"/>
              </a:rPr>
              <a:t>80</a:t>
            </a:r>
            <a:r>
              <a:rPr lang="en-IN" b="0" i="0" dirty="0">
                <a:solidFill>
                  <a:srgbClr val="000000"/>
                </a:solidFill>
                <a:effectLst/>
                <a:latin typeface="inter-regular"/>
              </a:rPr>
              <a:t>, </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20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ECB77382-5427-6427-F7AF-B8113B24A751}"/>
              </a:ext>
            </a:extLst>
          </p:cNvPr>
          <p:cNvSpPr txBox="1"/>
          <p:nvPr/>
        </p:nvSpPr>
        <p:spPr>
          <a:xfrm>
            <a:off x="5072065" y="266422"/>
            <a:ext cx="4129087" cy="5909310"/>
          </a:xfrm>
          <a:prstGeom prst="rect">
            <a:avLst/>
          </a:prstGeom>
          <a:noFill/>
        </p:spPr>
        <p:txBody>
          <a:bodyPr wrap="square">
            <a:spAutoFit/>
          </a:bodyPr>
          <a:lstStyle/>
          <a:p>
            <a:pPr algn="just">
              <a:buFont typeface="+mj-lt"/>
              <a:buAutoNum type="arabicPeriod"/>
            </a:pPr>
            <a:r>
              <a:rPr lang="en-IN" b="0" i="0" dirty="0" err="1">
                <a:solidFill>
                  <a:srgbClr val="000000"/>
                </a:solidFill>
                <a:effectLst/>
                <a:latin typeface="inter-regular"/>
              </a:rPr>
              <a:t>JTextField</a:t>
            </a:r>
            <a:r>
              <a:rPr lang="en-IN" b="0" i="0" dirty="0">
                <a:solidFill>
                  <a:srgbClr val="000000"/>
                </a:solidFill>
                <a:effectLst/>
                <a:latin typeface="inter-regular"/>
              </a:rPr>
              <a:t> </a:t>
            </a:r>
            <a:r>
              <a:rPr lang="en-IN" b="0" i="0" dirty="0" err="1">
                <a:solidFill>
                  <a:srgbClr val="000000"/>
                </a:solidFill>
                <a:effectLst/>
                <a:latin typeface="inter-regular"/>
              </a:rPr>
              <a:t>dobTF</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JTextField</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dobTF.setBounds</a:t>
            </a:r>
            <a:r>
              <a:rPr lang="en-IN" b="0" i="0" dirty="0">
                <a:solidFill>
                  <a:srgbClr val="000000"/>
                </a:solidFill>
                <a:effectLst/>
                <a:latin typeface="inter-regular"/>
              </a:rPr>
              <a:t>(</a:t>
            </a:r>
            <a:r>
              <a:rPr lang="en-IN" b="0" i="0" dirty="0">
                <a:solidFill>
                  <a:srgbClr val="C00000"/>
                </a:solidFill>
                <a:effectLst/>
                <a:latin typeface="inter-regular"/>
              </a:rPr>
              <a:t>120</a:t>
            </a:r>
            <a:r>
              <a:rPr lang="en-IN" b="0" i="0" dirty="0">
                <a:solidFill>
                  <a:srgbClr val="000000"/>
                </a:solidFill>
                <a:effectLst/>
                <a:latin typeface="inter-regular"/>
              </a:rPr>
              <a:t>, </a:t>
            </a:r>
            <a:r>
              <a:rPr lang="en-IN" b="0" i="0" dirty="0">
                <a:solidFill>
                  <a:srgbClr val="C00000"/>
                </a:solidFill>
                <a:effectLst/>
                <a:latin typeface="inter-regular"/>
              </a:rPr>
              <a:t>110</a:t>
            </a:r>
            <a:r>
              <a:rPr lang="en-IN" b="0" i="0" dirty="0">
                <a:solidFill>
                  <a:srgbClr val="000000"/>
                </a:solidFill>
                <a:effectLst/>
                <a:latin typeface="inter-regular"/>
              </a:rPr>
              <a:t>, </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20</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JButton</a:t>
            </a:r>
            <a:r>
              <a:rPr lang="en-IN" b="0" i="0" dirty="0">
                <a:solidFill>
                  <a:srgbClr val="000000"/>
                </a:solidFill>
                <a:effectLst/>
                <a:latin typeface="inter-regular"/>
              </a:rPr>
              <a:t> </a:t>
            </a:r>
            <a:r>
              <a:rPr lang="en-IN" b="0" i="0" dirty="0" err="1">
                <a:solidFill>
                  <a:srgbClr val="000000"/>
                </a:solidFill>
                <a:effectLst/>
                <a:latin typeface="inter-regular"/>
              </a:rPr>
              <a:t>sbmt</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JButton</a:t>
            </a:r>
            <a:r>
              <a:rPr lang="en-IN" b="0" i="0" dirty="0">
                <a:solidFill>
                  <a:srgbClr val="000000"/>
                </a:solidFill>
                <a:effectLst/>
                <a:latin typeface="inter-regular"/>
              </a:rPr>
              <a:t>(</a:t>
            </a:r>
            <a:r>
              <a:rPr lang="en-IN" b="0" i="0" dirty="0">
                <a:solidFill>
                  <a:srgbClr val="0000FF"/>
                </a:solidFill>
                <a:effectLst/>
                <a:latin typeface="inter-regular"/>
              </a:rPr>
              <a:t>"Submit"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sbmt.setBounds</a:t>
            </a:r>
            <a:r>
              <a:rPr lang="en-IN" b="0" i="0" dirty="0">
                <a:solidFill>
                  <a:srgbClr val="000000"/>
                </a:solidFill>
                <a:effectLst/>
                <a:latin typeface="inter-regular"/>
              </a:rPr>
              <a:t>(</a:t>
            </a:r>
            <a:r>
              <a:rPr lang="en-IN" b="0" i="0" dirty="0">
                <a:solidFill>
                  <a:srgbClr val="C00000"/>
                </a:solidFill>
                <a:effectLst/>
                <a:latin typeface="inter-regular"/>
              </a:rPr>
              <a:t>20</a:t>
            </a:r>
            <a:r>
              <a:rPr lang="en-IN" b="0" i="0" dirty="0">
                <a:solidFill>
                  <a:srgbClr val="000000"/>
                </a:solidFill>
                <a:effectLst/>
                <a:latin typeface="inter-regular"/>
              </a:rPr>
              <a:t>, </a:t>
            </a:r>
            <a:r>
              <a:rPr lang="en-IN" b="0" i="0" dirty="0">
                <a:solidFill>
                  <a:srgbClr val="C00000"/>
                </a:solidFill>
                <a:effectLst/>
                <a:latin typeface="inter-regular"/>
              </a:rPr>
              <a:t>160</a:t>
            </a:r>
            <a:r>
              <a:rPr lang="en-IN" b="0" i="0" dirty="0">
                <a:solidFill>
                  <a:srgbClr val="000000"/>
                </a:solidFill>
                <a:effectLst/>
                <a:latin typeface="inter-regular"/>
              </a:rPr>
              <a:t>, </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30</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JButton</a:t>
            </a:r>
            <a:r>
              <a:rPr lang="en-IN" b="0" i="0" dirty="0">
                <a:solidFill>
                  <a:srgbClr val="000000"/>
                </a:solidFill>
                <a:effectLst/>
                <a:latin typeface="inter-regular"/>
              </a:rPr>
              <a:t> reset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JButton</a:t>
            </a:r>
            <a:r>
              <a:rPr lang="en-IN" b="0" i="0" dirty="0">
                <a:solidFill>
                  <a:srgbClr val="000000"/>
                </a:solidFill>
                <a:effectLst/>
                <a:latin typeface="inter-regular"/>
              </a:rPr>
              <a:t>(</a:t>
            </a:r>
            <a:r>
              <a:rPr lang="en-IN" b="0" i="0" dirty="0">
                <a:solidFill>
                  <a:srgbClr val="0000FF"/>
                </a:solidFill>
                <a:effectLst/>
                <a:latin typeface="inter-regular"/>
              </a:rPr>
              <a:t>"Reset"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reset.setBounds</a:t>
            </a:r>
            <a:r>
              <a:rPr lang="en-IN" b="0" i="0" dirty="0">
                <a:solidFill>
                  <a:srgbClr val="000000"/>
                </a:solidFill>
                <a:effectLst/>
                <a:latin typeface="inter-regular"/>
              </a:rPr>
              <a:t>(</a:t>
            </a:r>
            <a:r>
              <a:rPr lang="en-IN" b="0" i="0" dirty="0">
                <a:solidFill>
                  <a:srgbClr val="C00000"/>
                </a:solidFill>
                <a:effectLst/>
                <a:latin typeface="inter-regular"/>
              </a:rPr>
              <a:t>120</a:t>
            </a:r>
            <a:r>
              <a:rPr lang="en-IN" b="0" i="0" dirty="0">
                <a:solidFill>
                  <a:srgbClr val="000000"/>
                </a:solidFill>
                <a:effectLst/>
                <a:latin typeface="inter-regular"/>
              </a:rPr>
              <a:t>,</a:t>
            </a:r>
            <a:r>
              <a:rPr lang="en-IN" b="0" i="0" dirty="0">
                <a:solidFill>
                  <a:srgbClr val="C00000"/>
                </a:solidFill>
                <a:effectLst/>
                <a:latin typeface="inter-regular"/>
              </a:rPr>
              <a:t>160</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a:t>
            </a:r>
            <a:r>
              <a:rPr lang="en-IN" b="0" i="0" dirty="0">
                <a:solidFill>
                  <a:srgbClr val="C00000"/>
                </a:solidFill>
                <a:effectLst/>
                <a:latin typeface="inter-regular"/>
              </a:rPr>
              <a:t>30</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f.add</a:t>
            </a:r>
            <a:r>
              <a:rPr lang="en-IN" b="0" i="0" dirty="0">
                <a:solidFill>
                  <a:srgbClr val="000000"/>
                </a:solidFill>
                <a:effectLst/>
                <a:latin typeface="inter-regular"/>
              </a:rPr>
              <a:t>(</a:t>
            </a:r>
            <a:r>
              <a:rPr lang="en-IN" b="0" i="0" dirty="0" err="1">
                <a:solidFill>
                  <a:srgbClr val="000000"/>
                </a:solidFill>
                <a:effectLst/>
                <a:latin typeface="inter-regular"/>
              </a:rPr>
              <a:t>firstName</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f.add</a:t>
            </a:r>
            <a:r>
              <a:rPr lang="en-IN" b="0" i="0" dirty="0">
                <a:solidFill>
                  <a:srgbClr val="000000"/>
                </a:solidFill>
                <a:effectLst/>
                <a:latin typeface="inter-regular"/>
              </a:rPr>
              <a:t>(</a:t>
            </a:r>
            <a:r>
              <a:rPr lang="en-IN" b="0" i="0" dirty="0" err="1">
                <a:solidFill>
                  <a:srgbClr val="000000"/>
                </a:solidFill>
                <a:effectLst/>
                <a:latin typeface="inter-regular"/>
              </a:rPr>
              <a:t>lastName</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f.add</a:t>
            </a:r>
            <a:r>
              <a:rPr lang="en-IN" b="0" i="0" dirty="0">
                <a:solidFill>
                  <a:srgbClr val="000000"/>
                </a:solidFill>
                <a:effectLst/>
                <a:latin typeface="inter-regular"/>
              </a:rPr>
              <a:t>(dob);  </a:t>
            </a:r>
          </a:p>
          <a:p>
            <a:pPr algn="just">
              <a:buFont typeface="+mj-lt"/>
              <a:buAutoNum type="arabicPeriod"/>
            </a:pPr>
            <a:r>
              <a:rPr lang="en-IN" b="0" i="0" dirty="0" err="1">
                <a:solidFill>
                  <a:srgbClr val="000000"/>
                </a:solidFill>
                <a:effectLst/>
                <a:latin typeface="inter-regular"/>
              </a:rPr>
              <a:t>f.add</a:t>
            </a:r>
            <a:r>
              <a:rPr lang="en-IN" b="0" i="0" dirty="0">
                <a:solidFill>
                  <a:srgbClr val="000000"/>
                </a:solidFill>
                <a:effectLst/>
                <a:latin typeface="inter-regular"/>
              </a:rPr>
              <a:t>(</a:t>
            </a:r>
            <a:r>
              <a:rPr lang="en-IN" b="0" i="0" dirty="0" err="1">
                <a:solidFill>
                  <a:srgbClr val="000000"/>
                </a:solidFill>
                <a:effectLst/>
                <a:latin typeface="inter-regular"/>
              </a:rPr>
              <a:t>firstNameTF</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f.add</a:t>
            </a:r>
            <a:r>
              <a:rPr lang="en-IN" b="0" i="0" dirty="0">
                <a:solidFill>
                  <a:srgbClr val="000000"/>
                </a:solidFill>
                <a:effectLst/>
                <a:latin typeface="inter-regular"/>
              </a:rPr>
              <a:t>(</a:t>
            </a:r>
            <a:r>
              <a:rPr lang="en-IN" b="0" i="0" dirty="0" err="1">
                <a:solidFill>
                  <a:srgbClr val="000000"/>
                </a:solidFill>
                <a:effectLst/>
                <a:latin typeface="inter-regular"/>
              </a:rPr>
              <a:t>lastNameTF</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f.add</a:t>
            </a:r>
            <a:r>
              <a:rPr lang="en-IN" b="0" i="0" dirty="0">
                <a:solidFill>
                  <a:srgbClr val="000000"/>
                </a:solidFill>
                <a:effectLst/>
                <a:latin typeface="inter-regular"/>
              </a:rPr>
              <a:t>(</a:t>
            </a:r>
            <a:r>
              <a:rPr lang="en-IN" b="0" i="0" dirty="0" err="1">
                <a:solidFill>
                  <a:srgbClr val="000000"/>
                </a:solidFill>
                <a:effectLst/>
                <a:latin typeface="inter-regular"/>
              </a:rPr>
              <a:t>dobTF</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f.add</a:t>
            </a:r>
            <a:r>
              <a:rPr lang="en-IN" b="0" i="0" dirty="0">
                <a:solidFill>
                  <a:srgbClr val="000000"/>
                </a:solidFill>
                <a:effectLst/>
                <a:latin typeface="inter-regular"/>
              </a:rPr>
              <a:t>(</a:t>
            </a:r>
            <a:r>
              <a:rPr lang="en-IN" b="0" i="0" dirty="0" err="1">
                <a:solidFill>
                  <a:srgbClr val="000000"/>
                </a:solidFill>
                <a:effectLst/>
                <a:latin typeface="inter-regular"/>
              </a:rPr>
              <a:t>sbmt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f.add</a:t>
            </a:r>
            <a:r>
              <a:rPr lang="en-IN" b="0" i="0" dirty="0">
                <a:solidFill>
                  <a:srgbClr val="000000"/>
                </a:solidFill>
                <a:effectLst/>
                <a:latin typeface="inter-regular"/>
              </a:rPr>
              <a:t>(reset);    </a:t>
            </a:r>
          </a:p>
          <a:p>
            <a:pPr algn="just">
              <a:buFont typeface="+mj-lt"/>
              <a:buAutoNum type="arabicPeriod"/>
            </a:pPr>
            <a:r>
              <a:rPr lang="en-IN" b="0" i="0" dirty="0" err="1">
                <a:solidFill>
                  <a:srgbClr val="000000"/>
                </a:solidFill>
                <a:effectLst/>
                <a:latin typeface="inter-regular"/>
              </a:rPr>
              <a:t>f.setSize</a:t>
            </a:r>
            <a:r>
              <a:rPr lang="en-IN" b="0" i="0" dirty="0">
                <a:solidFill>
                  <a:srgbClr val="000000"/>
                </a:solidFill>
                <a:effectLst/>
                <a:latin typeface="inter-regular"/>
              </a:rPr>
              <a:t>(</a:t>
            </a:r>
            <a:r>
              <a:rPr lang="en-IN" b="0" i="0" dirty="0">
                <a:solidFill>
                  <a:srgbClr val="C00000"/>
                </a:solidFill>
                <a:effectLst/>
                <a:latin typeface="inter-regular"/>
              </a:rPr>
              <a:t>300</a:t>
            </a:r>
            <a:r>
              <a:rPr lang="en-IN" b="0" i="0" dirty="0">
                <a:solidFill>
                  <a:srgbClr val="000000"/>
                </a:solidFill>
                <a:effectLst/>
                <a:latin typeface="inter-regular"/>
              </a:rPr>
              <a:t>,</a:t>
            </a:r>
            <a:r>
              <a:rPr lang="en-IN" b="0" i="0" dirty="0">
                <a:solidFill>
                  <a:srgbClr val="C00000"/>
                </a:solidFill>
                <a:effectLst/>
                <a:latin typeface="inter-regular"/>
              </a:rPr>
              <a:t>300</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f.setLayout</a:t>
            </a:r>
            <a:r>
              <a:rPr lang="en-IN" b="0" i="0" dirty="0">
                <a:solidFill>
                  <a:srgbClr val="000000"/>
                </a:solidFill>
                <a:effectLst/>
                <a:latin typeface="inter-regular"/>
              </a:rPr>
              <a:t>(</a:t>
            </a:r>
            <a:r>
              <a:rPr lang="en-IN" b="1" i="0" dirty="0">
                <a:solidFill>
                  <a:srgbClr val="006699"/>
                </a:solidFill>
                <a:effectLst/>
                <a:latin typeface="inter-regular"/>
              </a:rPr>
              <a:t>null</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f.setVisible</a:t>
            </a:r>
            <a:r>
              <a:rPr lang="en-IN" b="0" i="0" dirty="0">
                <a:solidFill>
                  <a:srgbClr val="000000"/>
                </a:solidFill>
                <a:effectLst/>
                <a:latin typeface="inter-regular"/>
              </a:rPr>
              <a:t>(</a:t>
            </a:r>
            <a:r>
              <a:rPr lang="en-IN" b="1" i="0" dirty="0">
                <a:solidFill>
                  <a:srgbClr val="006699"/>
                </a:solidFill>
                <a:effectLst/>
                <a:latin typeface="inter-regular"/>
              </a:rPr>
              <a:t>true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8200"/>
                </a:solidFill>
                <a:effectLst/>
                <a:latin typeface="inter-regular"/>
              </a:rPr>
              <a:t>// TODO Auto-generated method stub</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SwingApp</a:t>
            </a:r>
            <a:r>
              <a:rPr lang="en-IN" b="0" i="0" dirty="0">
                <a:solidFill>
                  <a:srgbClr val="000000"/>
                </a:solidFill>
                <a:effectLst/>
                <a:latin typeface="inter-regular"/>
              </a:rPr>
              <a:t> s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SwingApp</a:t>
            </a:r>
            <a:r>
              <a:rPr lang="en-IN" b="0" i="0" dirty="0">
                <a:solidFill>
                  <a:srgbClr val="000000"/>
                </a:solidFill>
                <a:effectLst/>
                <a:latin typeface="inter-regular"/>
              </a:rPr>
              <a:t>();  }}  </a:t>
            </a:r>
          </a:p>
          <a:p>
            <a:pPr algn="just">
              <a:buFont typeface="+mj-lt"/>
              <a:buAutoNum type="arabicPeriod"/>
            </a:pPr>
            <a:endParaRPr lang="en-IN" b="0" i="0" dirty="0">
              <a:solidFill>
                <a:srgbClr val="000000"/>
              </a:solidFill>
              <a:effectLst/>
              <a:latin typeface="inter-regular"/>
            </a:endParaRPr>
          </a:p>
        </p:txBody>
      </p:sp>
      <p:pic>
        <p:nvPicPr>
          <p:cNvPr id="7" name="Picture 6">
            <a:extLst>
              <a:ext uri="{FF2B5EF4-FFF2-40B4-BE49-F238E27FC236}">
                <a16:creationId xmlns:a16="http://schemas.microsoft.com/office/drawing/2014/main" id="{ADAFBD67-5CBF-5AB8-4B58-37B7C1CB24FB}"/>
              </a:ext>
            </a:extLst>
          </p:cNvPr>
          <p:cNvPicPr>
            <a:picLocks noChangeAspect="1"/>
          </p:cNvPicPr>
          <p:nvPr/>
        </p:nvPicPr>
        <p:blipFill>
          <a:blip r:embed="rId2"/>
          <a:stretch>
            <a:fillRect/>
          </a:stretch>
        </p:blipFill>
        <p:spPr>
          <a:xfrm>
            <a:off x="8860973" y="1768514"/>
            <a:ext cx="2867025" cy="2905125"/>
          </a:xfrm>
          <a:prstGeom prst="rect">
            <a:avLst/>
          </a:prstGeom>
        </p:spPr>
      </p:pic>
    </p:spTree>
    <p:extLst>
      <p:ext uri="{BB962C8B-B14F-4D97-AF65-F5344CB8AC3E}">
        <p14:creationId xmlns:p14="http://schemas.microsoft.com/office/powerpoint/2010/main" val="802206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B63DF-8B48-6447-1200-6FB6B85EE03B}"/>
              </a:ext>
            </a:extLst>
          </p:cNvPr>
          <p:cNvSpPr txBox="1"/>
          <p:nvPr/>
        </p:nvSpPr>
        <p:spPr>
          <a:xfrm>
            <a:off x="3049030" y="291061"/>
            <a:ext cx="6098058" cy="1015663"/>
          </a:xfrm>
          <a:prstGeom prst="rect">
            <a:avLst/>
          </a:prstGeom>
          <a:noFill/>
        </p:spPr>
        <p:txBody>
          <a:bodyPr wrap="square">
            <a:spAutoFit/>
          </a:bodyPr>
          <a:lstStyle/>
          <a:p>
            <a:pPr algn="ctr"/>
            <a:r>
              <a:rPr lang="en-US" sz="6000" dirty="0">
                <a:solidFill>
                  <a:srgbClr val="FF0000"/>
                </a:solidFill>
                <a:effectLst/>
                <a:latin typeface="Times New Roman" panose="02020603050405020304" pitchFamily="18" charset="0"/>
                <a:ea typeface="Times New Roman" panose="02020603050405020304" pitchFamily="18" charset="0"/>
              </a:rPr>
              <a:t>Applets </a:t>
            </a:r>
            <a:endParaRPr lang="en-IN" sz="6000" dirty="0">
              <a:solidFill>
                <a:srgbClr val="FF0000"/>
              </a:solidFill>
            </a:endParaRPr>
          </a:p>
        </p:txBody>
      </p:sp>
      <p:sp>
        <p:nvSpPr>
          <p:cNvPr id="5" name="TextBox 4">
            <a:extLst>
              <a:ext uri="{FF2B5EF4-FFF2-40B4-BE49-F238E27FC236}">
                <a16:creationId xmlns:a16="http://schemas.microsoft.com/office/drawing/2014/main" id="{E77168C7-3E6E-6ECF-F8AF-22AE15A31361}"/>
              </a:ext>
            </a:extLst>
          </p:cNvPr>
          <p:cNvSpPr txBox="1"/>
          <p:nvPr/>
        </p:nvSpPr>
        <p:spPr>
          <a:xfrm>
            <a:off x="556053" y="1509232"/>
            <a:ext cx="11281719" cy="3416320"/>
          </a:xfrm>
          <a:prstGeom prst="rect">
            <a:avLst/>
          </a:prstGeom>
          <a:noFill/>
        </p:spPr>
        <p:txBody>
          <a:bodyPr wrap="square">
            <a:spAutoFit/>
          </a:bodyPr>
          <a:lstStyle/>
          <a:p>
            <a:r>
              <a:rPr lang="en-US" sz="2400" b="0" i="0" dirty="0">
                <a:solidFill>
                  <a:srgbClr val="333333"/>
                </a:solidFill>
                <a:effectLst/>
                <a:latin typeface="inter-regular"/>
              </a:rPr>
              <a:t>Applet is a special type of program that is embedded in the webpage to generate the dynamic content. </a:t>
            </a:r>
          </a:p>
          <a:p>
            <a:r>
              <a:rPr lang="en-US" sz="2400" b="0" i="0" dirty="0">
                <a:solidFill>
                  <a:srgbClr val="333333"/>
                </a:solidFill>
                <a:effectLst/>
                <a:latin typeface="inter-regular"/>
              </a:rPr>
              <a:t>It runs inside the browser and works at client side</a:t>
            </a:r>
          </a:p>
          <a:p>
            <a:pPr algn="just"/>
            <a:r>
              <a:rPr lang="en-US" sz="2400" b="0" i="0" dirty="0">
                <a:solidFill>
                  <a:srgbClr val="333333"/>
                </a:solidFill>
                <a:effectLst/>
                <a:latin typeface="inter-regular"/>
              </a:rPr>
              <a:t>There are many advantages of applet. They are as follows:</a:t>
            </a:r>
          </a:p>
          <a:p>
            <a:pPr algn="just">
              <a:buFont typeface="Arial" panose="020B0604020202020204" pitchFamily="34" charset="0"/>
              <a:buChar char="•"/>
            </a:pPr>
            <a:r>
              <a:rPr lang="en-US" sz="2400" b="0" i="0" dirty="0">
                <a:solidFill>
                  <a:srgbClr val="000000"/>
                </a:solidFill>
                <a:effectLst/>
                <a:latin typeface="inter-regular"/>
              </a:rPr>
              <a:t>It works at client side so less response time.</a:t>
            </a:r>
          </a:p>
          <a:p>
            <a:pPr algn="just">
              <a:buFont typeface="Arial" panose="020B0604020202020204" pitchFamily="34" charset="0"/>
              <a:buChar char="•"/>
            </a:pPr>
            <a:r>
              <a:rPr lang="en-US" sz="2400" b="0" i="0" dirty="0">
                <a:solidFill>
                  <a:srgbClr val="000000"/>
                </a:solidFill>
                <a:effectLst/>
                <a:latin typeface="inter-regular"/>
              </a:rPr>
              <a:t>Secured</a:t>
            </a:r>
          </a:p>
          <a:p>
            <a:pPr algn="just">
              <a:buFont typeface="Arial" panose="020B0604020202020204" pitchFamily="34" charset="0"/>
              <a:buChar char="•"/>
            </a:pPr>
            <a:r>
              <a:rPr lang="en-US" sz="2400" b="0" i="0" dirty="0">
                <a:solidFill>
                  <a:srgbClr val="000000"/>
                </a:solidFill>
                <a:effectLst/>
                <a:latin typeface="inter-regular"/>
              </a:rPr>
              <a:t>It can be executed by browsers running under many </a:t>
            </a:r>
            <a:r>
              <a:rPr lang="en-US" sz="2400" b="0" i="0" dirty="0" err="1">
                <a:solidFill>
                  <a:srgbClr val="000000"/>
                </a:solidFill>
                <a:effectLst/>
                <a:latin typeface="inter-regular"/>
              </a:rPr>
              <a:t>plateforms</a:t>
            </a:r>
            <a:r>
              <a:rPr lang="en-US" sz="2400" b="0" i="0" dirty="0">
                <a:solidFill>
                  <a:srgbClr val="000000"/>
                </a:solidFill>
                <a:effectLst/>
                <a:latin typeface="inter-regular"/>
              </a:rPr>
              <a:t>, </a:t>
            </a:r>
          </a:p>
          <a:p>
            <a:pPr algn="just">
              <a:buFont typeface="Arial" panose="020B0604020202020204" pitchFamily="34" charset="0"/>
              <a:buChar char="•"/>
            </a:pPr>
            <a:r>
              <a:rPr lang="en-US" sz="2400" b="0" i="0" dirty="0">
                <a:solidFill>
                  <a:srgbClr val="000000"/>
                </a:solidFill>
                <a:effectLst/>
                <a:latin typeface="inter-regular"/>
              </a:rPr>
              <a:t>including Linux, Windows, Mac </a:t>
            </a:r>
            <a:r>
              <a:rPr lang="en-US" sz="2400" b="0" i="0" dirty="0" err="1">
                <a:solidFill>
                  <a:srgbClr val="000000"/>
                </a:solidFill>
                <a:effectLst/>
                <a:latin typeface="inter-regular"/>
              </a:rPr>
              <a:t>Os</a:t>
            </a:r>
            <a:r>
              <a:rPr lang="en-US" sz="2400" b="0" i="0" dirty="0">
                <a:solidFill>
                  <a:srgbClr val="000000"/>
                </a:solidFill>
                <a:effectLst/>
                <a:latin typeface="inter-regular"/>
              </a:rPr>
              <a:t> etc.</a:t>
            </a:r>
          </a:p>
          <a:p>
            <a:endParaRPr lang="en-IN" sz="2400" dirty="0"/>
          </a:p>
        </p:txBody>
      </p:sp>
      <p:pic>
        <p:nvPicPr>
          <p:cNvPr id="7" name="Picture 6">
            <a:extLst>
              <a:ext uri="{FF2B5EF4-FFF2-40B4-BE49-F238E27FC236}">
                <a16:creationId xmlns:a16="http://schemas.microsoft.com/office/drawing/2014/main" id="{AA55FA35-357D-80FD-E80F-26072B216C23}"/>
              </a:ext>
            </a:extLst>
          </p:cNvPr>
          <p:cNvPicPr>
            <a:picLocks noChangeAspect="1"/>
          </p:cNvPicPr>
          <p:nvPr/>
        </p:nvPicPr>
        <p:blipFill>
          <a:blip r:embed="rId2"/>
          <a:stretch>
            <a:fillRect/>
          </a:stretch>
        </p:blipFill>
        <p:spPr>
          <a:xfrm>
            <a:off x="9624884" y="2121065"/>
            <a:ext cx="1295400" cy="3857625"/>
          </a:xfrm>
          <a:prstGeom prst="rect">
            <a:avLst/>
          </a:prstGeom>
        </p:spPr>
      </p:pic>
    </p:spTree>
    <p:extLst>
      <p:ext uri="{BB962C8B-B14F-4D97-AF65-F5344CB8AC3E}">
        <p14:creationId xmlns:p14="http://schemas.microsoft.com/office/powerpoint/2010/main" val="96689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027DDC-DC45-7327-7876-8AC204AF8D4C}"/>
              </a:ext>
            </a:extLst>
          </p:cNvPr>
          <p:cNvSpPr txBox="1"/>
          <p:nvPr/>
        </p:nvSpPr>
        <p:spPr>
          <a:xfrm>
            <a:off x="1771650" y="337845"/>
            <a:ext cx="7370308" cy="584775"/>
          </a:xfrm>
          <a:prstGeom prst="rect">
            <a:avLst/>
          </a:prstGeom>
          <a:noFill/>
        </p:spPr>
        <p:txBody>
          <a:bodyPr wrap="square">
            <a:spAutoFit/>
          </a:bodyPr>
          <a:lstStyle/>
          <a:p>
            <a:r>
              <a:rPr lang="en-US" sz="3200" dirty="0">
                <a:solidFill>
                  <a:srgbClr val="FF0000"/>
                </a:solidFill>
                <a:effectLst/>
                <a:latin typeface="Times New Roman" panose="02020603050405020304" pitchFamily="18" charset="0"/>
                <a:ea typeface="Times New Roman" panose="02020603050405020304" pitchFamily="18" charset="0"/>
              </a:rPr>
              <a:t>MVC architecture, components, containers</a:t>
            </a:r>
            <a:endParaRPr lang="en-IN" sz="3200" dirty="0">
              <a:solidFill>
                <a:srgbClr val="FF0000"/>
              </a:solidFill>
            </a:endParaRPr>
          </a:p>
        </p:txBody>
      </p:sp>
      <p:sp>
        <p:nvSpPr>
          <p:cNvPr id="5" name="TextBox 4">
            <a:extLst>
              <a:ext uri="{FF2B5EF4-FFF2-40B4-BE49-F238E27FC236}">
                <a16:creationId xmlns:a16="http://schemas.microsoft.com/office/drawing/2014/main" id="{B645803B-F46E-030E-AD80-D549B7950EB6}"/>
              </a:ext>
            </a:extLst>
          </p:cNvPr>
          <p:cNvSpPr txBox="1"/>
          <p:nvPr/>
        </p:nvSpPr>
        <p:spPr>
          <a:xfrm>
            <a:off x="620485" y="1391627"/>
            <a:ext cx="10825843" cy="3785652"/>
          </a:xfrm>
          <a:prstGeom prst="rect">
            <a:avLst/>
          </a:prstGeom>
          <a:noFill/>
        </p:spPr>
        <p:txBody>
          <a:bodyPr wrap="square">
            <a:spAutoFit/>
          </a:bodyPr>
          <a:lstStyle/>
          <a:p>
            <a:r>
              <a:rPr lang="en-US" sz="2400" b="0" i="0" dirty="0">
                <a:solidFill>
                  <a:srgbClr val="000000"/>
                </a:solidFill>
                <a:effectLst/>
                <a:latin typeface="Nunito" pitchFamily="2" charset="0"/>
              </a:rPr>
              <a:t>The </a:t>
            </a:r>
            <a:r>
              <a:rPr lang="en-US" sz="2400" b="1" i="0" dirty="0">
                <a:solidFill>
                  <a:srgbClr val="000000"/>
                </a:solidFill>
                <a:effectLst/>
                <a:latin typeface="Nunito" pitchFamily="2" charset="0"/>
              </a:rPr>
              <a:t>Model-View-Controller (MVC)</a:t>
            </a:r>
            <a:r>
              <a:rPr lang="en-US" sz="2400" b="0" i="0" dirty="0">
                <a:solidFill>
                  <a:srgbClr val="000000"/>
                </a:solidFill>
                <a:effectLst/>
                <a:latin typeface="Nunito" pitchFamily="2" charset="0"/>
              </a:rPr>
              <a:t> is an architectural pattern that separates an application into three main logical components:</a:t>
            </a:r>
          </a:p>
          <a:p>
            <a:pPr marL="342900" indent="-342900">
              <a:buFont typeface="Arial" panose="020B0604020202020204" pitchFamily="34" charset="0"/>
              <a:buChar char="•"/>
            </a:pPr>
            <a:r>
              <a:rPr lang="en-US" sz="2400" dirty="0">
                <a:solidFill>
                  <a:srgbClr val="000000"/>
                </a:solidFill>
                <a:latin typeface="Nunito" pitchFamily="2" charset="0"/>
              </a:rPr>
              <a:t>The </a:t>
            </a:r>
            <a:r>
              <a:rPr lang="en-US" sz="2400" i="0" dirty="0">
                <a:solidFill>
                  <a:srgbClr val="000000"/>
                </a:solidFill>
                <a:effectLst/>
                <a:latin typeface="Nunito" pitchFamily="2" charset="0"/>
              </a:rPr>
              <a:t>model, </a:t>
            </a:r>
          </a:p>
          <a:p>
            <a:pPr marL="342900" indent="-342900">
              <a:buFont typeface="Arial" panose="020B0604020202020204" pitchFamily="34" charset="0"/>
              <a:buChar char="•"/>
            </a:pPr>
            <a:r>
              <a:rPr lang="en-US" sz="2400" b="0" i="0" dirty="0">
                <a:solidFill>
                  <a:srgbClr val="000000"/>
                </a:solidFill>
                <a:effectLst/>
                <a:latin typeface="Nunito" pitchFamily="2" charset="0"/>
              </a:rPr>
              <a:t>the view, and</a:t>
            </a:r>
          </a:p>
          <a:p>
            <a:pPr marL="342900" indent="-342900">
              <a:buFont typeface="Arial" panose="020B0604020202020204" pitchFamily="34" charset="0"/>
              <a:buChar char="•"/>
            </a:pPr>
            <a:r>
              <a:rPr lang="en-US" sz="2400" b="0" i="0" dirty="0">
                <a:solidFill>
                  <a:srgbClr val="000000"/>
                </a:solidFill>
                <a:effectLst/>
                <a:latin typeface="Nunito" pitchFamily="2" charset="0"/>
              </a:rPr>
              <a:t> the controller. </a:t>
            </a:r>
          </a:p>
          <a:p>
            <a:pPr marL="342900" indent="-342900">
              <a:buFont typeface="Arial" panose="020B0604020202020204" pitchFamily="34" charset="0"/>
              <a:buChar char="•"/>
            </a:pPr>
            <a:r>
              <a:rPr lang="en-US" sz="2400" b="0" i="0" dirty="0">
                <a:solidFill>
                  <a:srgbClr val="000000"/>
                </a:solidFill>
                <a:effectLst/>
                <a:latin typeface="Nunito" pitchFamily="2" charset="0"/>
              </a:rPr>
              <a:t>Each of these components are built to handle specific development aspects of an application</a:t>
            </a:r>
          </a:p>
          <a:p>
            <a:pPr marL="342900" indent="-342900">
              <a:buFont typeface="Arial" panose="020B0604020202020204" pitchFamily="34" charset="0"/>
              <a:buChar char="•"/>
            </a:pPr>
            <a:r>
              <a:rPr lang="en-US" sz="2400" b="0" i="0" dirty="0">
                <a:solidFill>
                  <a:srgbClr val="333333"/>
                </a:solidFill>
                <a:effectLst/>
                <a:latin typeface="inter-regular"/>
              </a:rPr>
              <a:t>The model designs based on the MVC architecture follow MVC design pattern. The application logic is separated from the user interface while designing the software using model designs.</a:t>
            </a:r>
            <a:endParaRPr lang="en-IN" sz="2400" dirty="0"/>
          </a:p>
        </p:txBody>
      </p:sp>
      <p:pic>
        <p:nvPicPr>
          <p:cNvPr id="7" name="Picture 6">
            <a:extLst>
              <a:ext uri="{FF2B5EF4-FFF2-40B4-BE49-F238E27FC236}">
                <a16:creationId xmlns:a16="http://schemas.microsoft.com/office/drawing/2014/main" id="{33DF19E4-9D76-04B3-B8D7-614A762EE0AA}"/>
              </a:ext>
            </a:extLst>
          </p:cNvPr>
          <p:cNvPicPr>
            <a:picLocks noChangeAspect="1"/>
          </p:cNvPicPr>
          <p:nvPr/>
        </p:nvPicPr>
        <p:blipFill>
          <a:blip r:embed="rId2"/>
          <a:stretch>
            <a:fillRect/>
          </a:stretch>
        </p:blipFill>
        <p:spPr>
          <a:xfrm>
            <a:off x="5264604" y="4673374"/>
            <a:ext cx="5010150" cy="2029506"/>
          </a:xfrm>
          <a:prstGeom prst="rect">
            <a:avLst/>
          </a:prstGeom>
        </p:spPr>
      </p:pic>
    </p:spTree>
    <p:extLst>
      <p:ext uri="{BB962C8B-B14F-4D97-AF65-F5344CB8AC3E}">
        <p14:creationId xmlns:p14="http://schemas.microsoft.com/office/powerpoint/2010/main" val="408198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D55209-71AD-0741-17A3-C94BE80EFF85}"/>
              </a:ext>
            </a:extLst>
          </p:cNvPr>
          <p:cNvSpPr txBox="1"/>
          <p:nvPr/>
        </p:nvSpPr>
        <p:spPr>
          <a:xfrm>
            <a:off x="195943" y="372852"/>
            <a:ext cx="11527971" cy="3046988"/>
          </a:xfrm>
          <a:prstGeom prst="rect">
            <a:avLst/>
          </a:prstGeom>
          <a:noFill/>
        </p:spPr>
        <p:txBody>
          <a:bodyPr wrap="square">
            <a:spAutoFit/>
          </a:bodyPr>
          <a:lstStyle/>
          <a:p>
            <a:pPr algn="just"/>
            <a:r>
              <a:rPr lang="en-US" sz="2400" b="0" i="0" dirty="0">
                <a:solidFill>
                  <a:srgbClr val="333333"/>
                </a:solidFill>
                <a:effectLst/>
                <a:latin typeface="inter-regular"/>
              </a:rPr>
              <a:t>The MVC pattern architecture consists of three layers:</a:t>
            </a:r>
          </a:p>
          <a:p>
            <a:pPr algn="just">
              <a:buFont typeface="Arial" panose="020B0604020202020204" pitchFamily="34" charset="0"/>
              <a:buChar char="•"/>
            </a:pPr>
            <a:r>
              <a:rPr lang="en-US" sz="2400" b="1" i="0" dirty="0">
                <a:solidFill>
                  <a:srgbClr val="000000"/>
                </a:solidFill>
                <a:effectLst/>
                <a:latin typeface="inter-bold"/>
              </a:rPr>
              <a:t>Model:</a:t>
            </a:r>
            <a:r>
              <a:rPr lang="en-US" sz="2400" b="0" i="0" dirty="0">
                <a:solidFill>
                  <a:srgbClr val="000000"/>
                </a:solidFill>
                <a:effectLst/>
                <a:latin typeface="inter-regular"/>
              </a:rPr>
              <a:t> It represents the business layer of application. It is an object to carry the data that can also contain the logic to update controller if data is changed.</a:t>
            </a:r>
          </a:p>
          <a:p>
            <a:pPr algn="just">
              <a:buFont typeface="Arial" panose="020B0604020202020204" pitchFamily="34" charset="0"/>
              <a:buChar char="•"/>
            </a:pPr>
            <a:r>
              <a:rPr lang="en-US" sz="2400" b="1" i="0" dirty="0">
                <a:solidFill>
                  <a:srgbClr val="000000"/>
                </a:solidFill>
                <a:effectLst/>
                <a:latin typeface="inter-bold"/>
              </a:rPr>
              <a:t>View:</a:t>
            </a:r>
            <a:r>
              <a:rPr lang="en-US" sz="2400" b="0" i="0" dirty="0">
                <a:solidFill>
                  <a:srgbClr val="000000"/>
                </a:solidFill>
                <a:effectLst/>
                <a:latin typeface="inter-regular"/>
              </a:rPr>
              <a:t> It represents the presentation layer of application. It is used to visualize the data that the model contains.</a:t>
            </a:r>
          </a:p>
          <a:p>
            <a:pPr algn="just">
              <a:buFont typeface="Arial" panose="020B0604020202020204" pitchFamily="34" charset="0"/>
              <a:buChar char="•"/>
            </a:pPr>
            <a:r>
              <a:rPr lang="en-US" sz="2400" b="1" i="0" dirty="0">
                <a:solidFill>
                  <a:srgbClr val="000000"/>
                </a:solidFill>
                <a:effectLst/>
                <a:latin typeface="inter-bold"/>
              </a:rPr>
              <a:t>Controller:</a:t>
            </a:r>
            <a:r>
              <a:rPr lang="en-US" sz="2400" b="0" i="0" dirty="0">
                <a:solidFill>
                  <a:srgbClr val="000000"/>
                </a:solidFill>
                <a:effectLst/>
                <a:latin typeface="inter-regular"/>
              </a:rPr>
              <a:t> It works on both the model and view. It is used to manage the flow of application, i.e. data flow in the model object and to update the view whenever data is changed.</a:t>
            </a:r>
          </a:p>
        </p:txBody>
      </p:sp>
      <p:pic>
        <p:nvPicPr>
          <p:cNvPr id="7" name="Picture 6">
            <a:extLst>
              <a:ext uri="{FF2B5EF4-FFF2-40B4-BE49-F238E27FC236}">
                <a16:creationId xmlns:a16="http://schemas.microsoft.com/office/drawing/2014/main" id="{1A145C16-2842-8E12-337A-18CC2B5D7C63}"/>
              </a:ext>
            </a:extLst>
          </p:cNvPr>
          <p:cNvPicPr>
            <a:picLocks noChangeAspect="1"/>
          </p:cNvPicPr>
          <p:nvPr/>
        </p:nvPicPr>
        <p:blipFill>
          <a:blip r:embed="rId2"/>
          <a:stretch>
            <a:fillRect/>
          </a:stretch>
        </p:blipFill>
        <p:spPr>
          <a:xfrm>
            <a:off x="3796484" y="3089832"/>
            <a:ext cx="5686425" cy="3495675"/>
          </a:xfrm>
          <a:prstGeom prst="rect">
            <a:avLst/>
          </a:prstGeom>
        </p:spPr>
      </p:pic>
    </p:spTree>
    <p:extLst>
      <p:ext uri="{BB962C8B-B14F-4D97-AF65-F5344CB8AC3E}">
        <p14:creationId xmlns:p14="http://schemas.microsoft.com/office/powerpoint/2010/main" val="304256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EEFF5-110A-E5BD-ED58-2A5AB4C7E08D}"/>
              </a:ext>
            </a:extLst>
          </p:cNvPr>
          <p:cNvSpPr txBox="1"/>
          <p:nvPr/>
        </p:nvSpPr>
        <p:spPr>
          <a:xfrm>
            <a:off x="489857" y="480456"/>
            <a:ext cx="11095264" cy="4708981"/>
          </a:xfrm>
          <a:prstGeom prst="rect">
            <a:avLst/>
          </a:prstGeom>
          <a:noFill/>
        </p:spPr>
        <p:txBody>
          <a:bodyPr wrap="square">
            <a:spAutoFit/>
          </a:bodyPr>
          <a:lstStyle/>
          <a:p>
            <a:pPr algn="just"/>
            <a:r>
              <a:rPr lang="en-US" sz="2000" b="0" i="0" dirty="0">
                <a:solidFill>
                  <a:srgbClr val="610B4B"/>
                </a:solidFill>
                <a:effectLst/>
                <a:latin typeface="erdana"/>
              </a:rPr>
              <a:t>Advantages of MVC Architecture</a:t>
            </a:r>
          </a:p>
          <a:p>
            <a:pPr algn="just"/>
            <a:r>
              <a:rPr lang="en-US" sz="2000" b="0" i="0" dirty="0">
                <a:solidFill>
                  <a:srgbClr val="333333"/>
                </a:solidFill>
                <a:effectLst/>
                <a:latin typeface="inter-regular"/>
              </a:rPr>
              <a:t>The advantages of MVC architecture are as follows:</a:t>
            </a:r>
          </a:p>
          <a:p>
            <a:pPr algn="just">
              <a:buFont typeface="Arial" panose="020B0604020202020204" pitchFamily="34" charset="0"/>
              <a:buChar char="•"/>
            </a:pPr>
            <a:r>
              <a:rPr lang="en-US" sz="2000" b="0" i="0" dirty="0">
                <a:solidFill>
                  <a:srgbClr val="000000"/>
                </a:solidFill>
                <a:effectLst/>
                <a:latin typeface="inter-regular"/>
              </a:rPr>
              <a:t>MVC has the feature of scalability that in turn helps the growth of application.</a:t>
            </a:r>
          </a:p>
          <a:p>
            <a:pPr algn="just">
              <a:buFont typeface="Arial" panose="020B0604020202020204" pitchFamily="34" charset="0"/>
              <a:buChar char="•"/>
            </a:pPr>
            <a:r>
              <a:rPr lang="en-US" sz="2000" b="0" i="0" dirty="0">
                <a:solidFill>
                  <a:srgbClr val="000000"/>
                </a:solidFill>
                <a:effectLst/>
                <a:latin typeface="inter-regular"/>
              </a:rPr>
              <a:t>The components are easy to maintain because there is less dependency.</a:t>
            </a:r>
          </a:p>
          <a:p>
            <a:pPr algn="just">
              <a:buFont typeface="Arial" panose="020B0604020202020204" pitchFamily="34" charset="0"/>
              <a:buChar char="•"/>
            </a:pPr>
            <a:r>
              <a:rPr lang="en-US" sz="2000" b="0" i="0" dirty="0">
                <a:solidFill>
                  <a:srgbClr val="000000"/>
                </a:solidFill>
                <a:effectLst/>
                <a:latin typeface="inter-regular"/>
              </a:rPr>
              <a:t>A model can be reused by multiple views that provides reusability of code.</a:t>
            </a:r>
          </a:p>
          <a:p>
            <a:pPr algn="just">
              <a:buFont typeface="Arial" panose="020B0604020202020204" pitchFamily="34" charset="0"/>
              <a:buChar char="•"/>
            </a:pPr>
            <a:r>
              <a:rPr lang="en-US" sz="2000" b="0" i="0" dirty="0">
                <a:solidFill>
                  <a:srgbClr val="000000"/>
                </a:solidFill>
                <a:effectLst/>
                <a:latin typeface="inter-regular"/>
              </a:rPr>
              <a:t>The developers can work with the three layers (Model, View, and Controller) simultaneously.</a:t>
            </a:r>
          </a:p>
          <a:p>
            <a:pPr algn="just">
              <a:buFont typeface="Arial" panose="020B0604020202020204" pitchFamily="34" charset="0"/>
              <a:buChar char="•"/>
            </a:pPr>
            <a:r>
              <a:rPr lang="en-US" sz="2000" b="0" i="0" dirty="0">
                <a:solidFill>
                  <a:srgbClr val="000000"/>
                </a:solidFill>
                <a:effectLst/>
                <a:latin typeface="inter-regular"/>
              </a:rPr>
              <a:t>Using MVC, the application becomes more understandable.</a:t>
            </a:r>
          </a:p>
          <a:p>
            <a:pPr algn="just">
              <a:buFont typeface="Arial" panose="020B0604020202020204" pitchFamily="34" charset="0"/>
              <a:buChar char="•"/>
            </a:pPr>
            <a:r>
              <a:rPr lang="en-US" sz="2000" b="0" i="0" dirty="0">
                <a:solidFill>
                  <a:srgbClr val="000000"/>
                </a:solidFill>
                <a:effectLst/>
                <a:latin typeface="inter-regular"/>
              </a:rPr>
              <a:t>Using MVC, each layer is maintained separately therefore we do not require to deal with massive code.</a:t>
            </a:r>
          </a:p>
          <a:p>
            <a:pPr algn="just">
              <a:buFont typeface="Arial" panose="020B0604020202020204" pitchFamily="34" charset="0"/>
              <a:buChar char="•"/>
            </a:pPr>
            <a:r>
              <a:rPr lang="en-US" sz="2000" b="0" i="0" dirty="0">
                <a:solidFill>
                  <a:srgbClr val="000000"/>
                </a:solidFill>
                <a:effectLst/>
                <a:latin typeface="inter-regular"/>
              </a:rPr>
              <a:t>The extending and testing of application is easier.</a:t>
            </a:r>
          </a:p>
          <a:p>
            <a:pPr algn="just">
              <a:buFont typeface="Arial" panose="020B0604020202020204" pitchFamily="34" charset="0"/>
              <a:buChar char="•"/>
            </a:pPr>
            <a:endParaRPr lang="en-US" sz="2000" dirty="0">
              <a:solidFill>
                <a:srgbClr val="000000"/>
              </a:solidFill>
              <a:latin typeface="inter-regular"/>
            </a:endParaRPr>
          </a:p>
          <a:p>
            <a:pPr algn="just"/>
            <a:r>
              <a:rPr lang="en-US" sz="2000" b="0" i="0" dirty="0">
                <a:solidFill>
                  <a:srgbClr val="333333"/>
                </a:solidFill>
                <a:effectLst/>
                <a:latin typeface="inter-regular"/>
              </a:rPr>
              <a:t>To implement MVC pattern in Java, we are required to create the following three classes.</a:t>
            </a:r>
          </a:p>
          <a:p>
            <a:pPr algn="just">
              <a:buFont typeface="Arial" panose="020B0604020202020204" pitchFamily="34" charset="0"/>
              <a:buChar char="•"/>
            </a:pPr>
            <a:r>
              <a:rPr lang="en-US" sz="2000" b="1" i="0" dirty="0">
                <a:solidFill>
                  <a:srgbClr val="000000"/>
                </a:solidFill>
                <a:effectLst/>
                <a:latin typeface="inter-bold"/>
              </a:rPr>
              <a:t>Employee Class</a:t>
            </a:r>
            <a:r>
              <a:rPr lang="en-US" sz="2000" b="0" i="0" dirty="0">
                <a:solidFill>
                  <a:srgbClr val="000000"/>
                </a:solidFill>
                <a:effectLst/>
                <a:latin typeface="inter-regular"/>
              </a:rPr>
              <a:t>, will act as model layer</a:t>
            </a:r>
          </a:p>
          <a:p>
            <a:pPr algn="just">
              <a:buFont typeface="Arial" panose="020B0604020202020204" pitchFamily="34" charset="0"/>
              <a:buChar char="•"/>
            </a:pPr>
            <a:r>
              <a:rPr lang="en-US" sz="2000" b="1" i="0" dirty="0" err="1">
                <a:solidFill>
                  <a:srgbClr val="000000"/>
                </a:solidFill>
                <a:effectLst/>
                <a:latin typeface="inter-bold"/>
              </a:rPr>
              <a:t>EmployeeView</a:t>
            </a:r>
            <a:r>
              <a:rPr lang="en-US" sz="2000" b="1" i="0" dirty="0">
                <a:solidFill>
                  <a:srgbClr val="000000"/>
                </a:solidFill>
                <a:effectLst/>
                <a:latin typeface="inter-bold"/>
              </a:rPr>
              <a:t> Class</a:t>
            </a:r>
            <a:r>
              <a:rPr lang="en-US" sz="2000" b="0" i="0" dirty="0">
                <a:solidFill>
                  <a:srgbClr val="000000"/>
                </a:solidFill>
                <a:effectLst/>
                <a:latin typeface="inter-regular"/>
              </a:rPr>
              <a:t>, will act as a view layer</a:t>
            </a:r>
          </a:p>
          <a:p>
            <a:pPr algn="just">
              <a:buFont typeface="Arial" panose="020B0604020202020204" pitchFamily="34" charset="0"/>
              <a:buChar char="•"/>
            </a:pPr>
            <a:r>
              <a:rPr lang="en-US" sz="2000" b="1" i="0" dirty="0" err="1">
                <a:solidFill>
                  <a:srgbClr val="000000"/>
                </a:solidFill>
                <a:effectLst/>
                <a:latin typeface="inter-bold"/>
              </a:rPr>
              <a:t>EmployeeContoller</a:t>
            </a:r>
            <a:r>
              <a:rPr lang="en-US" sz="2000" b="1" i="0" dirty="0">
                <a:solidFill>
                  <a:srgbClr val="000000"/>
                </a:solidFill>
                <a:effectLst/>
                <a:latin typeface="inter-bold"/>
              </a:rPr>
              <a:t> Class</a:t>
            </a:r>
            <a:r>
              <a:rPr lang="en-US" sz="2000" b="0" i="0" dirty="0">
                <a:solidFill>
                  <a:srgbClr val="000000"/>
                </a:solidFill>
                <a:effectLst/>
                <a:latin typeface="inter-regular"/>
              </a:rPr>
              <a:t>, will act a controller layer</a:t>
            </a:r>
          </a:p>
          <a:p>
            <a:pPr algn="just">
              <a:buFont typeface="Arial" panose="020B0604020202020204" pitchFamily="34" charset="0"/>
              <a:buChar char="•"/>
            </a:pPr>
            <a:endParaRPr lang="en-US" sz="2000" b="0" i="0" dirty="0">
              <a:solidFill>
                <a:srgbClr val="000000"/>
              </a:solidFill>
              <a:effectLst/>
              <a:latin typeface="inter-regular"/>
            </a:endParaRPr>
          </a:p>
        </p:txBody>
      </p:sp>
    </p:spTree>
    <p:extLst>
      <p:ext uri="{BB962C8B-B14F-4D97-AF65-F5344CB8AC3E}">
        <p14:creationId xmlns:p14="http://schemas.microsoft.com/office/powerpoint/2010/main" val="109923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321D7-7032-8D3B-9EB7-1A5F75C9A17D}"/>
              </a:ext>
            </a:extLst>
          </p:cNvPr>
          <p:cNvSpPr txBox="1"/>
          <p:nvPr/>
        </p:nvSpPr>
        <p:spPr>
          <a:xfrm>
            <a:off x="560152" y="805744"/>
            <a:ext cx="4761656" cy="4801314"/>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Employee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declaring the variables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String </a:t>
            </a:r>
            <a:r>
              <a:rPr lang="en-IN" b="0" i="0" dirty="0" err="1">
                <a:solidFill>
                  <a:srgbClr val="000000"/>
                </a:solidFill>
                <a:effectLst/>
                <a:latin typeface="inter-regular"/>
              </a:rPr>
              <a:t>EmployeeName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String </a:t>
            </a:r>
            <a:r>
              <a:rPr lang="en-IN" b="0" i="0" dirty="0" err="1">
                <a:solidFill>
                  <a:srgbClr val="000000"/>
                </a:solidFill>
                <a:effectLst/>
                <a:latin typeface="inter-regular"/>
              </a:rPr>
              <a:t>EmployeeId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String </a:t>
            </a:r>
            <a:r>
              <a:rPr lang="en-IN" b="0" i="0" dirty="0" err="1">
                <a:solidFill>
                  <a:srgbClr val="000000"/>
                </a:solidFill>
                <a:effectLst/>
                <a:latin typeface="inter-regular"/>
              </a:rPr>
              <a:t>EmployeeDepartment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defining getter and setter methods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String </a:t>
            </a:r>
            <a:r>
              <a:rPr lang="en-IN" b="0" i="0" dirty="0" err="1">
                <a:solidFill>
                  <a:srgbClr val="000000"/>
                </a:solidFill>
                <a:effectLst/>
                <a:latin typeface="inter-regular"/>
              </a:rPr>
              <a:t>getId</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EmployeeId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setId</a:t>
            </a:r>
            <a:r>
              <a:rPr lang="en-IN" b="0" i="0" dirty="0">
                <a:solidFill>
                  <a:srgbClr val="000000"/>
                </a:solidFill>
                <a:effectLst/>
                <a:latin typeface="inter-regular"/>
              </a:rPr>
              <a:t>(String id) {  </a:t>
            </a:r>
          </a:p>
          <a:p>
            <a:pPr algn="just">
              <a:buFont typeface="+mj-lt"/>
              <a:buAutoNum type="arabicPeriod"/>
            </a:pPr>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.EmployeeId</a:t>
            </a:r>
            <a:r>
              <a:rPr lang="en-IN" b="0" i="0" dirty="0">
                <a:solidFill>
                  <a:srgbClr val="000000"/>
                </a:solidFill>
                <a:effectLst/>
                <a:latin typeface="inter-regular"/>
              </a:rPr>
              <a:t> = id;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2BA22281-5DB7-954C-06F0-AE3B614DAF17}"/>
              </a:ext>
            </a:extLst>
          </p:cNvPr>
          <p:cNvSpPr txBox="1"/>
          <p:nvPr/>
        </p:nvSpPr>
        <p:spPr>
          <a:xfrm>
            <a:off x="5043056" y="596545"/>
            <a:ext cx="6096000" cy="4801314"/>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String </a:t>
            </a:r>
            <a:r>
              <a:rPr lang="en-IN" b="0" i="0" dirty="0" err="1">
                <a:solidFill>
                  <a:srgbClr val="000000"/>
                </a:solidFill>
                <a:effectLst/>
                <a:latin typeface="inter-regular"/>
              </a:rPr>
              <a:t>getName</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EmployeeName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setName</a:t>
            </a:r>
            <a:r>
              <a:rPr lang="en-IN" b="0" i="0" dirty="0">
                <a:solidFill>
                  <a:srgbClr val="000000"/>
                </a:solidFill>
                <a:effectLst/>
                <a:latin typeface="inter-regular"/>
              </a:rPr>
              <a:t>(String name) {  </a:t>
            </a:r>
          </a:p>
          <a:p>
            <a:pPr algn="just">
              <a:buFont typeface="+mj-lt"/>
              <a:buAutoNum type="arabicPeriod"/>
            </a:pPr>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.EmployeeName</a:t>
            </a:r>
            <a:r>
              <a:rPr lang="en-IN" b="0" i="0" dirty="0">
                <a:solidFill>
                  <a:srgbClr val="000000"/>
                </a:solidFill>
                <a:effectLst/>
                <a:latin typeface="inter-regular"/>
              </a:rPr>
              <a:t> = name;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String </a:t>
            </a:r>
            <a:r>
              <a:rPr lang="en-IN" b="0" i="0" dirty="0" err="1">
                <a:solidFill>
                  <a:srgbClr val="000000"/>
                </a:solidFill>
                <a:effectLst/>
                <a:latin typeface="inter-regular"/>
              </a:rPr>
              <a:t>getDepartment</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EmployeeDepartment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setDepartment</a:t>
            </a:r>
            <a:r>
              <a:rPr lang="en-IN" b="0" i="0" dirty="0">
                <a:solidFill>
                  <a:srgbClr val="000000"/>
                </a:solidFill>
                <a:effectLst/>
                <a:latin typeface="inter-regular"/>
              </a:rPr>
              <a:t>(String Department) {  </a:t>
            </a:r>
          </a:p>
          <a:p>
            <a:pPr algn="just">
              <a:buFont typeface="+mj-lt"/>
              <a:buAutoNum type="arabicPeriod"/>
            </a:pPr>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.EmployeeDepartment</a:t>
            </a:r>
            <a:r>
              <a:rPr lang="en-IN" b="0" i="0" dirty="0">
                <a:solidFill>
                  <a:srgbClr val="000000"/>
                </a:solidFill>
                <a:effectLst/>
                <a:latin typeface="inter-regular"/>
              </a:rPr>
              <a:t> = Department;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endParaRPr lang="en-IN" dirty="0"/>
          </a:p>
        </p:txBody>
      </p:sp>
      <p:sp>
        <p:nvSpPr>
          <p:cNvPr id="6" name="TextBox 5">
            <a:extLst>
              <a:ext uri="{FF2B5EF4-FFF2-40B4-BE49-F238E27FC236}">
                <a16:creationId xmlns:a16="http://schemas.microsoft.com/office/drawing/2014/main" id="{C80D8591-9E85-010F-FE5F-E77DF277D46B}"/>
              </a:ext>
            </a:extLst>
          </p:cNvPr>
          <p:cNvSpPr txBox="1"/>
          <p:nvPr/>
        </p:nvSpPr>
        <p:spPr>
          <a:xfrm>
            <a:off x="2087418" y="295564"/>
            <a:ext cx="2290618" cy="369332"/>
          </a:xfrm>
          <a:prstGeom prst="rect">
            <a:avLst/>
          </a:prstGeom>
          <a:noFill/>
        </p:spPr>
        <p:txBody>
          <a:bodyPr wrap="square" rtlCol="0">
            <a:spAutoFit/>
          </a:bodyPr>
          <a:lstStyle/>
          <a:p>
            <a:r>
              <a:rPr lang="en-IN" dirty="0">
                <a:solidFill>
                  <a:srgbClr val="FF0000"/>
                </a:solidFill>
              </a:rPr>
              <a:t>Model class</a:t>
            </a:r>
          </a:p>
        </p:txBody>
      </p:sp>
    </p:spTree>
    <p:extLst>
      <p:ext uri="{BB962C8B-B14F-4D97-AF65-F5344CB8AC3E}">
        <p14:creationId xmlns:p14="http://schemas.microsoft.com/office/powerpoint/2010/main" val="137688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3245</TotalTime>
  <Words>4990</Words>
  <Application>Microsoft Office PowerPoint</Application>
  <PresentationFormat>Widescreen</PresentationFormat>
  <Paragraphs>572</Paragraphs>
  <Slides>50</Slides>
  <Notes>0</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50</vt:i4>
      </vt:variant>
    </vt:vector>
  </HeadingPairs>
  <TitlesOfParts>
    <vt:vector size="74" baseType="lpstr">
      <vt:lpstr>-apple-system</vt:lpstr>
      <vt:lpstr>Arial</vt:lpstr>
      <vt:lpstr>Arial</vt:lpstr>
      <vt:lpstr>Arial Unicode MS</vt:lpstr>
      <vt:lpstr>Calibri</vt:lpstr>
      <vt:lpstr>Calibri Light</vt:lpstr>
      <vt:lpstr>Consolas</vt:lpstr>
      <vt:lpstr>DejaVu Sans Mono</vt:lpstr>
      <vt:lpstr>DejaVu Serif</vt:lpstr>
      <vt:lpstr>erdana</vt:lpstr>
      <vt:lpstr>Heebo</vt:lpstr>
      <vt:lpstr>Inconsolata</vt:lpstr>
      <vt:lpstr>inherit</vt:lpstr>
      <vt:lpstr>inter-bold</vt:lpstr>
      <vt:lpstr>inter-regular</vt:lpstr>
      <vt:lpstr>Menlo</vt:lpstr>
      <vt:lpstr>Monaco</vt:lpstr>
      <vt:lpstr>Nunito</vt:lpstr>
      <vt:lpstr>Roboto</vt:lpstr>
      <vt:lpstr>Segoe UI</vt:lpstr>
      <vt:lpstr>Times New Roman</vt:lpstr>
      <vt:lpstr>var(--bs-font-monospace)</vt:lpstr>
      <vt:lpstr>Verdana</vt:lpstr>
      <vt:lpstr>Office Theme</vt:lpstr>
      <vt:lpstr>Unit - 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dc:title>
  <dc:creator>Jyothsna Kilari</dc:creator>
  <cp:lastModifiedBy>Jyothsna Kilari</cp:lastModifiedBy>
  <cp:revision>36</cp:revision>
  <dcterms:created xsi:type="dcterms:W3CDTF">2023-05-15T04:21:14Z</dcterms:created>
  <dcterms:modified xsi:type="dcterms:W3CDTF">2023-05-17T10:26:21Z</dcterms:modified>
</cp:coreProperties>
</file>