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56" r:id="rId3"/>
    <p:sldId id="257" r:id="rId4"/>
    <p:sldId id="258" r:id="rId6"/>
    <p:sldId id="265" r:id="rId7"/>
    <p:sldId id="261" r:id="rId8"/>
    <p:sldId id="260" r:id="rId9"/>
    <p:sldId id="294" r:id="rId10"/>
    <p:sldId id="295" r:id="rId11"/>
    <p:sldId id="297" r:id="rId12"/>
    <p:sldId id="269" r:id="rId13"/>
    <p:sldId id="296" r:id="rId14"/>
    <p:sldId id="262" r:id="rId15"/>
    <p:sldId id="266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B67"/>
    <a:srgbClr val="FFFFFF"/>
    <a:srgbClr val="7F7F7F"/>
    <a:srgbClr val="EAEDF1"/>
    <a:srgbClr val="C3D600"/>
    <a:srgbClr val="FF3C41"/>
    <a:srgbClr val="377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2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44" y="72"/>
      </p:cViewPr>
      <p:guideLst>
        <p:guide orient="horz" pos="3734"/>
        <p:guide pos="3840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Poppins" panose="02000000000000000000" charset="0"/>
              </a:rPr>
            </a:fld>
            <a:endParaRPr lang="zh-CN" altLang="en-US">
              <a:cs typeface="Poppins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Poppins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Poppins" panose="02000000000000000000" charset="0"/>
              </a:rPr>
            </a:fld>
            <a:endParaRPr lang="zh-CN" altLang="en-US">
              <a:cs typeface="Poppins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Poppins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Poppins" panose="020000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Poppins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1241425" y="959485"/>
            <a:ext cx="1602105" cy="1473835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241510" y="2834640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41510" y="4709669"/>
            <a:ext cx="1552133" cy="1225262"/>
          </a:xfrm>
          <a:custGeom>
            <a:avLst/>
            <a:gdLst>
              <a:gd name="connsiteX0" fmla="*/ 0 w 1552133"/>
              <a:gd name="connsiteY0" fmla="*/ 0 h 1225262"/>
              <a:gd name="connsiteX1" fmla="*/ 1552133 w 1552133"/>
              <a:gd name="connsiteY1" fmla="*/ 0 h 1225262"/>
              <a:gd name="connsiteX2" fmla="*/ 1552133 w 1552133"/>
              <a:gd name="connsiteY2" fmla="*/ 1225262 h 1225262"/>
              <a:gd name="connsiteX3" fmla="*/ 0 w 1552133"/>
              <a:gd name="connsiteY3" fmla="*/ 1225262 h 12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133" h="1225262">
                <a:moveTo>
                  <a:pt x="0" y="0"/>
                </a:moveTo>
                <a:lnTo>
                  <a:pt x="1552133" y="0"/>
                </a:lnTo>
                <a:lnTo>
                  <a:pt x="1552133" y="1225262"/>
                </a:lnTo>
                <a:lnTo>
                  <a:pt x="0" y="1225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186057" y="1451327"/>
            <a:ext cx="3171674" cy="4662686"/>
          </a:xfrm>
          <a:custGeom>
            <a:avLst/>
            <a:gdLst>
              <a:gd name="connsiteX0" fmla="*/ 0 w 3171674"/>
              <a:gd name="connsiteY0" fmla="*/ 0 h 4662686"/>
              <a:gd name="connsiteX1" fmla="*/ 3171674 w 3171674"/>
              <a:gd name="connsiteY1" fmla="*/ 0 h 4662686"/>
              <a:gd name="connsiteX2" fmla="*/ 3171674 w 3171674"/>
              <a:gd name="connsiteY2" fmla="*/ 4662686 h 4662686"/>
              <a:gd name="connsiteX3" fmla="*/ 0 w 3171674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674" h="4662686">
                <a:moveTo>
                  <a:pt x="0" y="0"/>
                </a:moveTo>
                <a:lnTo>
                  <a:pt x="3171674" y="0"/>
                </a:lnTo>
                <a:lnTo>
                  <a:pt x="3171674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864600" y="728662"/>
            <a:ext cx="2492596" cy="5400675"/>
          </a:xfrm>
          <a:custGeom>
            <a:avLst/>
            <a:gdLst>
              <a:gd name="connsiteX0" fmla="*/ 0 w 2492596"/>
              <a:gd name="connsiteY0" fmla="*/ 0 h 5400675"/>
              <a:gd name="connsiteX1" fmla="*/ 2492596 w 2492596"/>
              <a:gd name="connsiteY1" fmla="*/ 0 h 5400675"/>
              <a:gd name="connsiteX2" fmla="*/ 2492596 w 2492596"/>
              <a:gd name="connsiteY2" fmla="*/ 5400675 h 5400675"/>
              <a:gd name="connsiteX3" fmla="*/ 0 w 2492596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596" h="5400675">
                <a:moveTo>
                  <a:pt x="0" y="0"/>
                </a:moveTo>
                <a:lnTo>
                  <a:pt x="2492596" y="0"/>
                </a:lnTo>
                <a:lnTo>
                  <a:pt x="2492596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642350" y="857250"/>
            <a:ext cx="2533650" cy="5105400"/>
          </a:xfrm>
          <a:custGeom>
            <a:avLst/>
            <a:gdLst>
              <a:gd name="connsiteX0" fmla="*/ 222250 w 2533650"/>
              <a:gd name="connsiteY0" fmla="*/ 0 h 5105400"/>
              <a:gd name="connsiteX1" fmla="*/ 2315210 w 2533650"/>
              <a:gd name="connsiteY1" fmla="*/ 3810 h 5105400"/>
              <a:gd name="connsiteX2" fmla="*/ 2533650 w 2533650"/>
              <a:gd name="connsiteY2" fmla="*/ 234950 h 5105400"/>
              <a:gd name="connsiteX3" fmla="*/ 2527300 w 2533650"/>
              <a:gd name="connsiteY3" fmla="*/ 4737100 h 5105400"/>
              <a:gd name="connsiteX4" fmla="*/ 2311400 w 2533650"/>
              <a:gd name="connsiteY4" fmla="*/ 5099050 h 5105400"/>
              <a:gd name="connsiteX5" fmla="*/ 203200 w 2533650"/>
              <a:gd name="connsiteY5" fmla="*/ 5105400 h 5105400"/>
              <a:gd name="connsiteX6" fmla="*/ 0 w 2533650"/>
              <a:gd name="connsiteY6" fmla="*/ 4876800 h 5105400"/>
              <a:gd name="connsiteX7" fmla="*/ 6350 w 2533650"/>
              <a:gd name="connsiteY7" fmla="*/ 22225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5105400">
                <a:moveTo>
                  <a:pt x="222250" y="0"/>
                </a:moveTo>
                <a:lnTo>
                  <a:pt x="2315210" y="3810"/>
                </a:lnTo>
                <a:lnTo>
                  <a:pt x="2533650" y="234950"/>
                </a:lnTo>
                <a:cubicBezTo>
                  <a:pt x="2531533" y="1735667"/>
                  <a:pt x="2529417" y="3236383"/>
                  <a:pt x="2527300" y="4737100"/>
                </a:cubicBezTo>
                <a:lnTo>
                  <a:pt x="2311400" y="5099050"/>
                </a:lnTo>
                <a:lnTo>
                  <a:pt x="203200" y="5105400"/>
                </a:lnTo>
                <a:lnTo>
                  <a:pt x="0" y="4876800"/>
                </a:lnTo>
                <a:cubicBezTo>
                  <a:pt x="2117" y="3325283"/>
                  <a:pt x="4233" y="1773767"/>
                  <a:pt x="6350" y="2222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199" y="1504710"/>
            <a:ext cx="3269343" cy="3676179"/>
          </a:xfrm>
          <a:custGeom>
            <a:avLst/>
            <a:gdLst>
              <a:gd name="connsiteX0" fmla="*/ 0 w 3269343"/>
              <a:gd name="connsiteY0" fmla="*/ 0 h 3676179"/>
              <a:gd name="connsiteX1" fmla="*/ 3269343 w 3269343"/>
              <a:gd name="connsiteY1" fmla="*/ 0 h 3676179"/>
              <a:gd name="connsiteX2" fmla="*/ 3269343 w 3269343"/>
              <a:gd name="connsiteY2" fmla="*/ 3676179 h 3676179"/>
              <a:gd name="connsiteX3" fmla="*/ 0 w 3269343"/>
              <a:gd name="connsiteY3" fmla="*/ 3676179 h 367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343" h="3676179">
                <a:moveTo>
                  <a:pt x="0" y="0"/>
                </a:moveTo>
                <a:lnTo>
                  <a:pt x="3269343" y="0"/>
                </a:lnTo>
                <a:lnTo>
                  <a:pt x="3269343" y="3676179"/>
                </a:lnTo>
                <a:lnTo>
                  <a:pt x="0" y="36761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4570569" y="1329302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39787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8301351" y="3937000"/>
            <a:ext cx="3061453" cy="2192338"/>
          </a:xfrm>
          <a:custGeom>
            <a:avLst/>
            <a:gdLst>
              <a:gd name="connsiteX0" fmla="*/ 0 w 3061453"/>
              <a:gd name="connsiteY0" fmla="*/ 0 h 2192338"/>
              <a:gd name="connsiteX1" fmla="*/ 3061453 w 3061453"/>
              <a:gd name="connsiteY1" fmla="*/ 0 h 2192338"/>
              <a:gd name="connsiteX2" fmla="*/ 3061453 w 3061453"/>
              <a:gd name="connsiteY2" fmla="*/ 2192338 h 2192338"/>
              <a:gd name="connsiteX3" fmla="*/ 0 w 3061453"/>
              <a:gd name="connsiteY3" fmla="*/ 2192338 h 2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453" h="2192338">
                <a:moveTo>
                  <a:pt x="0" y="0"/>
                </a:moveTo>
                <a:lnTo>
                  <a:pt x="3061453" y="0"/>
                </a:lnTo>
                <a:lnTo>
                  <a:pt x="3061453" y="2192338"/>
                </a:lnTo>
                <a:lnTo>
                  <a:pt x="0" y="21923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5359047" y="728663"/>
            <a:ext cx="2953314" cy="5400675"/>
          </a:xfrm>
          <a:custGeom>
            <a:avLst/>
            <a:gdLst>
              <a:gd name="connsiteX0" fmla="*/ 0 w 2953314"/>
              <a:gd name="connsiteY0" fmla="*/ 0 h 5400675"/>
              <a:gd name="connsiteX1" fmla="*/ 2953314 w 2953314"/>
              <a:gd name="connsiteY1" fmla="*/ 0 h 5400675"/>
              <a:gd name="connsiteX2" fmla="*/ 2953314 w 2953314"/>
              <a:gd name="connsiteY2" fmla="*/ 5400675 h 5400675"/>
              <a:gd name="connsiteX3" fmla="*/ 0 w 2953314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314" h="5400675">
                <a:moveTo>
                  <a:pt x="0" y="0"/>
                </a:moveTo>
                <a:lnTo>
                  <a:pt x="2953314" y="0"/>
                </a:lnTo>
                <a:lnTo>
                  <a:pt x="2953314" y="5400675"/>
                </a:lnTo>
                <a:lnTo>
                  <a:pt x="0" y="54006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0" hasCustomPrompt="1"/>
          </p:nvPr>
        </p:nvSpPr>
        <p:spPr>
          <a:xfrm>
            <a:off x="838200" y="1466652"/>
            <a:ext cx="5261196" cy="4662686"/>
          </a:xfrm>
          <a:custGeom>
            <a:avLst/>
            <a:gdLst>
              <a:gd name="connsiteX0" fmla="*/ 0 w 5261196"/>
              <a:gd name="connsiteY0" fmla="*/ 0 h 4662686"/>
              <a:gd name="connsiteX1" fmla="*/ 5261196 w 5261196"/>
              <a:gd name="connsiteY1" fmla="*/ 0 h 4662686"/>
              <a:gd name="connsiteX2" fmla="*/ 5261196 w 5261196"/>
              <a:gd name="connsiteY2" fmla="*/ 4662686 h 4662686"/>
              <a:gd name="connsiteX3" fmla="*/ 0 w 5261196"/>
              <a:gd name="connsiteY3" fmla="*/ 4662686 h 466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96" h="4662686">
                <a:moveTo>
                  <a:pt x="0" y="0"/>
                </a:moveTo>
                <a:lnTo>
                  <a:pt x="5261196" y="0"/>
                </a:lnTo>
                <a:lnTo>
                  <a:pt x="5261196" y="4662686"/>
                </a:lnTo>
                <a:lnTo>
                  <a:pt x="0" y="46626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400" dirty="0"/>
              <a:t>Add text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/>
              <a:t>Add text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4DE096B3-9EB3-458F-90DB-A691C8F155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r>
              <a:rPr lang="ja-JP" altLang="en-US" dirty="0"/>
              <a:t>フッター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2000000000000000000" charset="0"/>
                <a:ea typeface="Poppins" panose="02000000000000000000" charset="0"/>
                <a:cs typeface="Poppins" panose="02000000000000000000" charset="0"/>
              </a:defRPr>
            </a:lvl1pPr>
          </a:lstStyle>
          <a:p>
            <a:fld id="{ACEA712B-A29A-4481-96DA-EA182359DE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2000000000000000000" charset="0"/>
          <a:ea typeface="Poppins" panose="02000000000000000000" charset="0"/>
          <a:cs typeface="Poppins" panose="02000000000000000000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: 形状 95"/>
          <p:cNvSpPr/>
          <p:nvPr/>
        </p:nvSpPr>
        <p:spPr>
          <a:xfrm>
            <a:off x="-117475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137889" y="1211610"/>
            <a:ext cx="2220664" cy="4466366"/>
          </a:xfrm>
          <a:custGeom>
            <a:avLst/>
            <a:gdLst>
              <a:gd name="connsiteX0" fmla="*/ 2758121 w 2758121"/>
              <a:gd name="connsiteY0" fmla="*/ 0 h 5547340"/>
              <a:gd name="connsiteX1" fmla="*/ 2758121 w 2758121"/>
              <a:gd name="connsiteY1" fmla="*/ 5547340 h 5547340"/>
              <a:gd name="connsiteX2" fmla="*/ 2490821 w 2758121"/>
              <a:gd name="connsiteY2" fmla="*/ 5533843 h 5547340"/>
              <a:gd name="connsiteX3" fmla="*/ 0 w 2758121"/>
              <a:gd name="connsiteY3" fmla="*/ 2773670 h 5547340"/>
              <a:gd name="connsiteX4" fmla="*/ 2490821 w 2758121"/>
              <a:gd name="connsiteY4" fmla="*/ 13498 h 554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121" h="5547340">
                <a:moveTo>
                  <a:pt x="2758121" y="0"/>
                </a:moveTo>
                <a:lnTo>
                  <a:pt x="2758121" y="5547340"/>
                </a:lnTo>
                <a:lnTo>
                  <a:pt x="2490821" y="5533843"/>
                </a:lnTo>
                <a:cubicBezTo>
                  <a:pt x="1091764" y="5391761"/>
                  <a:pt x="0" y="4210213"/>
                  <a:pt x="0" y="2773670"/>
                </a:cubicBezTo>
                <a:cubicBezTo>
                  <a:pt x="0" y="1337128"/>
                  <a:pt x="1091764" y="155580"/>
                  <a:pt x="2490821" y="13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836" y="1329062"/>
            <a:ext cx="349270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 Internship (3170001) Semester VII</a:t>
            </a:r>
            <a:endParaRPr lang="zh-CN" alt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475" y="1854835"/>
            <a:ext cx="68040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IN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Detection Using ESP32 CAM Sensor</a:t>
            </a:r>
            <a:endParaRPr lang="en-IN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6920" y="5678170"/>
            <a:ext cx="3208655" cy="715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6920" y="5744210"/>
            <a:ext cx="3208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3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Dr.Priyang Bhatt</a:t>
            </a:r>
            <a:endParaRPr lang="en-IN" altLang="zh-CN" sz="3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5258" y="5583429"/>
            <a:ext cx="3204325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87049" y="5046349"/>
            <a:ext cx="2402534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22984" y="4509270"/>
            <a:ext cx="1566599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5400000" flipH="1">
            <a:off x="5503258" y="4619370"/>
            <a:ext cx="950814" cy="183404"/>
            <a:chOff x="5949910" y="4253001"/>
            <a:chExt cx="950814" cy="183404"/>
          </a:xfrm>
        </p:grpSpPr>
        <p:sp>
          <p:nvSpPr>
            <p:cNvPr id="52" name="椭圆 51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8639125" y="2931315"/>
            <a:ext cx="1030230" cy="1030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359306" y="2632889"/>
            <a:ext cx="1625447" cy="1625447"/>
          </a:xfrm>
          <a:prstGeom prst="ellipse">
            <a:avLst/>
          </a:prstGeom>
          <a:noFill/>
          <a:ln>
            <a:solidFill>
              <a:schemeClr val="accent2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079485" y="2334461"/>
            <a:ext cx="2220665" cy="2220665"/>
          </a:xfrm>
          <a:prstGeom prst="ellipse">
            <a:avLst/>
          </a:prstGeom>
          <a:noFill/>
          <a:ln>
            <a:solidFill>
              <a:schemeClr val="accent2">
                <a:alpha val="3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799666" y="2005656"/>
            <a:ext cx="2815882" cy="2815882"/>
          </a:xfrm>
          <a:prstGeom prst="ellipse">
            <a:avLst/>
          </a:prstGeom>
          <a:noFill/>
          <a:ln>
            <a:solidFill>
              <a:schemeClr val="accent2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0800000" flipH="1" flipV="1">
            <a:off x="10046589" y="1559567"/>
            <a:ext cx="1183043" cy="183404"/>
            <a:chOff x="5717681" y="4253001"/>
            <a:chExt cx="1183043" cy="183404"/>
          </a:xfrm>
        </p:grpSpPr>
        <p:sp>
          <p:nvSpPr>
            <p:cNvPr id="60" name="椭圆 59"/>
            <p:cNvSpPr/>
            <p:nvPr/>
          </p:nvSpPr>
          <p:spPr>
            <a:xfrm>
              <a:off x="5717681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3495" y="3939540"/>
            <a:ext cx="4853940" cy="390499"/>
            <a:chOff x="1070641" y="3956878"/>
            <a:chExt cx="3526568" cy="390484"/>
          </a:xfrm>
        </p:grpSpPr>
        <p:sp>
          <p:nvSpPr>
            <p:cNvPr id="69" name="文本框 68"/>
            <p:cNvSpPr txBox="1"/>
            <p:nvPr/>
          </p:nvSpPr>
          <p:spPr>
            <a:xfrm>
              <a:off x="1070641" y="3956878"/>
              <a:ext cx="1991360" cy="3682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en-IN" altLang="zh-CN" sz="1800" b="1" dirty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Makwana Yash K</a:t>
              </a:r>
              <a:endParaRPr lang="en-IN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98306" y="3979077"/>
              <a:ext cx="1798903" cy="3682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algn="ctr"/>
              <a:r>
                <a:rPr lang="en-IN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+mn-ea"/>
                </a:rPr>
                <a:t>180110107023</a:t>
              </a:r>
              <a:endParaRPr lang="en-IN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H="1">
              <a:off x="2946400" y="4001392"/>
              <a:ext cx="1" cy="32400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椭圆 82"/>
          <p:cNvSpPr/>
          <p:nvPr/>
        </p:nvSpPr>
        <p:spPr>
          <a:xfrm>
            <a:off x="10470113" y="5863447"/>
            <a:ext cx="297630" cy="29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87" name="图形 8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40408" y="5919682"/>
            <a:ext cx="188097" cy="185159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9349" y="5911944"/>
            <a:ext cx="188097" cy="200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split orient="vert" dir="in"/>
      </p:transition>
    </mc:Choice>
    <mc:Fallback>
      <p:transition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606007" y="1504709"/>
            <a:ext cx="6746206" cy="3676179"/>
          </a:xfrm>
          <a:prstGeom prst="rect">
            <a:avLst/>
          </a:prstGeom>
          <a:solidFill>
            <a:srgbClr val="EA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7175" y="699913"/>
            <a:ext cx="3492709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algn="ctr"/>
            <a:r>
              <a:rPr lang="en-IN" altLang="zh-C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IN" altLang="zh-CN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28248" y="1822711"/>
            <a:ext cx="3901139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ja-JP" sz="2000" b="1" dirty="0">
                <a:solidFill>
                  <a:schemeClr val="accent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</a:rPr>
              <a:t>ESP32-CAM</a:t>
            </a:r>
            <a:endParaRPr lang="en-IN" altLang="ja-JP" sz="2000" b="1" dirty="0">
              <a:solidFill>
                <a:schemeClr val="accent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28248" y="2195081"/>
            <a:ext cx="4891567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marL="228600" indent="-2286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DETECT  FACE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72314" y="1791933"/>
            <a:ext cx="4433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28248" y="3002640"/>
            <a:ext cx="3901139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ja-JP" sz="2000" b="1" dirty="0">
                <a:solidFill>
                  <a:schemeClr val="accent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</a:rPr>
              <a:t>FTDI PROGRAMMER</a:t>
            </a:r>
            <a:endParaRPr lang="en-IN" altLang="ja-JP" sz="2000" b="1" dirty="0">
              <a:solidFill>
                <a:schemeClr val="accent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28248" y="3375010"/>
            <a:ext cx="4891567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POWER SUPLY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138420" y="2971800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2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27613" y="4009850"/>
            <a:ext cx="3901139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ja-JP" sz="2000" b="1" dirty="0">
                <a:solidFill>
                  <a:schemeClr val="accent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</a:rPr>
              <a:t>FTDI CABLE</a:t>
            </a:r>
            <a:endParaRPr lang="en-IN" altLang="ja-JP" sz="2000" b="1" dirty="0">
              <a:solidFill>
                <a:schemeClr val="accent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28248" y="4393650"/>
            <a:ext cx="4891567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CONNECTION BETWEEN LEPTOP AND FTDI PROGRAMMER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138420" y="4025265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3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pic>
        <p:nvPicPr>
          <p:cNvPr id="3" name="Picture Placeholder 2" descr="IMG20211019193653"/>
          <p:cNvPicPr>
            <a:picLocks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838200" y="1587500"/>
            <a:ext cx="3269615" cy="351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606007" y="1504709"/>
            <a:ext cx="6746206" cy="3676179"/>
          </a:xfrm>
          <a:prstGeom prst="rect">
            <a:avLst/>
          </a:prstGeom>
          <a:solidFill>
            <a:srgbClr val="EA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7175" y="699913"/>
            <a:ext cx="3492709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algn="ctr"/>
            <a:r>
              <a:rPr lang="en-IN" altLang="zh-C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IN" altLang="zh-CN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28248" y="1822711"/>
            <a:ext cx="3901139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ja-JP" sz="2000" b="1" dirty="0">
                <a:solidFill>
                  <a:schemeClr val="accent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</a:rPr>
              <a:t>ARDUINO IDE</a:t>
            </a:r>
            <a:endParaRPr lang="en-IN" altLang="ja-JP" sz="2000" b="1" dirty="0">
              <a:solidFill>
                <a:schemeClr val="accent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28248" y="2195081"/>
            <a:ext cx="4891567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marL="228600" indent="-2286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Install esp32 board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Select speed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select port number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verify the code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Upload te code </a:t>
            </a:r>
            <a:endParaRPr lang="en-IN" altLang="ja-JP" sz="1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72314" y="1791933"/>
            <a:ext cx="4433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Poppins" panose="02000000000000000000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pic>
        <p:nvPicPr>
          <p:cNvPr id="5" name="Picture Placeholder 4" descr="ide"/>
          <p:cNvPicPr>
            <a:picLocks noChangeAspect="1"/>
          </p:cNvPicPr>
          <p:nvPr>
            <p:ph type="pic" idx="10"/>
          </p:nvPr>
        </p:nvPicPr>
        <p:blipFill>
          <a:blip r:embed="rId1"/>
          <a:stretch>
            <a:fillRect/>
          </a:stretch>
        </p:blipFill>
        <p:spPr>
          <a:xfrm>
            <a:off x="726440" y="1601470"/>
            <a:ext cx="3354070" cy="34417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199" y="1763473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770" y="799784"/>
            <a:ext cx="6620013" cy="321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32881" y="1591843"/>
            <a:ext cx="5278523" cy="1077698"/>
            <a:chOff x="2457590" y="1280715"/>
            <a:chExt cx="5278523" cy="1077698"/>
          </a:xfrm>
        </p:grpSpPr>
        <p:sp>
          <p:nvSpPr>
            <p:cNvPr id="7" name="文本框 6"/>
            <p:cNvSpPr txBox="1"/>
            <p:nvPr/>
          </p:nvSpPr>
          <p:spPr>
            <a:xfrm>
              <a:off x="2457591" y="1280715"/>
              <a:ext cx="3492709" cy="1076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Application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57590" y="202503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862455" y="4683125"/>
            <a:ext cx="59702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ja-JP" sz="2800" dirty="0">
                <a:solidFill>
                  <a:schemeClr val="bg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where  esp-32 cam sensor used?</a:t>
            </a:r>
            <a:endParaRPr lang="en-IN" altLang="ja-JP" sz="2800" dirty="0">
              <a:solidFill>
                <a:schemeClr val="bg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  <a:p>
            <a:endParaRPr lang="en-IN" altLang="ja-JP" sz="2800" b="1" dirty="0">
              <a:solidFill>
                <a:schemeClr val="bg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74157" y="1756619"/>
            <a:ext cx="2462530" cy="946720"/>
            <a:chOff x="755107" y="2768737"/>
            <a:chExt cx="2462530" cy="946720"/>
          </a:xfrm>
        </p:grpSpPr>
        <p:sp>
          <p:nvSpPr>
            <p:cNvPr id="34" name="文本框 33"/>
            <p:cNvSpPr txBox="1"/>
            <p:nvPr/>
          </p:nvSpPr>
          <p:spPr>
            <a:xfrm>
              <a:off x="755107" y="3255082"/>
              <a:ext cx="2462349" cy="460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ja-JP" sz="16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Poppins" panose="02000000000000000000" charset="0"/>
                  <a:cs typeface="Arial" panose="020B0604020202020204" pitchFamily="34" charset="0"/>
                  <a:sym typeface="+mn-ea"/>
                </a:rPr>
                <a:t>detect your face </a:t>
              </a:r>
              <a:endParaRPr lang="en-IN" altLang="ja-JP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65902" y="2768737"/>
              <a:ext cx="2451735" cy="3683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1.Face Detection</a:t>
              </a:r>
              <a:endParaRPr lang="en-IN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65910" y="661813"/>
            <a:ext cx="3492709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800" dirty="0">
                <a:solidFill>
                  <a:schemeClr val="accent1"/>
                </a:solidFill>
              </a:rPr>
              <a:t>A</a:t>
            </a:r>
            <a:r>
              <a:rPr lang="en-IN" altLang="zh-CN" sz="1800" dirty="0">
                <a:solidFill>
                  <a:schemeClr val="accent1"/>
                </a:solidFill>
              </a:rPr>
              <a:t>pplication</a:t>
            </a:r>
            <a:endParaRPr lang="en-IN" altLang="zh-CN" sz="1800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87969" y="1756619"/>
            <a:ext cx="2491740" cy="1223580"/>
            <a:chOff x="4673567" y="2768737"/>
            <a:chExt cx="2491740" cy="1223580"/>
          </a:xfrm>
        </p:grpSpPr>
        <p:sp>
          <p:nvSpPr>
            <p:cNvPr id="33" name="文本框 32"/>
            <p:cNvSpPr txBox="1"/>
            <p:nvPr/>
          </p:nvSpPr>
          <p:spPr>
            <a:xfrm>
              <a:off x="4673567" y="3255082"/>
              <a:ext cx="2462349" cy="7372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Poppins" panose="02000000000000000000" charset="0"/>
                  <a:cs typeface="Arial" panose="020B0604020202020204" pitchFamily="34" charset="0"/>
                  <a:sym typeface="+mn-ea"/>
                </a:rPr>
                <a:t>used in IoT devices for data measurement</a:t>
              </a:r>
              <a:endParaRPr lang="ja-JP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84362" y="2768737"/>
              <a:ext cx="2480945" cy="3683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2.Machine Learning</a:t>
              </a:r>
              <a:endParaRPr lang="en-IN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40820" y="1756619"/>
            <a:ext cx="2462349" cy="1223580"/>
            <a:chOff x="8153402" y="2785319"/>
            <a:chExt cx="2462349" cy="1223580"/>
          </a:xfrm>
        </p:grpSpPr>
        <p:sp>
          <p:nvSpPr>
            <p:cNvPr id="38" name="文本框 37"/>
            <p:cNvSpPr txBox="1"/>
            <p:nvPr/>
          </p:nvSpPr>
          <p:spPr>
            <a:xfrm>
              <a:off x="8153402" y="3271664"/>
              <a:ext cx="2462349" cy="7372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ja-JP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Poppins" panose="02000000000000000000" charset="0"/>
                  <a:cs typeface="Arial" panose="020B0604020202020204" pitchFamily="34" charset="0"/>
                  <a:sym typeface="+mn-ea"/>
                </a:rPr>
                <a:t>used in security like door alaram</a:t>
              </a:r>
              <a:endPara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64205" y="2785319"/>
              <a:ext cx="1787768" cy="3683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3.Security</a:t>
              </a:r>
              <a:endParaRPr lang="en-IN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4157" y="3852119"/>
            <a:ext cx="2520950" cy="900365"/>
            <a:chOff x="755107" y="2768737"/>
            <a:chExt cx="2520950" cy="900365"/>
          </a:xfrm>
        </p:grpSpPr>
        <p:sp>
          <p:nvSpPr>
            <p:cNvPr id="42" name="文本框 41"/>
            <p:cNvSpPr txBox="1"/>
            <p:nvPr/>
          </p:nvSpPr>
          <p:spPr>
            <a:xfrm>
              <a:off x="755107" y="3255082"/>
              <a:ext cx="2462349" cy="4140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ja-JP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Poppins" panose="02000000000000000000" charset="0"/>
                  <a:cs typeface="Arial" panose="020B0604020202020204" pitchFamily="34" charset="0"/>
                  <a:sym typeface="+mn-ea"/>
                </a:rPr>
                <a:t>camara</a:t>
              </a:r>
              <a:endPara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65902" y="2768737"/>
              <a:ext cx="2510155" cy="3683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4.home smart device</a:t>
              </a:r>
              <a:endParaRPr lang="en-IN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864474" y="3852119"/>
            <a:ext cx="2543810" cy="1102930"/>
            <a:chOff x="4650072" y="2768737"/>
            <a:chExt cx="2543810" cy="1102930"/>
          </a:xfrm>
        </p:grpSpPr>
        <p:sp>
          <p:nvSpPr>
            <p:cNvPr id="45" name="文本框 44"/>
            <p:cNvSpPr txBox="1"/>
            <p:nvPr/>
          </p:nvSpPr>
          <p:spPr>
            <a:xfrm>
              <a:off x="4650072" y="3457647"/>
              <a:ext cx="2462349" cy="4140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ja-JP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Poppins" panose="02000000000000000000" charset="0"/>
                  <a:cs typeface="Arial" panose="020B0604020202020204" pitchFamily="34" charset="0"/>
                  <a:sym typeface="+mn-ea"/>
                </a:rPr>
                <a:t>scan QR code</a:t>
              </a:r>
              <a:endPara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362" y="2768737"/>
              <a:ext cx="2509520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5.QR wireless identification</a:t>
              </a:r>
              <a:endParaRPr lang="en-IN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001780" y="3852119"/>
            <a:ext cx="2520950" cy="1223580"/>
            <a:chOff x="8153402" y="2785319"/>
            <a:chExt cx="2520950" cy="1223580"/>
          </a:xfrm>
        </p:grpSpPr>
        <p:sp>
          <p:nvSpPr>
            <p:cNvPr id="48" name="文本框 47"/>
            <p:cNvSpPr txBox="1"/>
            <p:nvPr/>
          </p:nvSpPr>
          <p:spPr>
            <a:xfrm>
              <a:off x="8153402" y="3271664"/>
              <a:ext cx="2462349" cy="7372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altLang="ja-JP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Poppins" panose="02000000000000000000" charset="0"/>
                  <a:cs typeface="Arial" panose="020B0604020202020204" pitchFamily="34" charset="0"/>
                  <a:sym typeface="+mn-ea"/>
                </a:rPr>
                <a:t>wireless  monitoring in industrial</a:t>
              </a:r>
              <a:endParaRPr lang="en-IN" altLang="ja-JP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164197" y="2785319"/>
              <a:ext cx="2510155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6.wireless monitoring</a:t>
              </a:r>
              <a:endParaRPr lang="en-IN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: 形状 9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137889" y="1211610"/>
            <a:ext cx="2220664" cy="4466366"/>
          </a:xfrm>
          <a:custGeom>
            <a:avLst/>
            <a:gdLst>
              <a:gd name="connsiteX0" fmla="*/ 2758121 w 2758121"/>
              <a:gd name="connsiteY0" fmla="*/ 0 h 5547340"/>
              <a:gd name="connsiteX1" fmla="*/ 2758121 w 2758121"/>
              <a:gd name="connsiteY1" fmla="*/ 5547340 h 5547340"/>
              <a:gd name="connsiteX2" fmla="*/ 2490821 w 2758121"/>
              <a:gd name="connsiteY2" fmla="*/ 5533843 h 5547340"/>
              <a:gd name="connsiteX3" fmla="*/ 0 w 2758121"/>
              <a:gd name="connsiteY3" fmla="*/ 2773670 h 5547340"/>
              <a:gd name="connsiteX4" fmla="*/ 2490821 w 2758121"/>
              <a:gd name="connsiteY4" fmla="*/ 13498 h 554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121" h="5547340">
                <a:moveTo>
                  <a:pt x="2758121" y="0"/>
                </a:moveTo>
                <a:lnTo>
                  <a:pt x="2758121" y="5547340"/>
                </a:lnTo>
                <a:lnTo>
                  <a:pt x="2490821" y="5533843"/>
                </a:lnTo>
                <a:cubicBezTo>
                  <a:pt x="1091764" y="5391761"/>
                  <a:pt x="0" y="4210213"/>
                  <a:pt x="0" y="2773670"/>
                </a:cubicBezTo>
                <a:cubicBezTo>
                  <a:pt x="0" y="1337128"/>
                  <a:pt x="1091764" y="155580"/>
                  <a:pt x="2490821" y="13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3185" y="1863725"/>
            <a:ext cx="7618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6000" dirty="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Thank you </a:t>
            </a:r>
            <a:endParaRPr lang="ja-JP" altLang="en-US" sz="6000" dirty="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5258" y="5583429"/>
            <a:ext cx="3204325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87049" y="5046349"/>
            <a:ext cx="2402534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22984" y="4509270"/>
            <a:ext cx="1566599" cy="297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5400000" flipH="1">
            <a:off x="5503258" y="4619370"/>
            <a:ext cx="950814" cy="183404"/>
            <a:chOff x="5949910" y="4253001"/>
            <a:chExt cx="950814" cy="183404"/>
          </a:xfrm>
        </p:grpSpPr>
        <p:sp>
          <p:nvSpPr>
            <p:cNvPr id="52" name="椭圆 51"/>
            <p:cNvSpPr/>
            <p:nvPr/>
          </p:nvSpPr>
          <p:spPr>
            <a:xfrm>
              <a:off x="5949910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4" name="菱形 53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8639125" y="2931315"/>
            <a:ext cx="1030230" cy="1030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359306" y="2632889"/>
            <a:ext cx="1625447" cy="1625447"/>
          </a:xfrm>
          <a:prstGeom prst="ellipse">
            <a:avLst/>
          </a:prstGeom>
          <a:noFill/>
          <a:ln>
            <a:solidFill>
              <a:schemeClr val="accent2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079485" y="2334461"/>
            <a:ext cx="2220665" cy="2220665"/>
          </a:xfrm>
          <a:prstGeom prst="ellipse">
            <a:avLst/>
          </a:prstGeom>
          <a:noFill/>
          <a:ln>
            <a:solidFill>
              <a:schemeClr val="accent2">
                <a:alpha val="3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  <a:cs typeface="Poppins" panose="020000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799666" y="2005656"/>
            <a:ext cx="2815882" cy="2815882"/>
          </a:xfrm>
          <a:prstGeom prst="ellipse">
            <a:avLst/>
          </a:prstGeom>
          <a:noFill/>
          <a:ln>
            <a:solidFill>
              <a:schemeClr val="accent2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0800000" flipH="1" flipV="1">
            <a:off x="10046589" y="1559567"/>
            <a:ext cx="1183043" cy="183404"/>
            <a:chOff x="5717681" y="4253001"/>
            <a:chExt cx="1183043" cy="183404"/>
          </a:xfrm>
        </p:grpSpPr>
        <p:sp>
          <p:nvSpPr>
            <p:cNvPr id="60" name="椭圆 59"/>
            <p:cNvSpPr/>
            <p:nvPr/>
          </p:nvSpPr>
          <p:spPr>
            <a:xfrm>
              <a:off x="5717681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1" name="菱形 60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sp>
        <p:nvSpPr>
          <p:cNvPr id="83" name="椭圆 82"/>
          <p:cNvSpPr/>
          <p:nvPr/>
        </p:nvSpPr>
        <p:spPr>
          <a:xfrm>
            <a:off x="10470113" y="5863447"/>
            <a:ext cx="297630" cy="2976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Poppins" panose="02000000000000000000" charset="0"/>
            </a:endParaRPr>
          </a:p>
        </p:txBody>
      </p:sp>
      <p:pic>
        <p:nvPicPr>
          <p:cNvPr id="87" name="图形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0408" y="5919682"/>
            <a:ext cx="188097" cy="185159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49" y="5911944"/>
            <a:ext cx="188097" cy="20063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840740" y="5742861"/>
            <a:ext cx="146428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750">
        <p15:prstTrans prst="airplane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635"/>
            <a:ext cx="6096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8656320" y="3571240"/>
            <a:ext cx="3147060" cy="1885950"/>
            <a:chOff x="8816212" y="4371271"/>
            <a:chExt cx="3147060" cy="1367155"/>
          </a:xfrm>
        </p:grpSpPr>
        <p:sp>
          <p:nvSpPr>
            <p:cNvPr id="29" name="文本框 28"/>
            <p:cNvSpPr txBox="1"/>
            <p:nvPr/>
          </p:nvSpPr>
          <p:spPr>
            <a:xfrm>
              <a:off x="8929877" y="4371271"/>
              <a:ext cx="2480310" cy="10702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IN" altLang="en-US" sz="6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 Rounded MT Bold" panose="020F0704030504030204" charset="0"/>
                  <a:cs typeface="Arial Rounded MT Bold" panose="020F0704030504030204" charset="0"/>
                </a:rPr>
                <a:t>Index</a:t>
              </a:r>
              <a:endParaRPr lang="en-IN" alt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816212" y="5405051"/>
              <a:ext cx="3147060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altLang="en-US" sz="1050" dirty="0">
                <a:solidFill>
                  <a:schemeClr val="bg1">
                    <a:lumMod val="65000"/>
                  </a:schemeClr>
                </a:solidFill>
                <a:latin typeface="Noto Sans Regular" panose="020B0802040504020204" charset="0"/>
                <a:cs typeface="Noto Sans Regular" panose="020B0802040504020204" charset="0"/>
                <a:sym typeface="+mn-ea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629589" y="728663"/>
            <a:ext cx="0" cy="540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39361" y="728664"/>
            <a:ext cx="7080331" cy="1158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9361" y="2149857"/>
            <a:ext cx="7080331" cy="1158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9361" y="3571050"/>
            <a:ext cx="7080331" cy="1158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9361" y="4992243"/>
            <a:ext cx="7080331" cy="1158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1675" y="927100"/>
            <a:ext cx="2607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</a:t>
            </a:r>
            <a:endParaRPr lang="en-IN" altLang="zh-C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75354" y="1249588"/>
            <a:ext cx="547202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IN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Brif introduction.</a:t>
            </a:r>
            <a:endParaRPr lang="en-IN" altLang="ja-JP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75354" y="2253893"/>
            <a:ext cx="1884471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Module</a:t>
            </a:r>
            <a:endParaRPr lang="zh-CN" alt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75354" y="2676733"/>
            <a:ext cx="5472022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IN" altLang="ja-JP" sz="1400" dirty="0">
                <a:solidFill>
                  <a:schemeClr val="bg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ESP-32 CAM,FTDI programmer.</a:t>
            </a:r>
            <a:endParaRPr lang="en-IN" altLang="ja-JP" sz="1400" dirty="0">
              <a:solidFill>
                <a:schemeClr val="bg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81200" y="3748405"/>
            <a:ext cx="4796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Hardware &amp; softwere</a:t>
            </a:r>
            <a:endParaRPr lang="en-IN" altLang="zh-C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71544" y="4091974"/>
            <a:ext cx="5472022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IN" altLang="ja-JP" sz="1400" dirty="0">
                <a:solidFill>
                  <a:schemeClr val="bg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Hardware,software</a:t>
            </a:r>
            <a:endParaRPr lang="en-IN" altLang="ja-JP" sz="1400" dirty="0">
              <a:solidFill>
                <a:schemeClr val="bg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981069" y="5144936"/>
            <a:ext cx="1884471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Application</a:t>
            </a:r>
            <a:endParaRPr lang="zh-CN" alt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975354" y="5513166"/>
            <a:ext cx="5472022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IN" altLang="ja-JP" sz="1400" dirty="0">
                <a:solidFill>
                  <a:schemeClr val="bg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where  esp-32 cam sensor used?</a:t>
            </a:r>
            <a:endParaRPr lang="en-IN" altLang="ja-JP" sz="1400" dirty="0">
              <a:solidFill>
                <a:schemeClr val="bg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76655" y="906145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76655" y="2232660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76655" y="3748405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76655" y="5264150"/>
            <a:ext cx="66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Poppins Bold" panose="00000800000000000000" charset="0"/>
                <a:ea typeface="+mj-ea"/>
                <a:cs typeface="Poppins Bold" panose="00000800000000000000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Poppins Bold" panose="00000800000000000000" charset="0"/>
              <a:ea typeface="+mj-ea"/>
              <a:cs typeface="Poppins Bold" panose="00000800000000000000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505193" y="728664"/>
            <a:ext cx="847020" cy="793487"/>
          </a:xfrm>
          <a:prstGeom prst="rect">
            <a:avLst/>
          </a:prstGeom>
          <a:solidFill>
            <a:srgbClr val="377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081683" y="1123026"/>
            <a:ext cx="847020" cy="79348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blinds/>
      </p:transition>
    </mc:Choice>
    <mc:Fallback>
      <p:transition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834" y="1778078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2451" y="728664"/>
            <a:ext cx="6620013" cy="321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0712" y="728664"/>
            <a:ext cx="229111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800" b="1" dirty="0">
              <a:solidFill>
                <a:schemeClr val="bg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49170" y="2329180"/>
            <a:ext cx="6021070" cy="1077698"/>
            <a:chOff x="2457590" y="1280715"/>
            <a:chExt cx="5473437" cy="1077698"/>
          </a:xfrm>
        </p:grpSpPr>
        <p:sp>
          <p:nvSpPr>
            <p:cNvPr id="7" name="文本框 6"/>
            <p:cNvSpPr txBox="1"/>
            <p:nvPr/>
          </p:nvSpPr>
          <p:spPr>
            <a:xfrm>
              <a:off x="2457590" y="1280715"/>
              <a:ext cx="5473437" cy="706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4000" dirty="0">
                  <a:solidFill>
                    <a:schemeClr val="bg1"/>
                  </a:solidFill>
                </a:rPr>
                <a:t>Introduction</a:t>
              </a:r>
              <a:endParaRPr lang="en-IN" altLang="zh-CN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57590" y="202503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044040" y="774208"/>
            <a:ext cx="3492709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 algn="ctr"/>
            <a:r>
              <a:rPr lang="en-IN" altLang="zh-CN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IoT</a:t>
            </a:r>
            <a:endParaRPr lang="en-IN" altLang="zh-CN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23443" y="3092352"/>
            <a:ext cx="4672642" cy="15684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2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1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The Internet of Things (IoT) refers to a system of interrelated, internet-connected objects that are able to collect and transfer data over a wireless network without human intervention. </a:t>
            </a:r>
            <a:endParaRPr lang="ja-JP" altLang="en-US" sz="1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23710" y="1682750"/>
            <a:ext cx="3051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is IoT?</a:t>
            </a:r>
            <a:endParaRPr lang="en-IN" altLang="zh-CN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44068" y="2693527"/>
            <a:ext cx="475178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of Things</a:t>
            </a:r>
            <a:endParaRPr lang="en-IN" altLang="zh-CN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5806702" y="4648200"/>
            <a:ext cx="493580" cy="992724"/>
          </a:xfrm>
          <a:custGeom>
            <a:avLst/>
            <a:gdLst>
              <a:gd name="connsiteX0" fmla="*/ 2758121 w 2758121"/>
              <a:gd name="connsiteY0" fmla="*/ 0 h 5547340"/>
              <a:gd name="connsiteX1" fmla="*/ 2758121 w 2758121"/>
              <a:gd name="connsiteY1" fmla="*/ 5547340 h 5547340"/>
              <a:gd name="connsiteX2" fmla="*/ 2490821 w 2758121"/>
              <a:gd name="connsiteY2" fmla="*/ 5533843 h 5547340"/>
              <a:gd name="connsiteX3" fmla="*/ 0 w 2758121"/>
              <a:gd name="connsiteY3" fmla="*/ 2773670 h 5547340"/>
              <a:gd name="connsiteX4" fmla="*/ 2490821 w 2758121"/>
              <a:gd name="connsiteY4" fmla="*/ 13498 h 554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121" h="5547340">
                <a:moveTo>
                  <a:pt x="2758121" y="0"/>
                </a:moveTo>
                <a:lnTo>
                  <a:pt x="2758121" y="5547340"/>
                </a:lnTo>
                <a:lnTo>
                  <a:pt x="2490821" y="5533843"/>
                </a:lnTo>
                <a:cubicBezTo>
                  <a:pt x="1091764" y="5391761"/>
                  <a:pt x="0" y="4210213"/>
                  <a:pt x="0" y="2773670"/>
                </a:cubicBezTo>
                <a:cubicBezTo>
                  <a:pt x="0" y="1337128"/>
                  <a:pt x="1091764" y="155580"/>
                  <a:pt x="2490821" y="134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1" name="椭圆 40"/>
          <p:cNvSpPr/>
          <p:nvPr/>
        </p:nvSpPr>
        <p:spPr>
          <a:xfrm flipH="1">
            <a:off x="6108921" y="4955052"/>
            <a:ext cx="379021" cy="379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Poppins" panose="02000000000000000000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rot="10800000" flipH="1" flipV="1">
            <a:off x="4271882" y="3590426"/>
            <a:ext cx="1183043" cy="183404"/>
            <a:chOff x="5717681" y="4253001"/>
            <a:chExt cx="1183043" cy="183404"/>
          </a:xfrm>
        </p:grpSpPr>
        <p:sp>
          <p:nvSpPr>
            <p:cNvPr id="44" name="椭圆 43"/>
            <p:cNvSpPr/>
            <p:nvPr/>
          </p:nvSpPr>
          <p:spPr>
            <a:xfrm>
              <a:off x="5717681" y="4253001"/>
              <a:ext cx="183404" cy="1834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45" name="菱形 44"/>
            <p:cNvSpPr/>
            <p:nvPr/>
          </p:nvSpPr>
          <p:spPr>
            <a:xfrm>
              <a:off x="6717320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  <p:sp>
          <p:nvSpPr>
            <p:cNvPr id="46" name="菱形 45"/>
            <p:cNvSpPr/>
            <p:nvPr/>
          </p:nvSpPr>
          <p:spPr>
            <a:xfrm>
              <a:off x="6333615" y="4253001"/>
              <a:ext cx="183404" cy="183404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Poppins" panose="02000000000000000000" charset="0"/>
              </a:endParaRPr>
            </a:p>
          </p:txBody>
        </p:sp>
      </p:grp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36155" y="5066717"/>
            <a:ext cx="124552" cy="155690"/>
          </a:xfrm>
          <a:prstGeom prst="rect">
            <a:avLst/>
          </a:prstGeom>
        </p:spPr>
      </p:pic>
      <p:pic>
        <p:nvPicPr>
          <p:cNvPr id="5" name="Picture Placeholder 4" descr="download"/>
          <p:cNvPicPr>
            <a:picLocks noChangeAspect="1"/>
          </p:cNvPicPr>
          <p:nvPr>
            <p:ph type="pic" idx="10"/>
          </p:nvPr>
        </p:nvPicPr>
        <p:blipFill>
          <a:blip r:embed="rId3"/>
          <a:stretch>
            <a:fillRect/>
          </a:stretch>
        </p:blipFill>
        <p:spPr>
          <a:xfrm>
            <a:off x="370840" y="1762125"/>
            <a:ext cx="5435600" cy="3571875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834" y="1712673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2451" y="728664"/>
            <a:ext cx="6620013" cy="321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50661" y="2196363"/>
            <a:ext cx="5278523" cy="1445260"/>
            <a:chOff x="2457590" y="1240075"/>
            <a:chExt cx="5278523" cy="1445260"/>
          </a:xfrm>
        </p:grpSpPr>
        <p:sp>
          <p:nvSpPr>
            <p:cNvPr id="7" name="文本框 6"/>
            <p:cNvSpPr txBox="1"/>
            <p:nvPr/>
          </p:nvSpPr>
          <p:spPr>
            <a:xfrm>
              <a:off x="2457590" y="1240075"/>
              <a:ext cx="5203825" cy="14452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zh-CN" alt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Module</a:t>
              </a:r>
              <a:endPara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57590" y="202503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842135" y="4438650"/>
            <a:ext cx="53181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14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ja-JP" sz="2000" dirty="0">
                <a:solidFill>
                  <a:schemeClr val="bg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ESP-32 CAM</a:t>
            </a:r>
            <a:endParaRPr lang="en-IN" altLang="ja-JP" sz="2000" dirty="0">
              <a:solidFill>
                <a:schemeClr val="bg1"/>
              </a:solidFill>
              <a:latin typeface="Arial" panose="020B0604020202020204" pitchFamily="34" charset="0"/>
              <a:ea typeface="Poppins" panose="02000000000000000000" charset="0"/>
              <a:cs typeface="Arial" panose="020B0604020202020204" pitchFamily="34" charset="0"/>
              <a:sym typeface="+mn-ea"/>
            </a:endParaRPr>
          </a:p>
          <a:p>
            <a:r>
              <a:rPr lang="en-IN" altLang="ja-JP" sz="2000" dirty="0">
                <a:solidFill>
                  <a:schemeClr val="bg1"/>
                </a:solidFill>
                <a:latin typeface="Arial" panose="020B0604020202020204" pitchFamily="34" charset="0"/>
                <a:ea typeface="Poppins" panose="02000000000000000000" charset="0"/>
                <a:cs typeface="Arial" panose="020B0604020202020204" pitchFamily="34" charset="0"/>
                <a:sym typeface="+mn-ea"/>
              </a:rPr>
              <a:t>FTDI programmer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765910" y="661813"/>
            <a:ext cx="349270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IN" altLang="zh-CN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4893" y="1542824"/>
            <a:ext cx="2435511" cy="3408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50490" y="1542824"/>
            <a:ext cx="2435511" cy="3408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21685" y="1542824"/>
            <a:ext cx="2435511" cy="3408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36087" y="1542824"/>
            <a:ext cx="2435511" cy="3408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90446" y="2115030"/>
            <a:ext cx="20271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en-US" sz="1400" b="1" dirty="0">
                <a:solidFill>
                  <a:srgbClr val="052B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ESP32-CAM</a:t>
            </a:r>
            <a:endParaRPr lang="en-IN" altLang="en-US" sz="1400" b="1" dirty="0">
              <a:solidFill>
                <a:srgbClr val="052B6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820358" y="2115030"/>
            <a:ext cx="20271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FTDI Programmer</a:t>
            </a:r>
            <a:endParaRPr lang="en-IN" altLang="zh-CN" sz="1400" b="1" dirty="0">
              <a:solidFill>
                <a:schemeClr val="accen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503255" y="2115030"/>
            <a:ext cx="20271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FTDI CABLE</a:t>
            </a:r>
            <a:endParaRPr lang="en-IN" altLang="zh-CN" sz="1400" b="1" dirty="0">
              <a:solidFill>
                <a:schemeClr val="accen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26791" y="2115030"/>
            <a:ext cx="20271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3600">
                <a:latin typeface="+mj-ea"/>
                <a:ea typeface="+mj-ea"/>
                <a:cs typeface="Tahoma" panose="020B0604030504040204" charset="0"/>
              </a:defRPr>
            </a:lvl1pPr>
          </a:lstStyle>
          <a:p>
            <a:r>
              <a:rPr lang="en-IN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JUMPR CABLE</a:t>
            </a:r>
            <a:endParaRPr lang="en-IN" altLang="zh-CN" sz="1400" b="1" dirty="0">
              <a:solidFill>
                <a:schemeClr val="accen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 descr="ESP32-Camera-mp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2609215"/>
            <a:ext cx="1751965" cy="2036445"/>
          </a:xfrm>
          <a:prstGeom prst="rect">
            <a:avLst/>
          </a:prstGeom>
        </p:spPr>
      </p:pic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871470"/>
            <a:ext cx="2011680" cy="1511935"/>
          </a:xfrm>
          <a:prstGeom prst="rect">
            <a:avLst/>
          </a:prstGeom>
        </p:spPr>
      </p:pic>
      <p:pic>
        <p:nvPicPr>
          <p:cNvPr id="6" name="Picture 5" descr="81iaEqYHO2L._SL1500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840" y="2795905"/>
            <a:ext cx="2054225" cy="1541145"/>
          </a:xfrm>
          <a:prstGeom prst="rect">
            <a:avLst/>
          </a:prstGeom>
        </p:spPr>
      </p:pic>
      <p:pic>
        <p:nvPicPr>
          <p:cNvPr id="7" name="Picture 6" descr="q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80" y="2795905"/>
            <a:ext cx="1911350" cy="183388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3299460" y="2125345"/>
            <a:ext cx="8637270" cy="452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he ESP32-CAM is a small size, low power consumption camera module based on ESP32. It comes with an OV2640 camera and provides onboard TF card slot.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ESP32-CAM can be widely used in intelligent IoT applications such as wireless video monitoring, WiFi image upload, QR identification, and so 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01675" y="403225"/>
            <a:ext cx="4074160" cy="3238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ESP32-Camera-mp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555625"/>
            <a:ext cx="3851275" cy="29127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040630" y="2563495"/>
            <a:ext cx="439547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ESP32-CAM</a:t>
            </a:r>
            <a:endParaRPr lang="en-I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3299460" y="2125345"/>
            <a:ext cx="8637270" cy="452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FTDI USB to TTL serial converter modules are used for general serial applications. It is popularly used for communication to and from microcontroller development boards such as ESP32-CAM and Arduino micros.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01675" y="403225"/>
            <a:ext cx="4074160" cy="3238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ESP32-Camera-mp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555625"/>
            <a:ext cx="3851275" cy="29127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040630" y="2563495"/>
            <a:ext cx="439547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FTDI PROGRAMMER</a:t>
            </a:r>
            <a:endParaRPr lang="en-I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551815"/>
            <a:ext cx="3879850" cy="2916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38834" y="1778078"/>
            <a:ext cx="10514013" cy="4365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2451" y="728664"/>
            <a:ext cx="6620013" cy="3219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oppins" panose="02000000000000000000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0712" y="728664"/>
            <a:ext cx="229111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800" b="1" dirty="0">
              <a:solidFill>
                <a:schemeClr val="bg1"/>
              </a:solidFill>
              <a:latin typeface="+mj-ea"/>
              <a:ea typeface="+mj-ea"/>
              <a:cs typeface="Poppins" panose="02000000000000000000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49170" y="2329180"/>
            <a:ext cx="6021070" cy="1322070"/>
            <a:chOff x="2457590" y="1280715"/>
            <a:chExt cx="5473437" cy="1322070"/>
          </a:xfrm>
        </p:grpSpPr>
        <p:sp>
          <p:nvSpPr>
            <p:cNvPr id="7" name="文本框 6"/>
            <p:cNvSpPr txBox="1"/>
            <p:nvPr/>
          </p:nvSpPr>
          <p:spPr>
            <a:xfrm>
              <a:off x="2457590" y="1280715"/>
              <a:ext cx="5473437" cy="1322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36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r>
                <a:rPr lang="en-IN" altLang="zh-CN" sz="4000" dirty="0">
                  <a:solidFill>
                    <a:schemeClr val="bg1"/>
                  </a:solidFill>
                </a:rPr>
                <a:t>Hardware and Software</a:t>
              </a:r>
              <a:endParaRPr lang="en-IN" altLang="zh-CN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57590" y="2025038"/>
              <a:ext cx="5278523" cy="3333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2400">
                  <a:latin typeface="+mj-ea"/>
                  <a:ea typeface="+mj-ea"/>
                  <a:cs typeface="Tahoma" panose="020B0604030504040204" charset="0"/>
                </a:defRPr>
              </a:lvl1pPr>
            </a:lstStyle>
            <a:p>
              <a:pPr>
                <a:lnSpc>
                  <a:spcPct val="150000"/>
                </a:lnSpc>
              </a:pPr>
              <a:endParaRPr lang="ja-JP" altLang="en-US" sz="1050" dirty="0">
                <a:solidFill>
                  <a:schemeClr val="bg1"/>
                </a:solidFill>
                <a:latin typeface="Poppins" panose="02000000000000000000" charset="0"/>
                <a:ea typeface="Poppins" panose="02000000000000000000" charset="0"/>
                <a:sym typeface="+mn-ea"/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52B67"/>
      </a:accent1>
      <a:accent2>
        <a:srgbClr val="387BF7"/>
      </a:accent2>
      <a:accent3>
        <a:srgbClr val="97A6BA"/>
      </a:accent3>
      <a:accent4>
        <a:srgbClr val="1C4EA3"/>
      </a:accent4>
      <a:accent5>
        <a:srgbClr val="F3F5FA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文PPT模板制作2">
      <a:majorFont>
        <a:latin typeface="Poppins"/>
        <a:ea typeface="Poppins"/>
        <a:cs typeface=""/>
      </a:majorFont>
      <a:minorFont>
        <a:latin typeface="Poppins"/>
        <a:ea typeface="Poppi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WPS Presentation</Application>
  <PresentationFormat>宽屏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Poppins</vt:lpstr>
      <vt:lpstr>Wide Latin</vt:lpstr>
      <vt:lpstr>Tahoma</vt:lpstr>
      <vt:lpstr>Poppins Bold</vt:lpstr>
      <vt:lpstr>Segoe Print</vt:lpstr>
      <vt:lpstr>Open Sans Regular</vt:lpstr>
      <vt:lpstr>Noto Sans Regular</vt:lpstr>
      <vt:lpstr>Yu Gothic UI Semibold</vt:lpstr>
      <vt:lpstr>Microsoft YaHei</vt:lpstr>
      <vt:lpstr>Arial Unicode MS</vt:lpstr>
      <vt:lpstr>MS PGothic</vt:lpstr>
      <vt:lpstr>Calibri</vt:lpstr>
      <vt:lpstr>Algerian</vt:lpstr>
      <vt:lpstr>Arial Black</vt:lpstr>
      <vt:lpstr>Arial Narrow</vt:lpstr>
      <vt:lpstr>Arial Rounded MT Bold</vt:lpstr>
      <vt:lpstr>Wingdings</vt:lpstr>
      <vt:lpstr>Officeテーマ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abbey</dc:creator>
  <cp:lastModifiedBy>WPS_1634665420</cp:lastModifiedBy>
  <cp:revision>74</cp:revision>
  <dcterms:created xsi:type="dcterms:W3CDTF">2021-09-28T05:06:00Z</dcterms:created>
  <dcterms:modified xsi:type="dcterms:W3CDTF">2021-10-19T20:49:39Z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0BC095CF529244B98E097DD289360D6B</vt:lpwstr>
  </property>
  <property fmtid="{D5CDD505-2E9C-101B-9397-08002B2CF9AE}" pid="3" name="KSOProductBuildVer">
    <vt:lpwstr>1033-11.2.0.10323</vt:lpwstr>
  </property>
</Properties>
</file>