
<file path=[Content_Types].xml><?xml version="1.0" encoding="utf-8"?>
<Types xmlns="http://schemas.openxmlformats.org/package/2006/content-types">
  <Default Extension="jpeg" ContentType="image/jpeg"/>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6" r:id="rId3"/>
    <p:sldId id="276"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58" r:id="rId21"/>
    <p:sldId id="260" r:id="rId22"/>
    <p:sldId id="261" r:id="rId23"/>
    <p:sldId id="262" r:id="rId24"/>
    <p:sldId id="263" r:id="rId25"/>
    <p:sldId id="264" r:id="rId26"/>
    <p:sldId id="265" r:id="rId27"/>
    <p:sldId id="268" r:id="rId28"/>
    <p:sldId id="26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70" y="-102"/>
      </p:cViewPr>
      <p:guideLst>
        <p:guide orient="horz" pos="2160"/>
        <p:guide pos="286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A9C9C54-BD96-467D-A3A4-640E53868DB1}" type="datetimeFigureOut">
              <a:rPr lang="en-US" smtClean="0"/>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3C69AC-5228-45AC-B3BC-25B6012A9CDA}" type="slidenum">
              <a:rPr lang="en-IN" smtClean="0"/>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A9C9C54-BD96-467D-A3A4-640E53868DB1}" type="datetimeFigureOut">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3C69AC-5228-45AC-B3BC-25B6012A9CDA}"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transition>
    <p:wip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C3C69AC-5228-45AC-B3BC-25B6012A9CDA}" type="slidenum">
              <a:rPr lang="en-IN" smtClean="0"/>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A9C9C54-BD96-467D-A3A4-640E53868DB1}" type="datetimeFigureOut">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A9C9C54-BD96-467D-A3A4-640E53868DB1}" type="datetimeFigureOut">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2C3C69AC-5228-45AC-B3BC-25B6012A9CDA}" type="slidenum">
              <a:rPr lang="en-IN" smtClean="0"/>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9A9C9C54-BD96-467D-A3A4-640E53868DB1}" type="datetimeFigureOut">
              <a:rPr lang="en-US" smtClean="0"/>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3C69AC-5228-45AC-B3BC-25B6012A9CDA}" type="slidenum">
              <a:rPr lang="en-IN" smtClean="0"/>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9A9C9C54-BD96-467D-A3A4-640E53868DB1}" type="datetimeFigureOut">
              <a:rPr lang="en-US"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3C69AC-5228-45AC-B3BC-25B6012A9CDA}" type="slidenum">
              <a:rPr lang="en-IN" smtClean="0"/>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transition>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7" name="Date Placeholder 6"/>
          <p:cNvSpPr>
            <a:spLocks noGrp="1"/>
          </p:cNvSpPr>
          <p:nvPr>
            <p:ph type="dt" sz="half" idx="10"/>
          </p:nvPr>
        </p:nvSpPr>
        <p:spPr/>
        <p:txBody>
          <a:bodyPr/>
          <a:lstStyle/>
          <a:p>
            <a:fld id="{9A9C9C54-BD96-467D-A3A4-640E53868DB1}" type="datetimeFigureOut">
              <a:rPr lang="en-US" smtClean="0"/>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2C3C69AC-5228-45AC-B3BC-25B6012A9CDA}" type="slidenum">
              <a:rPr lang="en-IN" smtClean="0"/>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A9C9C54-BD96-467D-A3A4-640E53868DB1}" type="datetimeFigureOut">
              <a:rPr lang="en-US"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2C3C69AC-5228-45AC-B3BC-25B6012A9CDA}" type="slidenum">
              <a:rPr lang="en-IN" smtClean="0"/>
            </a:fld>
            <a:endParaRPr lang="en-IN"/>
          </a:p>
        </p:txBody>
      </p:sp>
    </p:spTree>
  </p:cSld>
  <p:clrMapOvr>
    <a:masterClrMapping/>
  </p:clrMapOvr>
  <p:transition>
    <p:wip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9A9C9C54-BD96-467D-A3A4-640E53868DB1}" type="datetimeFigureOut">
              <a:rPr lang="en-US"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C3C69AC-5228-45AC-B3BC-25B6012A9CDA}" type="slidenum">
              <a:rPr lang="en-IN" smtClean="0"/>
            </a:fld>
            <a:endParaRPr lang="en-IN"/>
          </a:p>
        </p:txBody>
      </p:sp>
    </p:spTree>
  </p:cSld>
  <p:clrMapOvr>
    <a:masterClrMapping/>
  </p:clrMapOvr>
  <p:transition>
    <p:wip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C3C69AC-5228-45AC-B3BC-25B6012A9CDA}" type="slidenum">
              <a:rPr lang="en-IN" smtClean="0"/>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9A9C9C54-BD96-467D-A3A4-640E53868DB1}" type="datetimeFigureOut">
              <a:rPr lang="en-US" smtClean="0"/>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transition>
    <p:wip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C3C69AC-5228-45AC-B3BC-25B6012A9CDA}" type="slidenum">
              <a:rPr lang="en-IN" smtClean="0"/>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9A9C9C54-BD96-467D-A3A4-640E53868DB1}" type="datetimeFigureOut">
              <a:rPr lang="en-US" smtClean="0"/>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transition>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9A9C9C54-BD96-467D-A3A4-640E53868DB1}" type="datetimeFigureOut">
              <a:rPr lang="en-US" smtClean="0"/>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2C3C69AC-5228-45AC-B3BC-25B6012A9CDA}" type="slidenum">
              <a:rPr lang="en-IN" smtClean="0"/>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iming>
    <p:tnLst>
      <p:par>
        <p:cTn id="1" dur="indefinite" restart="never" nodeType="tmRoot"/>
      </p:par>
    </p:tnLst>
  </p:timing>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panose="05020102010507070707"/>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panose="05000000000000000000"/>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panose="05000000000000000000"/>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500042"/>
            <a:ext cx="8643966" cy="1143008"/>
          </a:xfrm>
        </p:spPr>
        <p:txBody>
          <a:bodyPr>
            <a:noAutofit/>
          </a:bodyPr>
          <a:lstStyle/>
          <a:p>
            <a:pPr lvl="0" fontAlgn="base">
              <a:spcAft>
                <a:spcPct val="0"/>
              </a:spcAft>
            </a:pPr>
            <a:r>
              <a:rPr lang="en-IN" sz="3200" dirty="0" smtClean="0">
                <a:latin typeface="Times New Roman" panose="02020603050405020304" pitchFamily="18" charset="0"/>
                <a:cs typeface="Times New Roman" panose="02020603050405020304" pitchFamily="18" charset="0"/>
              </a:rPr>
              <a:t> G. H. PATEL COLLEGE OF ENGINEERING AND  TECHNOLOGY</a:t>
            </a:r>
            <a:endParaRPr lang="en-IN" sz="3200" dirty="0">
              <a:latin typeface="Times New Roman" panose="02020603050405020304" pitchFamily="18" charset="0"/>
              <a:cs typeface="Times New Roman" panose="02020603050405020304" pitchFamily="18" charset="0"/>
            </a:endParaRPr>
          </a:p>
        </p:txBody>
      </p:sp>
      <p:pic>
        <p:nvPicPr>
          <p:cNvPr id="5" name="Picture 3" descr="logo gtu final"/>
          <p:cNvPicPr>
            <a:picLocks noChangeAspect="1" noChangeArrowheads="1"/>
          </p:cNvPicPr>
          <p:nvPr/>
        </p:nvPicPr>
        <p:blipFill>
          <a:blip r:embed="rId1"/>
          <a:srcRect/>
          <a:stretch>
            <a:fillRect/>
          </a:stretch>
        </p:blipFill>
        <p:spPr bwMode="auto">
          <a:xfrm>
            <a:off x="6500826" y="1714488"/>
            <a:ext cx="1476375" cy="1457325"/>
          </a:xfrm>
          <a:prstGeom prst="rect">
            <a:avLst/>
          </a:prstGeom>
          <a:noFill/>
        </p:spPr>
      </p:pic>
      <p:graphicFrame>
        <p:nvGraphicFramePr>
          <p:cNvPr id="8" name="Table 7"/>
          <p:cNvGraphicFramePr>
            <a:graphicFrameLocks noGrp="1"/>
          </p:cNvGraphicFramePr>
          <p:nvPr/>
        </p:nvGraphicFramePr>
        <p:xfrm>
          <a:off x="500034" y="4143380"/>
          <a:ext cx="8001056" cy="928694"/>
        </p:xfrm>
        <a:graphic>
          <a:graphicData uri="http://schemas.openxmlformats.org/drawingml/2006/table">
            <a:tbl>
              <a:tblPr/>
              <a:tblGrid>
                <a:gridCol w="2657803"/>
                <a:gridCol w="5343253"/>
              </a:tblGrid>
              <a:tr h="464347">
                <a:tc>
                  <a:txBody>
                    <a:bodyPr/>
                    <a:lstStyle/>
                    <a:p>
                      <a:pPr algn="ctr">
                        <a:spcAft>
                          <a:spcPts val="0"/>
                        </a:spcAft>
                      </a:pPr>
                      <a:r>
                        <a:rPr lang="en-IN" sz="2000" b="1" u="sng" dirty="0" smtClean="0">
                          <a:solidFill>
                            <a:schemeClr val="tx1"/>
                          </a:solidFill>
                          <a:latin typeface="Times New Roman" panose="02020603050405020304" pitchFamily="18" charset="0"/>
                          <a:cs typeface="Times New Roman" panose="02020603050405020304" pitchFamily="18" charset="0"/>
                        </a:rPr>
                        <a:t>Enrollment no</a:t>
                      </a:r>
                      <a:endParaRPr lang="en-IN" sz="2000" b="1" u="sng" dirty="0">
                        <a:solidFill>
                          <a:schemeClr val="tx1"/>
                        </a:solidFill>
                        <a:latin typeface="Times New Roman" panose="02020603050405020304" pitchFamily="18" charset="0"/>
                        <a:ea typeface="Times New Roman" panose="02020603050405020304"/>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u="sng" dirty="0">
                          <a:solidFill>
                            <a:schemeClr val="tx1"/>
                          </a:solidFill>
                          <a:latin typeface="Times New Roman" panose="02020603050405020304" pitchFamily="18" charset="0"/>
                          <a:ea typeface="Times New Roman" panose="02020603050405020304"/>
                          <a:cs typeface="Times New Roman" panose="02020603050405020304" pitchFamily="18" charset="0"/>
                        </a:rPr>
                        <a:t>Students name</a:t>
                      </a:r>
                      <a:endParaRPr lang="en-IN" sz="2000" dirty="0">
                        <a:solidFill>
                          <a:schemeClr val="tx1"/>
                        </a:solidFill>
                        <a:latin typeface="Times New Roman" panose="02020603050405020304" pitchFamily="18" charset="0"/>
                        <a:ea typeface="Times New Roman" panose="02020603050405020304"/>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4347">
                <a:tc>
                  <a:txBody>
                    <a:bodyPr/>
                    <a:lstStyle/>
                    <a:p>
                      <a:pPr indent="457200" algn="just">
                        <a:spcAft>
                          <a:spcPts val="0"/>
                        </a:spcAft>
                      </a:pPr>
                      <a:r>
                        <a:rPr lang="en-US" sz="2000" b="0" dirty="0" smtClean="0">
                          <a:solidFill>
                            <a:schemeClr val="tx1"/>
                          </a:solidFill>
                          <a:latin typeface="Times New Roman" panose="02020603050405020304" pitchFamily="18" charset="0"/>
                          <a:ea typeface="Times New Roman" panose="02020603050405020304"/>
                          <a:cs typeface="Times New Roman" panose="02020603050405020304" pitchFamily="18" charset="0"/>
                        </a:rPr>
                        <a:t>180110107023</a:t>
                      </a:r>
                      <a:endParaRPr lang="en-IN" sz="2000" b="0" dirty="0">
                        <a:solidFill>
                          <a:schemeClr val="tx1"/>
                        </a:solidFill>
                        <a:latin typeface="Times New Roman" panose="02020603050405020304" pitchFamily="18" charset="0"/>
                        <a:ea typeface="Times New Roman" panose="02020603050405020304"/>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dirty="0">
                          <a:solidFill>
                            <a:schemeClr val="tx1"/>
                          </a:solidFill>
                          <a:latin typeface="Times New Roman" panose="02020603050405020304" pitchFamily="18" charset="0"/>
                          <a:ea typeface="Times New Roman" panose="02020603050405020304"/>
                          <a:cs typeface="Times New Roman" panose="02020603050405020304" pitchFamily="18" charset="0"/>
                        </a:rPr>
                        <a:t>Makwana </a:t>
                      </a:r>
                      <a:r>
                        <a:rPr lang="en-US" sz="2000" dirty="0" err="1" smtClean="0">
                          <a:solidFill>
                            <a:schemeClr val="tx1"/>
                          </a:solidFill>
                          <a:latin typeface="Times New Roman" panose="02020603050405020304" pitchFamily="18" charset="0"/>
                          <a:ea typeface="Times New Roman" panose="02020603050405020304"/>
                          <a:cs typeface="Times New Roman" panose="02020603050405020304" pitchFamily="18" charset="0"/>
                        </a:rPr>
                        <a:t>Yash</a:t>
                      </a:r>
                      <a:r>
                        <a:rPr lang="en-US" sz="2000" baseline="0" dirty="0" smtClean="0">
                          <a:solidFill>
                            <a:schemeClr val="tx1"/>
                          </a:solidFill>
                          <a:latin typeface="Times New Roman" panose="02020603050405020304" pitchFamily="18" charset="0"/>
                          <a:ea typeface="Times New Roman" panose="02020603050405020304"/>
                          <a:cs typeface="Times New Roman" panose="02020603050405020304" pitchFamily="18" charset="0"/>
                        </a:rPr>
                        <a:t> </a:t>
                      </a:r>
                      <a:r>
                        <a:rPr lang="en-US" sz="2000" dirty="0" smtClean="0">
                          <a:solidFill>
                            <a:schemeClr val="tx1"/>
                          </a:solidFill>
                          <a:latin typeface="Times New Roman" panose="02020603050405020304" pitchFamily="18" charset="0"/>
                          <a:ea typeface="Times New Roman" panose="02020603050405020304"/>
                          <a:cs typeface="Times New Roman" panose="02020603050405020304" pitchFamily="18" charset="0"/>
                        </a:rPr>
                        <a:t>Kishorbhai </a:t>
                      </a:r>
                      <a:endParaRPr lang="en-IN" sz="2000" dirty="0">
                        <a:solidFill>
                          <a:schemeClr val="tx1"/>
                        </a:solidFill>
                        <a:latin typeface="Times New Roman" panose="02020603050405020304" pitchFamily="18" charset="0"/>
                        <a:ea typeface="Times New Roman" panose="02020603050405020304"/>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1265" name="Rectangle 1"/>
          <p:cNvSpPr>
            <a:spLocks noChangeArrowheads="1"/>
          </p:cNvSpPr>
          <p:nvPr/>
        </p:nvSpPr>
        <p:spPr bwMode="auto">
          <a:xfrm>
            <a:off x="0" y="5112051"/>
            <a:ext cx="9144000" cy="1076325"/>
          </a:xfrm>
          <a:prstGeom prst="rect">
            <a:avLst/>
          </a:prstGeom>
          <a:noFill/>
          <a:ln w="9525">
            <a:noFill/>
            <a:miter lim="800000"/>
          </a:ln>
          <a:effectLst/>
        </p:spPr>
        <p:txBody>
          <a:bodyPr vert="horz" wrap="square" lIns="91440" tIns="45720" rIns="91440" bIns="45720" numCol="1" anchor="ctr" anchorCtr="0" compatLnSpc="1">
            <a:spAutoFit/>
          </a:bodyPr>
          <a:lstStyle/>
          <a:p>
            <a:pPr lvl="0" indent="457200" eaLnBrk="0" fontAlgn="base" hangingPunct="0">
              <a:spcBef>
                <a:spcPct val="0"/>
              </a:spcBef>
              <a:spcAft>
                <a:spcPct val="0"/>
              </a:spcAft>
            </a:pPr>
            <a:r>
              <a:rPr kumimoji="0" lang="en-US" sz="3200" b="1" i="0" u="none" strike="noStrike" cap="none" normalizeH="0" baseline="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rPr>
              <a:t>Domain          -    </a:t>
            </a:r>
            <a:r>
              <a:rPr kumimoji="0" lang="en-US" sz="3200" i="0" u="none" strike="noStrike" cap="none" normalizeH="0" baseline="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rPr>
              <a:t> Internet Of Things</a:t>
            </a:r>
            <a:endParaRPr kumimoji="0" lang="en-US" sz="3200" b="1" i="0" u="none" strike="noStrike" cap="none" normalizeH="0" baseline="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endParaRPr>
          </a:p>
          <a:p>
            <a:pPr lvl="0" indent="457200" eaLnBrk="0" fontAlgn="base" hangingPunct="0">
              <a:spcBef>
                <a:spcPct val="0"/>
              </a:spcBef>
              <a:spcAft>
                <a:spcPct val="0"/>
              </a:spcAft>
            </a:pPr>
            <a:r>
              <a:rPr kumimoji="0" lang="en-US" sz="3200" b="1" i="0" u="none" strike="noStrike" cap="none" normalizeH="0" baseline="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rPr>
              <a:t>Project  </a:t>
            </a:r>
            <a:r>
              <a:rPr kumimoji="0" lang="en-US" sz="3200" b="1" i="0" u="none" strike="noStrike" cap="none" normalizeH="0" baseline="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rPr>
              <a:t>Title </a:t>
            </a:r>
            <a:r>
              <a:rPr kumimoji="0" lang="en-US" sz="3200" b="1" i="0" u="none" strike="noStrike" cap="none" normalizeH="0" baseline="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3200" b="1" i="0" u="none" strike="noStrike" cap="none" normalizeH="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3200" i="0" u="none" strike="noStrike" cap="none" normalizeH="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rPr>
              <a:t>Smart mirror</a:t>
            </a:r>
            <a:endParaRPr kumimoji="0" lang="en-US" sz="2800" i="0" u="none" strike="noStrike" cap="none" normalizeH="0" baseline="0" dirty="0" smtClean="0">
              <a:ln>
                <a:noFill/>
              </a:ln>
              <a:effectLst/>
              <a:latin typeface="Times New Roman" panose="02020603050405020304" pitchFamily="18" charset="0"/>
              <a:cs typeface="Times New Roman" panose="02020603050405020304" pitchFamily="18" charset="0"/>
            </a:endParaRPr>
          </a:p>
        </p:txBody>
      </p:sp>
      <p:sp>
        <p:nvSpPr>
          <p:cNvPr id="10" name="Rectangle 9"/>
          <p:cNvSpPr/>
          <p:nvPr/>
        </p:nvSpPr>
        <p:spPr>
          <a:xfrm>
            <a:off x="285720" y="3429000"/>
            <a:ext cx="7929618" cy="368300"/>
          </a:xfrm>
          <a:prstGeom prst="rect">
            <a:avLst/>
          </a:prstGeom>
        </p:spPr>
        <p:txBody>
          <a:bodyPr wrap="square">
            <a:spAutoFit/>
          </a:bodyPr>
          <a:lstStyle/>
          <a:p>
            <a:pPr lvl="0" indent="457200" algn="just" fontAlgn="base">
              <a:spcBef>
                <a:spcPct val="0"/>
              </a:spcBef>
              <a:spcAft>
                <a:spcPct val="0"/>
              </a:spcAft>
            </a:pPr>
            <a:r>
              <a:rPr kumimoji="0" lang="en-US"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COMPUTER</a:t>
            </a:r>
            <a:r>
              <a:rPr kumimoji="0" lang="en-US" b="1" i="0" u="none" strike="noStrike" cap="none" normalizeH="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ENGINEERING</a:t>
            </a:r>
            <a:r>
              <a:rPr lang="en-IN" dirty="0" smtClean="0">
                <a:latin typeface="Times New Roman" panose="02020603050405020304" pitchFamily="18" charset="0"/>
                <a:cs typeface="Times New Roman" panose="02020603050405020304" pitchFamily="18" charset="0"/>
              </a:rPr>
              <a:t> </a:t>
            </a:r>
            <a:r>
              <a:rPr kumimoji="0" lang="en-US"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1"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Sem</a:t>
            </a:r>
            <a:r>
              <a:rPr kumimoji="0" lang="en-US"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a:t>
            </a:r>
            <a:endParaRPr kumimoji="0" lang="en-US" sz="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Rectangle 11"/>
          <p:cNvSpPr/>
          <p:nvPr/>
        </p:nvSpPr>
        <p:spPr>
          <a:xfrm>
            <a:off x="6500826" y="3429000"/>
            <a:ext cx="309880" cy="368300"/>
          </a:xfrm>
          <a:prstGeom prst="rect">
            <a:avLst/>
          </a:prstGeom>
        </p:spPr>
        <p:txBody>
          <a:bodyPr wrap="none">
            <a:spAutoFit/>
          </a:bodyPr>
          <a:lstStyle/>
          <a:p>
            <a:endParaRPr lang="en-IN" b="1" dirty="0" smtClean="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a:srcRect/>
          <a:stretch>
            <a:fillRect/>
          </a:stretch>
        </p:blipFill>
        <p:spPr bwMode="auto">
          <a:xfrm>
            <a:off x="857224" y="1643050"/>
            <a:ext cx="1428760" cy="1571636"/>
          </a:xfrm>
          <a:prstGeom prst="rect">
            <a:avLst/>
          </a:prstGeom>
          <a:noFill/>
          <a:ln w="9525">
            <a:noFill/>
            <a:miter lim="800000"/>
            <a:headEnd/>
            <a:tailEnd/>
          </a:ln>
          <a:effectLst/>
        </p:spPr>
      </p:pic>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 Government</a:t>
            </a:r>
            <a:endParaRPr lang="en-US"/>
          </a:p>
        </p:txBody>
      </p:sp>
      <p:sp>
        <p:nvSpPr>
          <p:cNvPr id="3" name="Content Placeholder 2"/>
          <p:cNvSpPr>
            <a:spLocks noGrp="1"/>
          </p:cNvSpPr>
          <p:nvPr>
            <p:ph sz="quarter" idx="1"/>
          </p:nvPr>
        </p:nvSpPr>
        <p:spPr/>
        <p:txBody>
          <a:bodyPr/>
          <a:p>
            <a:r>
              <a:rPr lang="en-US"/>
              <a:t>IoT applications are used to address many real-world issues – traffic congestion, city services, economic development, citizen engagement, and public safety and security. Smart cities often embed IoT sensors into the physical infrastructure, such as streetlights, water meters and traffic signals.</a:t>
            </a:r>
            <a:endParaRPr lang="en-US"/>
          </a:p>
        </p:txBody>
      </p:sp>
    </p:spTree>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6.) Energy</a:t>
            </a:r>
            <a:endParaRPr lang="en-US"/>
          </a:p>
        </p:txBody>
      </p:sp>
      <p:sp>
        <p:nvSpPr>
          <p:cNvPr id="3" name="Content Placeholder 2"/>
          <p:cNvSpPr>
            <a:spLocks noGrp="1"/>
          </p:cNvSpPr>
          <p:nvPr>
            <p:ph sz="quarter" idx="1"/>
          </p:nvPr>
        </p:nvSpPr>
        <p:spPr/>
        <p:txBody>
          <a:bodyPr/>
          <a:p>
            <a:r>
              <a:rPr lang="en-US"/>
              <a:t>The Internet of Things helps providers deliver reliable, fair-priced services and products. IoT connected devices and machines predict problems before they occur. Distributed grid resources like solar and wind are integrated through IoT. And behavior data – such as that collected from smart homes – improves convenience and security, and informs development of customized services.</a:t>
            </a:r>
            <a:endParaRPr lang="en-US"/>
          </a:p>
        </p:txBody>
      </p:sp>
    </p:spTree>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How the Internet of Things Works</a:t>
            </a:r>
            <a:endParaRPr lang="en-US"/>
          </a:p>
        </p:txBody>
      </p:sp>
      <p:sp>
        <p:nvSpPr>
          <p:cNvPr id="3" name="Content Placeholder 2"/>
          <p:cNvSpPr>
            <a:spLocks noGrp="1"/>
          </p:cNvSpPr>
          <p:nvPr>
            <p:ph sz="quarter" idx="1"/>
          </p:nvPr>
        </p:nvSpPr>
        <p:spPr/>
        <p:txBody>
          <a:bodyPr>
            <a:normAutofit lnSpcReduction="20000"/>
          </a:bodyPr>
          <a:p>
            <a:r>
              <a:rPr lang="en-US"/>
              <a:t>Being connected through the Internet of Things – to send, receive and often act on data – results in many smart IoT things that we can use to build a more secure, convenient, productive and intelligent world.</a:t>
            </a:r>
            <a:endParaRPr lang="en-US"/>
          </a:p>
          <a:p>
            <a:r>
              <a:rPr lang="en-US"/>
              <a:t>Already, Internet of Things capabilities play a significant role in businesses’ digital transformation efforts. When we combine IoT data with advanced analytics and AI – leading to the “Artificial Intelligence of Things” – the possibilities seem endless. Learn the basic terms that define the Internet of Things and see how IoT works in the real world</a:t>
            </a:r>
            <a:endParaRPr lang="en-US"/>
          </a:p>
        </p:txBody>
      </p:sp>
    </p:spTree>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How IoT Works With Key Technologies</a:t>
            </a:r>
            <a:endParaRPr lang="en-US"/>
          </a:p>
        </p:txBody>
      </p:sp>
      <p:sp>
        <p:nvSpPr>
          <p:cNvPr id="3" name="Content Placeholder 2"/>
          <p:cNvSpPr>
            <a:spLocks noGrp="1"/>
          </p:cNvSpPr>
          <p:nvPr>
            <p:ph sz="quarter" idx="1"/>
          </p:nvPr>
        </p:nvSpPr>
        <p:spPr/>
        <p:txBody>
          <a:bodyPr/>
          <a:p>
            <a:r>
              <a:rPr lang="en-US"/>
              <a:t>Data management and streaming analytics. </a:t>
            </a:r>
            <a:endParaRPr lang="en-US"/>
          </a:p>
          <a:p>
            <a:r>
              <a:rPr lang="en-US"/>
              <a:t>Big data analytics.</a:t>
            </a:r>
            <a:endParaRPr lang="en-US"/>
          </a:p>
          <a:p>
            <a:r>
              <a:rPr lang="en-US"/>
              <a:t>Artificial intelligence. </a:t>
            </a:r>
            <a:endParaRPr lang="en-US"/>
          </a:p>
        </p:txBody>
      </p:sp>
    </p:spTree>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management and streaming analytics.</a:t>
            </a:r>
            <a:endParaRPr lang="en-US"/>
          </a:p>
        </p:txBody>
      </p:sp>
      <p:sp>
        <p:nvSpPr>
          <p:cNvPr id="3" name="Content Placeholder 2"/>
          <p:cNvSpPr>
            <a:spLocks noGrp="1"/>
          </p:cNvSpPr>
          <p:nvPr>
            <p:ph sz="quarter" idx="1"/>
          </p:nvPr>
        </p:nvSpPr>
        <p:spPr/>
        <p:txBody>
          <a:bodyPr/>
          <a:p>
            <a:r>
              <a:rPr lang="en-US"/>
              <a:t>The Internet of Things puts high demands on data management for big data streaming from sensors. Event stream processing technology – often called streaming analytics – performs real-time data management and analytics on IoT data to make it more valuable. Key capabilities include filtering, normalization, standardization, transformation, aggregation, correlation and temporal analysis.</a:t>
            </a:r>
            <a:endParaRPr lang="en-US"/>
          </a:p>
        </p:txBody>
      </p:sp>
    </p:spTree>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Big data analytics.</a:t>
            </a:r>
            <a:endParaRPr lang="en-US"/>
          </a:p>
        </p:txBody>
      </p:sp>
      <p:sp>
        <p:nvSpPr>
          <p:cNvPr id="3" name="Content Placeholder 2"/>
          <p:cNvSpPr>
            <a:spLocks noGrp="1"/>
          </p:cNvSpPr>
          <p:nvPr>
            <p:ph sz="quarter" idx="1"/>
          </p:nvPr>
        </p:nvSpPr>
        <p:spPr/>
        <p:txBody>
          <a:bodyPr/>
          <a:p>
            <a:r>
              <a:rPr lang="en-US"/>
              <a:t>IoT is a major contributor to big data – the massive volume, velocity and variety of structured and unstructured data businesses collect every day. Getting value from big data in IoT requires big data analytics. Related techniques include predictive analytics, text mining, cloud computing, data mining, data lakes and Hadoop. Most organizations use a combination of these techniques to get the most value possible from IoT.</a:t>
            </a:r>
            <a:endParaRPr lang="en-US"/>
          </a:p>
        </p:txBody>
      </p:sp>
    </p:spTree>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Artificial intelligence. </a:t>
            </a:r>
            <a:endParaRPr lang="en-US"/>
          </a:p>
        </p:txBody>
      </p:sp>
      <p:sp>
        <p:nvSpPr>
          <p:cNvPr id="3" name="Content Placeholder 2"/>
          <p:cNvSpPr>
            <a:spLocks noGrp="1"/>
          </p:cNvSpPr>
          <p:nvPr>
            <p:ph sz="quarter" idx="1"/>
          </p:nvPr>
        </p:nvSpPr>
        <p:spPr/>
        <p:txBody>
          <a:bodyPr/>
          <a:p>
            <a:r>
              <a:rPr lang="en-US"/>
              <a:t>Artificial intelligence can multiply the value of IoT by using all the data from smart connected devices to promote learning and collective intelligence. Some of the core techniques that AI uses are machine learning, deep learning, natural language processing and computer vision.</a:t>
            </a:r>
            <a:endParaRPr lang="en-US"/>
          </a:p>
        </p:txBody>
      </p:sp>
    </p:spTree>
  </p:cSld>
  <p:clrMapOvr>
    <a:masterClrMapping/>
  </p:clrMapOvr>
  <p:transition>
    <p:wipe/>
    <p:sndAc>
      <p:stSnd>
        <p:snd r:embed="rId1" name="explode.wav"/>
      </p:stSnd>
    </p:sndAc>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sz="quarter" idx="1"/>
          </p:nvPr>
        </p:nvSpPr>
        <p:spPr/>
        <p:txBody>
          <a:bodyPr/>
          <a:p>
            <a:r>
              <a:rPr lang="en-US"/>
              <a:t>Number of consumers using IOT products are increase, Consumers are highly comfortable with the products from their fitness tracking, car, home appliances etc. IOT devices make people comfortable and helps them to closely monitor the health and their closed one by everyday devices are intuitive to use and share data intelligently</a:t>
            </a:r>
            <a:endParaRPr lang="en-US"/>
          </a:p>
        </p:txBody>
      </p:sp>
    </p:spTree>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Subtitle 5"/>
          <p:cNvSpPr>
            <a:spLocks noGrp="1"/>
          </p:cNvSpPr>
          <p:nvPr>
            <p:ph type="subTitle" idx="1"/>
          </p:nvPr>
        </p:nvSpPr>
        <p:spPr/>
        <p:txBody>
          <a:bodyPr>
            <a:normAutofit/>
          </a:bodyPr>
          <a:p>
            <a:r>
              <a:rPr lang="en-US" sz="4800">
                <a:sym typeface="+mn-ea"/>
              </a:rPr>
              <a:t>Smart Mirror</a:t>
            </a:r>
            <a:endParaRPr lang="en-US"/>
          </a:p>
          <a:p>
            <a:endParaRPr lang="en-US"/>
          </a:p>
        </p:txBody>
      </p:sp>
      <p:sp>
        <p:nvSpPr>
          <p:cNvPr id="7" name="Title 6"/>
          <p:cNvSpPr>
            <a:spLocks noGrp="1"/>
          </p:cNvSpPr>
          <p:nvPr>
            <p:ph type="ctrTitle"/>
          </p:nvPr>
        </p:nvSpPr>
        <p:spPr/>
        <p:txBody>
          <a:bodyPr/>
          <a:p>
            <a:r>
              <a:rPr lang="en-US" sz="6600"/>
              <a:t>Internet Of Things</a:t>
            </a:r>
            <a:endParaRPr lang="en-US" sz="6600"/>
          </a:p>
        </p:txBody>
      </p:sp>
    </p:spTree>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IN" sz="4400" dirty="0" smtClean="0"/>
              <a:t>Introduction</a:t>
            </a:r>
            <a:endParaRPr lang="en-IN" sz="4400" dirty="0"/>
          </a:p>
        </p:txBody>
      </p:sp>
      <p:sp>
        <p:nvSpPr>
          <p:cNvPr id="2" name="Content Placeholder 1"/>
          <p:cNvSpPr>
            <a:spLocks noGrp="1"/>
          </p:cNvSpPr>
          <p:nvPr>
            <p:ph sz="quarter" idx="1"/>
          </p:nvPr>
        </p:nvSpPr>
        <p:spPr/>
        <p:txBody>
          <a:bodyPr/>
          <a:lstStyle/>
          <a:p>
            <a:r>
              <a:rPr lang="en-IN" dirty="0" smtClean="0"/>
              <a:t>Smart mirror is a human centred two-way mirror with an electronic display behind the glass. The display can show the viewer different kinds of information in the form of widgets, such as weather, time, date and news updates. </a:t>
            </a:r>
            <a:endParaRPr lang="en-IN" dirty="0" smtClean="0"/>
          </a:p>
          <a:p>
            <a:pPr>
              <a:buNone/>
            </a:pPr>
            <a:endParaRPr lang="en-IN" dirty="0"/>
          </a:p>
        </p:txBody>
      </p:sp>
    </p:spTree>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Internet Of Things </a:t>
            </a:r>
            <a:endParaRPr lang="en-US"/>
          </a:p>
        </p:txBody>
      </p:sp>
      <p:pic>
        <p:nvPicPr>
          <p:cNvPr id="4" name="Picture 5" descr="IMG_256"/>
          <p:cNvPicPr>
            <a:picLocks noChangeAspect="1"/>
          </p:cNvPicPr>
          <p:nvPr>
            <p:ph sz="quarter" idx="1"/>
          </p:nvPr>
        </p:nvPicPr>
        <p:blipFill>
          <a:blip r:embed="rId1"/>
          <a:stretch>
            <a:fillRect/>
          </a:stretch>
        </p:blipFill>
        <p:spPr>
          <a:xfrm>
            <a:off x="2647950" y="1907540"/>
            <a:ext cx="3810000" cy="3810000"/>
          </a:xfrm>
          <a:prstGeom prst="rect">
            <a:avLst/>
          </a:prstGeom>
          <a:noFill/>
          <a:ln w="9525">
            <a:noFill/>
          </a:ln>
        </p:spPr>
      </p:pic>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IN" sz="4400" dirty="0" smtClean="0"/>
              <a:t>Requirement specification</a:t>
            </a:r>
            <a:endParaRPr lang="en-IN" sz="4400" dirty="0"/>
          </a:p>
        </p:txBody>
      </p:sp>
      <p:sp>
        <p:nvSpPr>
          <p:cNvPr id="2" name="Content Placeholder 1"/>
          <p:cNvSpPr>
            <a:spLocks noGrp="1"/>
          </p:cNvSpPr>
          <p:nvPr>
            <p:ph sz="quarter" idx="1"/>
          </p:nvPr>
        </p:nvSpPr>
        <p:spPr/>
        <p:txBody>
          <a:bodyPr/>
          <a:lstStyle/>
          <a:p>
            <a:pPr lvl="0"/>
            <a:r>
              <a:rPr lang="en-IN" dirty="0" smtClean="0"/>
              <a:t>Mirror/ Display</a:t>
            </a:r>
            <a:endParaRPr lang="en-IN" dirty="0" smtClean="0"/>
          </a:p>
          <a:p>
            <a:pPr lvl="0"/>
            <a:r>
              <a:rPr lang="en-IN" dirty="0" smtClean="0"/>
              <a:t>Raspberry pi</a:t>
            </a:r>
            <a:endParaRPr lang="en-IN" dirty="0" smtClean="0"/>
          </a:p>
          <a:p>
            <a:pPr lvl="0"/>
            <a:r>
              <a:rPr lang="en-IN" dirty="0" smtClean="0"/>
              <a:t>IR Sensors</a:t>
            </a:r>
            <a:endParaRPr lang="en-IN" dirty="0" smtClean="0"/>
          </a:p>
          <a:p>
            <a:pPr lvl="0"/>
            <a:r>
              <a:rPr lang="en-IN" dirty="0" smtClean="0"/>
              <a:t>Camera</a:t>
            </a:r>
            <a:endParaRPr lang="en-IN" dirty="0" smtClean="0"/>
          </a:p>
          <a:p>
            <a:pPr lvl="0"/>
            <a:r>
              <a:rPr lang="en-IN" dirty="0" smtClean="0"/>
              <a:t>Microphone</a:t>
            </a:r>
            <a:endParaRPr lang="en-IN" dirty="0" smtClean="0"/>
          </a:p>
          <a:p>
            <a:pPr lvl="0"/>
            <a:r>
              <a:rPr lang="en-IN" dirty="0" smtClean="0"/>
              <a:t>Speaker</a:t>
            </a:r>
            <a:endParaRPr lang="en-IN" dirty="0" smtClean="0"/>
          </a:p>
          <a:p>
            <a:endParaRPr lang="en-IN" dirty="0"/>
          </a:p>
        </p:txBody>
      </p:sp>
    </p:spTree>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4000" dirty="0" smtClean="0"/>
              <a:t>The Functionalities</a:t>
            </a:r>
            <a:endParaRPr lang="en-IN" sz="4000" dirty="0"/>
          </a:p>
        </p:txBody>
      </p:sp>
      <p:sp>
        <p:nvSpPr>
          <p:cNvPr id="2" name="Content Placeholder 1"/>
          <p:cNvSpPr>
            <a:spLocks noGrp="1"/>
          </p:cNvSpPr>
          <p:nvPr>
            <p:ph sz="quarter" idx="1"/>
          </p:nvPr>
        </p:nvSpPr>
        <p:spPr/>
        <p:txBody>
          <a:bodyPr/>
          <a:lstStyle/>
          <a:p>
            <a:pPr marL="179705" indent="-69850">
              <a:buNone/>
            </a:pPr>
            <a:r>
              <a:rPr lang="en-IN" dirty="0" smtClean="0"/>
              <a:t>The mirror has the following functionalities as of today:</a:t>
            </a:r>
            <a:endParaRPr lang="en-IN" dirty="0" smtClean="0"/>
          </a:p>
          <a:p>
            <a:pPr lvl="0"/>
            <a:r>
              <a:rPr lang="en-IN" dirty="0" smtClean="0"/>
              <a:t>Time and Date</a:t>
            </a:r>
            <a:endParaRPr lang="en-IN" dirty="0" smtClean="0"/>
          </a:p>
          <a:p>
            <a:pPr lvl="0"/>
            <a:r>
              <a:rPr lang="en-IN" dirty="0" smtClean="0"/>
              <a:t>Weather report</a:t>
            </a:r>
            <a:endParaRPr lang="en-IN" dirty="0" smtClean="0"/>
          </a:p>
          <a:p>
            <a:pPr lvl="0"/>
            <a:r>
              <a:rPr lang="en-IN" dirty="0" smtClean="0"/>
              <a:t>Temperature</a:t>
            </a:r>
            <a:endParaRPr lang="en-IN" dirty="0" smtClean="0"/>
          </a:p>
          <a:p>
            <a:pPr lvl="0"/>
            <a:r>
              <a:rPr lang="en-IN" dirty="0" smtClean="0"/>
              <a:t>Location</a:t>
            </a:r>
            <a:endParaRPr lang="en-IN" dirty="0" smtClean="0"/>
          </a:p>
          <a:p>
            <a:endParaRPr lang="en-IN" dirty="0" smtClean="0"/>
          </a:p>
          <a:p>
            <a:endParaRPr lang="en-IN" dirty="0"/>
          </a:p>
        </p:txBody>
      </p:sp>
    </p:spTree>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lvl="0"/>
            <a:r>
              <a:rPr lang="en-IN" sz="4000" dirty="0" smtClean="0">
                <a:effectLst/>
              </a:rPr>
              <a:t>Users </a:t>
            </a:r>
            <a:endParaRPr lang="en-IN" sz="4000" dirty="0">
              <a:effectLst/>
            </a:endParaRPr>
          </a:p>
        </p:txBody>
      </p:sp>
      <p:sp>
        <p:nvSpPr>
          <p:cNvPr id="2" name="Content Placeholder 1"/>
          <p:cNvSpPr>
            <a:spLocks noGrp="1"/>
          </p:cNvSpPr>
          <p:nvPr>
            <p:ph sz="quarter" idx="1"/>
          </p:nvPr>
        </p:nvSpPr>
        <p:spPr/>
        <p:txBody>
          <a:bodyPr/>
          <a:lstStyle/>
          <a:p>
            <a:pPr lvl="0"/>
            <a:r>
              <a:rPr lang="en-IN" dirty="0" smtClean="0"/>
              <a:t>Student</a:t>
            </a:r>
            <a:endParaRPr lang="en-IN" dirty="0" smtClean="0"/>
          </a:p>
          <a:p>
            <a:pPr lvl="0"/>
            <a:r>
              <a:rPr lang="en-IN" dirty="0" smtClean="0"/>
              <a:t>Businessman</a:t>
            </a:r>
            <a:endParaRPr lang="en-IN" dirty="0" smtClean="0"/>
          </a:p>
          <a:p>
            <a:pPr marL="0" lvl="0" indent="0">
              <a:buNone/>
            </a:pPr>
            <a:endParaRPr lang="en-IN" dirty="0" smtClean="0"/>
          </a:p>
          <a:p>
            <a:endParaRPr lang="en-IN" dirty="0"/>
          </a:p>
        </p:txBody>
      </p:sp>
    </p:spTree>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lvl="0"/>
            <a:r>
              <a:rPr lang="en-IN" sz="4400" dirty="0" smtClean="0">
                <a:effectLst/>
              </a:rPr>
              <a:t>Interactions</a:t>
            </a:r>
            <a:r>
              <a:rPr lang="en-IN" sz="4400" u="sng" dirty="0" smtClean="0"/>
              <a:t> </a:t>
            </a:r>
            <a:endParaRPr lang="en-IN" sz="4400" dirty="0"/>
          </a:p>
        </p:txBody>
      </p:sp>
      <p:sp>
        <p:nvSpPr>
          <p:cNvPr id="2" name="Content Placeholder 1"/>
          <p:cNvSpPr>
            <a:spLocks noGrp="1"/>
          </p:cNvSpPr>
          <p:nvPr>
            <p:ph sz="quarter" idx="1"/>
          </p:nvPr>
        </p:nvSpPr>
        <p:spPr/>
        <p:txBody>
          <a:bodyPr/>
          <a:lstStyle/>
          <a:p>
            <a:pPr lvl="0"/>
            <a:r>
              <a:rPr lang="en-IN" dirty="0" smtClean="0"/>
              <a:t>Voice </a:t>
            </a:r>
            <a:r>
              <a:rPr lang="en-IN" dirty="0" smtClean="0"/>
              <a:t>command</a:t>
            </a:r>
            <a:endParaRPr lang="en-IN" dirty="0" smtClean="0"/>
          </a:p>
          <a:p>
            <a:pPr lvl="0"/>
            <a:r>
              <a:rPr lang="en-IN" dirty="0" smtClean="0"/>
              <a:t>Smartphone  </a:t>
            </a:r>
            <a:endParaRPr lang="en-IN" dirty="0" smtClean="0"/>
          </a:p>
          <a:p>
            <a:pPr lvl="0"/>
            <a:r>
              <a:rPr lang="en-IN" dirty="0" smtClean="0"/>
              <a:t>Hand gestures</a:t>
            </a:r>
            <a:endParaRPr lang="en-IN" dirty="0" smtClean="0"/>
          </a:p>
          <a:p>
            <a:endParaRPr lang="en-IN" dirty="0"/>
          </a:p>
        </p:txBody>
      </p:sp>
    </p:spTree>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IN" sz="4000" dirty="0" smtClean="0"/>
              <a:t>How does it work</a:t>
            </a:r>
            <a:endParaRPr lang="en-IN" sz="4000" dirty="0"/>
          </a:p>
        </p:txBody>
      </p:sp>
      <p:sp>
        <p:nvSpPr>
          <p:cNvPr id="2" name="Content Placeholder 1"/>
          <p:cNvSpPr>
            <a:spLocks noGrp="1"/>
          </p:cNvSpPr>
          <p:nvPr>
            <p:ph sz="quarter" idx="1"/>
          </p:nvPr>
        </p:nvSpPr>
        <p:spPr/>
        <p:txBody>
          <a:bodyPr/>
          <a:lstStyle/>
          <a:p>
            <a:pPr lvl="0"/>
            <a:r>
              <a:rPr lang="en-IN" dirty="0" smtClean="0"/>
              <a:t>Voice command</a:t>
            </a:r>
            <a:endParaRPr lang="en-IN" dirty="0" smtClean="0"/>
          </a:p>
          <a:p>
            <a:pPr lvl="0"/>
            <a:r>
              <a:rPr lang="en-IN" dirty="0" smtClean="0"/>
              <a:t>Smartphone  </a:t>
            </a:r>
            <a:endParaRPr lang="en-IN" dirty="0" smtClean="0"/>
          </a:p>
          <a:p>
            <a:pPr lvl="0"/>
            <a:r>
              <a:rPr lang="en-IN" dirty="0" smtClean="0"/>
              <a:t>Hand gestures</a:t>
            </a:r>
            <a:endParaRPr lang="en-IN" dirty="0" smtClean="0"/>
          </a:p>
          <a:p>
            <a:pPr>
              <a:buNone/>
            </a:pPr>
            <a:endParaRPr lang="en-IN" dirty="0"/>
          </a:p>
        </p:txBody>
      </p:sp>
    </p:spTree>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4000" dirty="0" smtClean="0"/>
              <a:t>Model of smart mirror</a:t>
            </a:r>
            <a:endParaRPr lang="en-IN" sz="4000" dirty="0"/>
          </a:p>
        </p:txBody>
      </p:sp>
      <p:sp>
        <p:nvSpPr>
          <p:cNvPr id="4" name="Rounded Rectangle 3"/>
          <p:cNvSpPr/>
          <p:nvPr/>
        </p:nvSpPr>
        <p:spPr>
          <a:xfrm>
            <a:off x="3214678" y="3286124"/>
            <a:ext cx="1928826" cy="7715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RASPBERRY PI</a:t>
            </a:r>
            <a:endParaRPr lang="en-IN" dirty="0"/>
          </a:p>
        </p:txBody>
      </p:sp>
      <p:sp>
        <p:nvSpPr>
          <p:cNvPr id="5" name="Rounded Rectangle 4"/>
          <p:cNvSpPr/>
          <p:nvPr/>
        </p:nvSpPr>
        <p:spPr>
          <a:xfrm>
            <a:off x="857224" y="2071678"/>
            <a:ext cx="1571636" cy="714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DHT 22 SENSOR</a:t>
            </a:r>
            <a:endParaRPr lang="en-IN" dirty="0"/>
          </a:p>
        </p:txBody>
      </p:sp>
      <p:sp>
        <p:nvSpPr>
          <p:cNvPr id="6" name="Oval 5"/>
          <p:cNvSpPr/>
          <p:nvPr/>
        </p:nvSpPr>
        <p:spPr>
          <a:xfrm>
            <a:off x="3357554" y="1428736"/>
            <a:ext cx="1500198" cy="1143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CAMERA</a:t>
            </a:r>
            <a:endParaRPr lang="en-IN" sz="1400" dirty="0"/>
          </a:p>
        </p:txBody>
      </p:sp>
      <p:sp>
        <p:nvSpPr>
          <p:cNvPr id="8" name="Rounded Rectangle 7"/>
          <p:cNvSpPr/>
          <p:nvPr/>
        </p:nvSpPr>
        <p:spPr>
          <a:xfrm>
            <a:off x="857224" y="4214818"/>
            <a:ext cx="1285884"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
            </a:r>
            <a:r>
              <a:rPr lang="en-IN" dirty="0" smtClean="0"/>
              <a:t>ROP BOX</a:t>
            </a:r>
            <a:endParaRPr lang="en-IN" dirty="0"/>
          </a:p>
        </p:txBody>
      </p:sp>
      <p:sp>
        <p:nvSpPr>
          <p:cNvPr id="9" name="Rounded Rectangle 8"/>
          <p:cNvSpPr/>
          <p:nvPr/>
        </p:nvSpPr>
        <p:spPr>
          <a:xfrm>
            <a:off x="5929322" y="2143116"/>
            <a:ext cx="1428760" cy="11287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ONE WAY MIRROR</a:t>
            </a:r>
            <a:endParaRPr lang="en-IN" dirty="0"/>
          </a:p>
        </p:txBody>
      </p:sp>
      <p:sp>
        <p:nvSpPr>
          <p:cNvPr id="10" name="Rounded Rectangle 9"/>
          <p:cNvSpPr/>
          <p:nvPr/>
        </p:nvSpPr>
        <p:spPr>
          <a:xfrm>
            <a:off x="6143636" y="3214686"/>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MONITOR</a:t>
            </a:r>
            <a:endParaRPr lang="en-IN" dirty="0"/>
          </a:p>
        </p:txBody>
      </p:sp>
      <p:cxnSp>
        <p:nvCxnSpPr>
          <p:cNvPr id="13" name="Straight Arrow Connector 12"/>
          <p:cNvCxnSpPr/>
          <p:nvPr/>
        </p:nvCxnSpPr>
        <p:spPr>
          <a:xfrm rot="5400000">
            <a:off x="3786976" y="2856702"/>
            <a:ext cx="71438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428860" y="2786058"/>
            <a:ext cx="714380" cy="5715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2214546" y="4000504"/>
            <a:ext cx="928694" cy="5000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6200000" flipV="1">
            <a:off x="6286512" y="4429132"/>
            <a:ext cx="442922" cy="142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3928264" y="4572008"/>
            <a:ext cx="715174" cy="7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286380" y="3571876"/>
            <a:ext cx="842962" cy="571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3428992" y="5000636"/>
            <a:ext cx="17145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5V POWER SUPPLY</a:t>
            </a:r>
            <a:endParaRPr lang="en-IN" dirty="0"/>
          </a:p>
        </p:txBody>
      </p:sp>
      <p:sp>
        <p:nvSpPr>
          <p:cNvPr id="45" name="Rounded Rectangle 44"/>
          <p:cNvSpPr/>
          <p:nvPr/>
        </p:nvSpPr>
        <p:spPr>
          <a:xfrm>
            <a:off x="6072198" y="4714884"/>
            <a:ext cx="1214446" cy="914400"/>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230V POWER SUPPLY</a:t>
            </a:r>
            <a:endParaRPr lang="en-IN" dirty="0"/>
          </a:p>
        </p:txBody>
      </p:sp>
    </p:spTree>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Advantages</a:t>
            </a:r>
            <a:endParaRPr lang="en-IN" sz="4000" dirty="0"/>
          </a:p>
        </p:txBody>
      </p:sp>
      <p:sp>
        <p:nvSpPr>
          <p:cNvPr id="3" name="Content Placeholder 2"/>
          <p:cNvSpPr>
            <a:spLocks noGrp="1"/>
          </p:cNvSpPr>
          <p:nvPr>
            <p:ph sz="quarter" idx="1"/>
          </p:nvPr>
        </p:nvSpPr>
        <p:spPr>
          <a:xfrm>
            <a:off x="301752" y="1714488"/>
            <a:ext cx="8503920" cy="4384560"/>
          </a:xfrm>
        </p:spPr>
        <p:txBody>
          <a:bodyPr/>
          <a:lstStyle/>
          <a:p>
            <a:r>
              <a:rPr lang="en-IN" dirty="0" smtClean="0"/>
              <a:t>It offering features such as weather of the city, date, time and temperature  </a:t>
            </a:r>
            <a:endParaRPr lang="en-IN" dirty="0" smtClean="0"/>
          </a:p>
          <a:p>
            <a:r>
              <a:rPr lang="en-IN" dirty="0" smtClean="0"/>
              <a:t>Gating update about traffic</a:t>
            </a:r>
            <a:endParaRPr lang="en-IN" dirty="0" smtClean="0"/>
          </a:p>
          <a:p>
            <a:r>
              <a:rPr lang="en-IN" dirty="0" smtClean="0"/>
              <a:t>Saving the time through multitasking</a:t>
            </a:r>
            <a:endParaRPr lang="en-IN" dirty="0"/>
          </a:p>
        </p:txBody>
      </p:sp>
    </p:spTree>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IN" dirty="0" smtClean="0"/>
              <a:t>THANK YOU!</a:t>
            </a:r>
            <a:endParaRPr lang="en-IN" dirty="0"/>
          </a:p>
        </p:txBody>
      </p:sp>
    </p:spTree>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is the Internet of Things?</a:t>
            </a:r>
            <a:endParaRPr lang="en-US"/>
          </a:p>
        </p:txBody>
      </p:sp>
      <p:sp>
        <p:nvSpPr>
          <p:cNvPr id="3" name="Content Placeholder 2"/>
          <p:cNvSpPr>
            <a:spLocks noGrp="1"/>
          </p:cNvSpPr>
          <p:nvPr>
            <p:ph sz="quarter" idx="1"/>
          </p:nvPr>
        </p:nvSpPr>
        <p:spPr/>
        <p:txBody>
          <a:bodyPr>
            <a:normAutofit fontScale="90000" lnSpcReduction="10000"/>
          </a:bodyPr>
          <a:p>
            <a:r>
              <a:rPr lang="en-US"/>
              <a:t>The Internet of Things, or IoT, refers to the billions of physical devices around the world that are now connected to the internet, all collecting and sharing data. Thanks to the arrival of super-cheap computer chips and the ubiquity of wireless networks, it's possible to turn anything, from something as small as a pill to something as big as an aeroplane, into a part of the IoT. Connecting up all these different objects and adding sensors to them adds a level of digital intelligence to devices that would be otherwise dumb, enabling them to communicate real-time data without involving a human being. The Internet of Things is making the fabric of the world around us more smarter and more responsive, merging the digital and physical universes.</a:t>
            </a:r>
            <a:endParaRPr lang="en-US"/>
          </a:p>
        </p:txBody>
      </p:sp>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History of the Internet of Things</a:t>
            </a:r>
            <a:endParaRPr lang="en-US"/>
          </a:p>
        </p:txBody>
      </p:sp>
      <p:sp>
        <p:nvSpPr>
          <p:cNvPr id="3" name="Content Placeholder 2"/>
          <p:cNvSpPr>
            <a:spLocks noGrp="1"/>
          </p:cNvSpPr>
          <p:nvPr>
            <p:ph sz="quarter" idx="1"/>
          </p:nvPr>
        </p:nvSpPr>
        <p:spPr/>
        <p:txBody>
          <a:bodyPr>
            <a:normAutofit fontScale="50000"/>
          </a:bodyPr>
          <a:p>
            <a:r>
              <a:rPr lang="en-US"/>
              <a:t>The term “Internet of Things” was coined by entrepreneur Kevin Ashton, one of the founders of the Auto-ID Center at MIT. Ashton was part of a team that discovered how to link objects to the internet through an RFID tag. He first used the phrase “Internet of Things” in a 1999 presentation – and it has stuck around ever since.</a:t>
            </a:r>
            <a:endParaRPr lang="en-US"/>
          </a:p>
          <a:p>
            <a:r>
              <a:rPr lang="en-US"/>
              <a:t>Ashton may have been first to use the term Internet of Things, but the concept of connected devices – particularly connected machines – has been around for a long time. For example, machines have been communicating with each other since the first electric telegraphs were developed in the late 1830s. Other technologies that fed into IoT were radio voice transmissions, wireless (Wi-Fi) technologies and supervisory control and data acquisition (SCADA) software. Then in 1982, a modified Coke machine at Carnegie Mellon University became the first connected smart appliance. Using the university’s local ethernet or ARPANET – a precursor to today’s internet – students could find out which drinks were stocked, and whether they were cold.</a:t>
            </a:r>
            <a:endParaRPr lang="en-US"/>
          </a:p>
          <a:p>
            <a:r>
              <a:rPr lang="en-US"/>
              <a:t>Today, we’re living in a world where there are more IoT connected devices than humans. These IoT connected devices and machines range from wearables like smartwatches to RFID inventory tracking chips. IoT connected devices communicate via networks or cloud-based platforms connected to the Internet of Things. The real-time insights gleaned from this IoT collected data fuel digital transformation. The Internet of Things promises many positive changes for health and safety, business operations, industrial performance, and global environmental and humanitarian issues.</a:t>
            </a:r>
            <a:endParaRPr lang="en-US"/>
          </a:p>
        </p:txBody>
      </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Who’s Using IoT?</a:t>
            </a:r>
            <a:endParaRPr lang="en-US"/>
          </a:p>
        </p:txBody>
      </p:sp>
      <p:sp>
        <p:nvSpPr>
          <p:cNvPr id="3" name="Content Placeholder 2"/>
          <p:cNvSpPr>
            <a:spLocks noGrp="1"/>
          </p:cNvSpPr>
          <p:nvPr>
            <p:ph sz="quarter" idx="1"/>
          </p:nvPr>
        </p:nvSpPr>
        <p:spPr/>
        <p:txBody>
          <a:bodyPr/>
          <a:p>
            <a:r>
              <a:rPr lang="en-US"/>
              <a:t>1.) Retail</a:t>
            </a:r>
            <a:endParaRPr lang="en-US"/>
          </a:p>
          <a:p>
            <a:r>
              <a:rPr lang="en-US"/>
              <a:t>2.) Manufacturing</a:t>
            </a:r>
            <a:endParaRPr lang="en-US"/>
          </a:p>
          <a:p>
            <a:r>
              <a:rPr lang="en-US"/>
              <a:t>3.) Health Care</a:t>
            </a:r>
            <a:endParaRPr lang="en-US"/>
          </a:p>
          <a:p>
            <a:r>
              <a:rPr lang="en-US"/>
              <a:t>4.) Transportation and Logistics</a:t>
            </a:r>
            <a:endParaRPr lang="en-US"/>
          </a:p>
          <a:p>
            <a:r>
              <a:rPr lang="en-US"/>
              <a:t>5.) Government</a:t>
            </a:r>
            <a:endParaRPr lang="en-US"/>
          </a:p>
          <a:p>
            <a:r>
              <a:rPr lang="en-US"/>
              <a:t>6.) Energy</a:t>
            </a:r>
            <a:endParaRPr lang="en-US"/>
          </a:p>
        </p:txBody>
      </p:sp>
    </p:spTree>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 Retail</a:t>
            </a:r>
            <a:endParaRPr lang="en-US"/>
          </a:p>
        </p:txBody>
      </p:sp>
      <p:sp>
        <p:nvSpPr>
          <p:cNvPr id="3" name="Content Placeholder 2"/>
          <p:cNvSpPr>
            <a:spLocks noGrp="1"/>
          </p:cNvSpPr>
          <p:nvPr>
            <p:ph sz="quarter" idx="1"/>
          </p:nvPr>
        </p:nvSpPr>
        <p:spPr/>
        <p:txBody>
          <a:bodyPr/>
          <a:p>
            <a:r>
              <a:rPr lang="en-US"/>
              <a:t>IoT unites data, analytics and marketing processes across locations. Retailers capture IoT data from in-store and digital channels and apply analytics (including artificial intelligence, or AI) for real-time, contextual listening and to understand behavior patterns and preferences. They often use IoT connected devices like RFID inventory tracking chips, cellular and Wi-Fi systems, beacons and 	smart shelves in their Internet of Things strategy.</a:t>
            </a:r>
            <a:endParaRPr lang="en-US"/>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 Manufacturing</a:t>
            </a:r>
            <a:endParaRPr lang="en-US"/>
          </a:p>
        </p:txBody>
      </p:sp>
      <p:sp>
        <p:nvSpPr>
          <p:cNvPr id="3" name="Content Placeholder 2"/>
          <p:cNvSpPr>
            <a:spLocks noGrp="1"/>
          </p:cNvSpPr>
          <p:nvPr>
            <p:ph sz="quarter" idx="1"/>
          </p:nvPr>
        </p:nvSpPr>
        <p:spPr/>
        <p:txBody>
          <a:bodyPr/>
          <a:p>
            <a:r>
              <a:rPr lang="en-US"/>
              <a:t>IoT connects all phases of the Industrial Internet of Things (IIoT) process – from supply chain to delivery – for a cohesive view of production, process and product data. Advanced IoT sensors in factory machines or warehouse shelves, along with big data analytics and predictive modeling, can prevent defects and downtime, maximize equipment performance, cut warranty costs, boost 	production yield and enhance the customer experience.</a:t>
            </a:r>
            <a:endParaRPr lang="en-US"/>
          </a:p>
        </p:txBody>
      </p:sp>
    </p:spTree>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 Health Care</a:t>
            </a:r>
            <a:endParaRPr lang="en-US"/>
          </a:p>
        </p:txBody>
      </p:sp>
      <p:sp>
        <p:nvSpPr>
          <p:cNvPr id="3" name="Content Placeholder 2"/>
          <p:cNvSpPr>
            <a:spLocks noGrp="1"/>
          </p:cNvSpPr>
          <p:nvPr>
            <p:ph sz="quarter" idx="1"/>
          </p:nvPr>
        </p:nvSpPr>
        <p:spPr/>
        <p:txBody>
          <a:bodyPr/>
          <a:p>
            <a:r>
              <a:rPr lang="en-US"/>
              <a:t>IoT technology captures data streaming in real time from the Internet of Medical Things (IoMT) – such as wearables and other medical connected devices that monitor exercise, sleep and other health habits.This IoT data enables precise diagnoses and treatment plans, improves patient safety and outcomes, and streamlines care delivery.</a:t>
            </a:r>
            <a:endParaRPr lang="en-US"/>
          </a:p>
        </p:txBody>
      </p:sp>
    </p:spTree>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4.) Transportation and Logistics</a:t>
            </a:r>
            <a:endParaRPr lang="en-US"/>
          </a:p>
        </p:txBody>
      </p:sp>
      <p:sp>
        <p:nvSpPr>
          <p:cNvPr id="3" name="Content Placeholder 2"/>
          <p:cNvSpPr>
            <a:spLocks noGrp="1"/>
          </p:cNvSpPr>
          <p:nvPr>
            <p:ph sz="quarter" idx="1"/>
          </p:nvPr>
        </p:nvSpPr>
        <p:spPr/>
        <p:txBody>
          <a:bodyPr/>
          <a:p>
            <a:r>
              <a:rPr lang="en-US"/>
              <a:t>IoT with geofence-enabled location intelligence and AI, deployed across the value chain, can deliver greater efficiency and reliability for transportation and logistics companies. This technology can improve service quality, reduce downtime and boost customer satisfaction. It can also enhance safety and reduce costs by managing, tracking and monitoring connected vehicles, freight and other mobile assets in real time.</a:t>
            </a:r>
            <a:endParaRPr lang="en-US"/>
          </a:p>
        </p:txBody>
      </p:sp>
    </p:spTree>
  </p:cSld>
  <p:clrMapOvr>
    <a:masterClrMapping/>
  </p:clrMapOvr>
  <p:transition>
    <p:wipe/>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0</TotalTime>
  <Words>8312</Words>
  <Application>WPS Presentation</Application>
  <PresentationFormat>On-screen Show (4:3)</PresentationFormat>
  <Paragraphs>164</Paragraphs>
  <Slides>27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27</vt:i4>
      </vt:variant>
    </vt:vector>
  </HeadingPairs>
  <TitlesOfParts>
    <vt:vector size="39" baseType="lpstr">
      <vt:lpstr>Arial</vt:lpstr>
      <vt:lpstr>SimSun</vt:lpstr>
      <vt:lpstr>Wingdings</vt:lpstr>
      <vt:lpstr>Wingdings 2</vt:lpstr>
      <vt:lpstr>Wingdings</vt:lpstr>
      <vt:lpstr>Times New Roman</vt:lpstr>
      <vt:lpstr>Times New Roman</vt:lpstr>
      <vt:lpstr>Georgia</vt:lpstr>
      <vt:lpstr>Microsoft YaHei</vt:lpstr>
      <vt:lpstr>Arial Unicode MS</vt:lpstr>
      <vt:lpstr>Calibri</vt:lpstr>
      <vt:lpstr>Civic</vt:lpstr>
      <vt:lpstr> G. H. PATEL COLLEGE OF ENGINEERING AND  TECHNOLOGY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Introduction</vt:lpstr>
      <vt:lpstr>Requirement specification</vt:lpstr>
      <vt:lpstr>The Functionalities</vt:lpstr>
      <vt:lpstr>Users </vt:lpstr>
      <vt:lpstr>Interactions </vt:lpstr>
      <vt:lpstr>How does it work</vt:lpstr>
      <vt:lpstr>Model of smart mirror</vt:lpstr>
      <vt:lpstr>Advantages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 H. PATEL COLLEGE OF ENGINEERING AND  TECHNOLOGY</dc:title>
  <dc:creator>LENOVO</dc:creator>
  <cp:lastModifiedBy>yashm</cp:lastModifiedBy>
  <cp:revision>8</cp:revision>
  <dcterms:created xsi:type="dcterms:W3CDTF">2020-03-05T16:43:00Z</dcterms:created>
  <dcterms:modified xsi:type="dcterms:W3CDTF">2020-07-09T10:49:00Z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1033-11.2.0.9453</vt:lpwstr>
  </property>
</Properties>
</file>