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75f118a41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75f118a41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e75f118a41_0_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75f118a41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75f118a41_0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e75f118a41_0_3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75f118a4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75f118a41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e75f118a41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685800" y="2130429"/>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9" name="Google Shape;19;p2"/>
          <p:cNvSpPr txBox="1"/>
          <p:nvPr>
            <p:ph idx="10" type="dt"/>
          </p:nvPr>
        </p:nvSpPr>
        <p:spPr>
          <a:xfrm>
            <a:off x="457200" y="6356354"/>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3124200" y="6356354"/>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6553200" y="6356354"/>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 type="body"/>
          </p:nvPr>
        </p:nvSpPr>
        <p:spPr>
          <a:xfrm rot="5400000">
            <a:off x="2309018" y="-251615"/>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6" name="Google Shape;76;p11"/>
          <p:cNvSpPr txBox="1"/>
          <p:nvPr>
            <p:ph idx="10" type="dt"/>
          </p:nvPr>
        </p:nvSpPr>
        <p:spPr>
          <a:xfrm>
            <a:off x="457200" y="6356354"/>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1" type="ftr"/>
          </p:nvPr>
        </p:nvSpPr>
        <p:spPr>
          <a:xfrm>
            <a:off x="3124200" y="6356354"/>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2" type="sldNum"/>
          </p:nvPr>
        </p:nvSpPr>
        <p:spPr>
          <a:xfrm>
            <a:off x="6553200" y="6356354"/>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2"/>
          <p:cNvSpPr txBox="1"/>
          <p:nvPr>
            <p:ph type="title"/>
          </p:nvPr>
        </p:nvSpPr>
        <p:spPr>
          <a:xfrm rot="5400000">
            <a:off x="4732337" y="2171705"/>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 type="body"/>
          </p:nvPr>
        </p:nvSpPr>
        <p:spPr>
          <a:xfrm rot="5400000">
            <a:off x="541338" y="190505"/>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2" name="Google Shape;82;p12"/>
          <p:cNvSpPr txBox="1"/>
          <p:nvPr>
            <p:ph idx="10" type="dt"/>
          </p:nvPr>
        </p:nvSpPr>
        <p:spPr>
          <a:xfrm>
            <a:off x="457200" y="6356354"/>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1" type="ftr"/>
          </p:nvPr>
        </p:nvSpPr>
        <p:spPr>
          <a:xfrm>
            <a:off x="3124200" y="6356354"/>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2" type="sldNum"/>
          </p:nvPr>
        </p:nvSpPr>
        <p:spPr>
          <a:xfrm>
            <a:off x="6553200" y="6356354"/>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 type="body"/>
          </p:nvPr>
        </p:nvSpPr>
        <p:spPr>
          <a:xfrm>
            <a:off x="457200" y="1600204"/>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 name="Google Shape;25;p3"/>
          <p:cNvSpPr txBox="1"/>
          <p:nvPr>
            <p:ph idx="10" type="dt"/>
          </p:nvPr>
        </p:nvSpPr>
        <p:spPr>
          <a:xfrm>
            <a:off x="457200" y="6356354"/>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1" type="ftr"/>
          </p:nvPr>
        </p:nvSpPr>
        <p:spPr>
          <a:xfrm>
            <a:off x="3124200" y="6356354"/>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2" type="sldNum"/>
          </p:nvPr>
        </p:nvSpPr>
        <p:spPr>
          <a:xfrm>
            <a:off x="6553200" y="6356354"/>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8" name="Shape 28"/>
        <p:cNvGrpSpPr/>
        <p:nvPr/>
      </p:nvGrpSpPr>
      <p:grpSpPr>
        <a:xfrm>
          <a:off x="0" y="0"/>
          <a:ext cx="0" cy="0"/>
          <a:chOff x="0" y="0"/>
          <a:chExt cx="0" cy="0"/>
        </a:xfrm>
      </p:grpSpPr>
      <p:sp>
        <p:nvSpPr>
          <p:cNvPr id="29" name="Google Shape;29;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 type="body"/>
          </p:nvPr>
        </p:nvSpPr>
        <p:spPr>
          <a:xfrm>
            <a:off x="457203"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1" name="Google Shape;31;p4"/>
          <p:cNvSpPr txBox="1"/>
          <p:nvPr>
            <p:ph idx="2" type="body"/>
          </p:nvPr>
        </p:nvSpPr>
        <p:spPr>
          <a:xfrm>
            <a:off x="457203"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2" name="Google Shape;32;p4"/>
          <p:cNvSpPr txBox="1"/>
          <p:nvPr>
            <p:ph idx="3" type="body"/>
          </p:nvPr>
        </p:nvSpPr>
        <p:spPr>
          <a:xfrm>
            <a:off x="4645030"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3" name="Google Shape;33;p4"/>
          <p:cNvSpPr txBox="1"/>
          <p:nvPr>
            <p:ph idx="4" type="body"/>
          </p:nvPr>
        </p:nvSpPr>
        <p:spPr>
          <a:xfrm>
            <a:off x="4645030"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4" name="Google Shape;34;p4"/>
          <p:cNvSpPr txBox="1"/>
          <p:nvPr>
            <p:ph idx="10" type="dt"/>
          </p:nvPr>
        </p:nvSpPr>
        <p:spPr>
          <a:xfrm>
            <a:off x="457200" y="6356354"/>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1" type="ftr"/>
          </p:nvPr>
        </p:nvSpPr>
        <p:spPr>
          <a:xfrm>
            <a:off x="3124200" y="6356354"/>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2" type="sldNum"/>
          </p:nvPr>
        </p:nvSpPr>
        <p:spPr>
          <a:xfrm>
            <a:off x="6553200" y="6356354"/>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Arial"/>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 type="body"/>
          </p:nvPr>
        </p:nvSpPr>
        <p:spPr>
          <a:xfrm>
            <a:off x="722313" y="2906717"/>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40" name="Google Shape;40;p5"/>
          <p:cNvSpPr txBox="1"/>
          <p:nvPr>
            <p:ph idx="10" type="dt"/>
          </p:nvPr>
        </p:nvSpPr>
        <p:spPr>
          <a:xfrm>
            <a:off x="457200" y="6356354"/>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1" type="ftr"/>
          </p:nvPr>
        </p:nvSpPr>
        <p:spPr>
          <a:xfrm>
            <a:off x="3124200" y="6356354"/>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
          <p:cNvSpPr txBox="1"/>
          <p:nvPr>
            <p:ph idx="12" type="sldNum"/>
          </p:nvPr>
        </p:nvSpPr>
        <p:spPr>
          <a:xfrm>
            <a:off x="6553200" y="6356354"/>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 type="body"/>
          </p:nvPr>
        </p:nvSpPr>
        <p:spPr>
          <a:xfrm>
            <a:off x="457200" y="1600204"/>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6" name="Google Shape;46;p6"/>
          <p:cNvSpPr txBox="1"/>
          <p:nvPr>
            <p:ph idx="2" type="body"/>
          </p:nvPr>
        </p:nvSpPr>
        <p:spPr>
          <a:xfrm>
            <a:off x="4648200" y="1600204"/>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7" name="Google Shape;47;p6"/>
          <p:cNvSpPr txBox="1"/>
          <p:nvPr>
            <p:ph idx="10" type="dt"/>
          </p:nvPr>
        </p:nvSpPr>
        <p:spPr>
          <a:xfrm>
            <a:off x="457200" y="6356354"/>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1" type="ftr"/>
          </p:nvPr>
        </p:nvSpPr>
        <p:spPr>
          <a:xfrm>
            <a:off x="3124200" y="6356354"/>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
          <p:cNvSpPr txBox="1"/>
          <p:nvPr>
            <p:ph idx="12" type="sldNum"/>
          </p:nvPr>
        </p:nvSpPr>
        <p:spPr>
          <a:xfrm>
            <a:off x="6553200" y="6356354"/>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0" type="dt"/>
          </p:nvPr>
        </p:nvSpPr>
        <p:spPr>
          <a:xfrm>
            <a:off x="457200" y="6356354"/>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1" type="ftr"/>
          </p:nvPr>
        </p:nvSpPr>
        <p:spPr>
          <a:xfrm>
            <a:off x="3124200" y="6356354"/>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2" type="sldNum"/>
          </p:nvPr>
        </p:nvSpPr>
        <p:spPr>
          <a:xfrm>
            <a:off x="6553200" y="6356354"/>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8"/>
          <p:cNvSpPr txBox="1"/>
          <p:nvPr>
            <p:ph idx="10" type="dt"/>
          </p:nvPr>
        </p:nvSpPr>
        <p:spPr>
          <a:xfrm>
            <a:off x="457200" y="6356354"/>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1" type="ftr"/>
          </p:nvPr>
        </p:nvSpPr>
        <p:spPr>
          <a:xfrm>
            <a:off x="3124200" y="6356354"/>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2" type="sldNum"/>
          </p:nvPr>
        </p:nvSpPr>
        <p:spPr>
          <a:xfrm>
            <a:off x="6553200" y="6356354"/>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457205"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 type="body"/>
          </p:nvPr>
        </p:nvSpPr>
        <p:spPr>
          <a:xfrm>
            <a:off x="3575054" y="273054"/>
            <a:ext cx="5111751"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2" name="Google Shape;62;p9"/>
          <p:cNvSpPr txBox="1"/>
          <p:nvPr>
            <p:ph idx="2" type="body"/>
          </p:nvPr>
        </p:nvSpPr>
        <p:spPr>
          <a:xfrm>
            <a:off x="457205" y="1435104"/>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3" name="Google Shape;63;p9"/>
          <p:cNvSpPr txBox="1"/>
          <p:nvPr>
            <p:ph idx="10" type="dt"/>
          </p:nvPr>
        </p:nvSpPr>
        <p:spPr>
          <a:xfrm>
            <a:off x="457200" y="6356354"/>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1" type="ftr"/>
          </p:nvPr>
        </p:nvSpPr>
        <p:spPr>
          <a:xfrm>
            <a:off x="3124200" y="6356354"/>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2" type="sldNum"/>
          </p:nvPr>
        </p:nvSpPr>
        <p:spPr>
          <a:xfrm>
            <a:off x="6553200" y="6356354"/>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1792288" y="4800601"/>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9" name="Google Shape;69;p10"/>
          <p:cNvSpPr txBox="1"/>
          <p:nvPr>
            <p:ph idx="1" type="body"/>
          </p:nvPr>
        </p:nvSpPr>
        <p:spPr>
          <a:xfrm>
            <a:off x="1792288" y="5367339"/>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70" name="Google Shape;70;p10"/>
          <p:cNvSpPr txBox="1"/>
          <p:nvPr>
            <p:ph idx="10" type="dt"/>
          </p:nvPr>
        </p:nvSpPr>
        <p:spPr>
          <a:xfrm>
            <a:off x="457200" y="6356354"/>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1" type="ftr"/>
          </p:nvPr>
        </p:nvSpPr>
        <p:spPr>
          <a:xfrm>
            <a:off x="3124200" y="6356354"/>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0"/>
          <p:cNvSpPr txBox="1"/>
          <p:nvPr>
            <p:ph idx="12" type="sldNum"/>
          </p:nvPr>
        </p:nvSpPr>
        <p:spPr>
          <a:xfrm>
            <a:off x="6553200" y="6356354"/>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7.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4"/>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457200" y="6356354"/>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356354"/>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356354"/>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C:\Documents and Settings\Admin\Desktop\New Image.JPG" id="15" name="Google Shape;15;p1"/>
          <p:cNvPicPr preferRelativeResize="0"/>
          <p:nvPr/>
        </p:nvPicPr>
        <p:blipFill rotWithShape="1">
          <a:blip r:embed="rId1">
            <a:alphaModFix/>
          </a:blip>
          <a:srcRect b="0" l="0" r="0" t="0"/>
          <a:stretch/>
        </p:blipFill>
        <p:spPr>
          <a:xfrm>
            <a:off x="0" y="6051550"/>
            <a:ext cx="9144000" cy="8064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8.jpg"/><Relationship Id="rId5" Type="http://schemas.openxmlformats.org/officeDocument/2006/relationships/image" Target="../media/image5.png"/><Relationship Id="rId6"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nvSpPr>
        <p:spPr>
          <a:xfrm>
            <a:off x="597235" y="1465902"/>
            <a:ext cx="8179254" cy="126188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Department of Computer Science and Engineering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Project Phase –I Title Finalization Seminar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Winter 2021 (Session: 2021-2022)</a:t>
            </a:r>
            <a:endParaRPr b="0" i="0" sz="1400" u="none" cap="none" strike="noStrike">
              <a:solidFill>
                <a:srgbClr val="000000"/>
              </a:solidFill>
              <a:latin typeface="Arial"/>
              <a:ea typeface="Arial"/>
              <a:cs typeface="Arial"/>
              <a:sym typeface="Arial"/>
            </a:endParaRPr>
          </a:p>
        </p:txBody>
      </p:sp>
      <p:sp>
        <p:nvSpPr>
          <p:cNvPr id="90" name="Google Shape;90;p13"/>
          <p:cNvSpPr/>
          <p:nvPr/>
        </p:nvSpPr>
        <p:spPr>
          <a:xfrm>
            <a:off x="1053979" y="14529"/>
            <a:ext cx="8090021" cy="718333"/>
          </a:xfrm>
          <a:prstGeom prst="rect">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G H Raisoni College of Engineering, Nagpur</a:t>
            </a:r>
            <a:endParaRPr b="0" i="0" sz="1400" u="none" cap="none" strike="noStrike">
              <a:solidFill>
                <a:srgbClr val="000000"/>
              </a:solidFill>
              <a:latin typeface="Arial"/>
              <a:ea typeface="Arial"/>
              <a:cs typeface="Arial"/>
              <a:sym typeface="Arial"/>
            </a:endParaRPr>
          </a:p>
        </p:txBody>
      </p:sp>
      <p:sp>
        <p:nvSpPr>
          <p:cNvPr id="91" name="Google Shape;91;p13"/>
          <p:cNvSpPr txBox="1"/>
          <p:nvPr/>
        </p:nvSpPr>
        <p:spPr>
          <a:xfrm>
            <a:off x="191104" y="4525292"/>
            <a:ext cx="3694185" cy="1651551"/>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Times New Roman"/>
                <a:ea typeface="Times New Roman"/>
                <a:cs typeface="Times New Roman"/>
                <a:sym typeface="Times New Roman"/>
              </a:rPr>
              <a:t>Presented By:</a:t>
            </a:r>
            <a:endParaRPr b="0" i="0" sz="1400" u="none" cap="none" strike="noStrike">
              <a:solidFill>
                <a:srgbClr val="000000"/>
              </a:solidFill>
              <a:latin typeface="Arial"/>
              <a:ea typeface="Arial"/>
              <a:cs typeface="Arial"/>
              <a:sym typeface="Arial"/>
            </a:endParaRPr>
          </a:p>
          <a:p>
            <a:pPr indent="-457200" lvl="1" marL="914400" marR="0" rtl="0" algn="l">
              <a:lnSpc>
                <a:spcPct val="100000"/>
              </a:lnSpc>
              <a:spcBef>
                <a:spcPts val="280"/>
              </a:spcBef>
              <a:spcAft>
                <a:spcPts val="0"/>
              </a:spcAft>
              <a:buClr>
                <a:srgbClr val="000000"/>
              </a:buClr>
              <a:buSzPts val="1400"/>
              <a:buFont typeface="Arial"/>
              <a:buAutoNum type="arabicPeriod"/>
            </a:pPr>
            <a:r>
              <a:rPr b="1" i="0" lang="en-US" sz="1400" u="none" cap="none" strike="noStrike">
                <a:solidFill>
                  <a:srgbClr val="000000"/>
                </a:solidFill>
                <a:latin typeface="Times New Roman"/>
                <a:ea typeface="Times New Roman"/>
                <a:cs typeface="Times New Roman"/>
                <a:sym typeface="Times New Roman"/>
              </a:rPr>
              <a:t>Sushank Dambare(C-18)</a:t>
            </a:r>
            <a:endParaRPr b="0" i="0" sz="1400" u="none" cap="none" strike="noStrike">
              <a:solidFill>
                <a:srgbClr val="000000"/>
              </a:solidFill>
              <a:latin typeface="Arial"/>
              <a:ea typeface="Arial"/>
              <a:cs typeface="Arial"/>
              <a:sym typeface="Arial"/>
            </a:endParaRPr>
          </a:p>
          <a:p>
            <a:pPr indent="-457200" lvl="1" marL="914400" marR="0" rtl="0" algn="l">
              <a:lnSpc>
                <a:spcPct val="100000"/>
              </a:lnSpc>
              <a:spcBef>
                <a:spcPts val="280"/>
              </a:spcBef>
              <a:spcAft>
                <a:spcPts val="0"/>
              </a:spcAft>
              <a:buClr>
                <a:srgbClr val="000000"/>
              </a:buClr>
              <a:buSzPts val="1400"/>
              <a:buFont typeface="Arial"/>
              <a:buAutoNum type="arabicPeriod"/>
            </a:pPr>
            <a:r>
              <a:rPr b="1" i="0" lang="en-US" sz="1400" u="none" cap="none" strike="noStrike">
                <a:solidFill>
                  <a:srgbClr val="000000"/>
                </a:solidFill>
                <a:latin typeface="Times New Roman"/>
                <a:ea typeface="Times New Roman"/>
                <a:cs typeface="Times New Roman"/>
                <a:sym typeface="Times New Roman"/>
              </a:rPr>
              <a:t>Yash Mohare (B-70)</a:t>
            </a:r>
            <a:endParaRPr b="0" i="0" sz="1400" u="none" cap="none" strike="noStrike">
              <a:solidFill>
                <a:srgbClr val="000000"/>
              </a:solidFill>
              <a:latin typeface="Arial"/>
              <a:ea typeface="Arial"/>
              <a:cs typeface="Arial"/>
              <a:sym typeface="Arial"/>
            </a:endParaRPr>
          </a:p>
          <a:p>
            <a:pPr indent="-457200" lvl="1" marL="914400" marR="0" rtl="0" algn="l">
              <a:lnSpc>
                <a:spcPct val="100000"/>
              </a:lnSpc>
              <a:spcBef>
                <a:spcPts val="280"/>
              </a:spcBef>
              <a:spcAft>
                <a:spcPts val="0"/>
              </a:spcAft>
              <a:buClr>
                <a:srgbClr val="000000"/>
              </a:buClr>
              <a:buSzPts val="1400"/>
              <a:buFont typeface="Arial"/>
              <a:buAutoNum type="arabicPeriod"/>
            </a:pPr>
            <a:r>
              <a:rPr b="1" i="0" lang="en-US" sz="1400" u="none" cap="none" strike="noStrike">
                <a:solidFill>
                  <a:srgbClr val="000000"/>
                </a:solidFill>
                <a:latin typeface="Times New Roman"/>
                <a:ea typeface="Times New Roman"/>
                <a:cs typeface="Times New Roman"/>
                <a:sym typeface="Times New Roman"/>
              </a:rPr>
              <a:t>Amey Surkar( A-28)</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280"/>
              </a:spcBef>
              <a:spcAft>
                <a:spcPts val="0"/>
              </a:spcAft>
              <a:buClr>
                <a:srgbClr val="888888"/>
              </a:buClr>
              <a:buSzPts val="1400"/>
              <a:buFont typeface="Arial"/>
              <a:buNone/>
            </a:pPr>
            <a:r>
              <a:t/>
            </a:r>
            <a:endParaRPr b="1"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280"/>
              </a:spcBef>
              <a:spcAft>
                <a:spcPts val="0"/>
              </a:spcAft>
              <a:buClr>
                <a:srgbClr val="888888"/>
              </a:buClr>
              <a:buSzPts val="1400"/>
              <a:buFont typeface="Arial"/>
              <a:buNone/>
            </a:pPr>
            <a:r>
              <a:t/>
            </a:r>
            <a:endParaRPr b="1" i="0" sz="1400" u="none" cap="none" strike="noStrike">
              <a:solidFill>
                <a:srgbClr val="000000"/>
              </a:solidFill>
              <a:latin typeface="Times New Roman"/>
              <a:ea typeface="Times New Roman"/>
              <a:cs typeface="Times New Roman"/>
              <a:sym typeface="Times New Roman"/>
            </a:endParaRPr>
          </a:p>
        </p:txBody>
      </p:sp>
      <p:pic>
        <p:nvPicPr>
          <p:cNvPr id="92" name="Google Shape;92;p13"/>
          <p:cNvPicPr preferRelativeResize="0"/>
          <p:nvPr/>
        </p:nvPicPr>
        <p:blipFill rotWithShape="1">
          <a:blip r:embed="rId3">
            <a:alphaModFix/>
          </a:blip>
          <a:srcRect b="0" l="0" r="0" t="0"/>
          <a:stretch/>
        </p:blipFill>
        <p:spPr>
          <a:xfrm>
            <a:off x="0" y="-47282"/>
            <a:ext cx="1053979" cy="935186"/>
          </a:xfrm>
          <a:prstGeom prst="rect">
            <a:avLst/>
          </a:prstGeom>
          <a:noFill/>
          <a:ln>
            <a:noFill/>
          </a:ln>
        </p:spPr>
      </p:pic>
      <p:sp>
        <p:nvSpPr>
          <p:cNvPr id="93" name="Google Shape;93;p13"/>
          <p:cNvSpPr txBox="1"/>
          <p:nvPr/>
        </p:nvSpPr>
        <p:spPr>
          <a:xfrm>
            <a:off x="6244085" y="4559670"/>
            <a:ext cx="2455099" cy="1292134"/>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ctr">
              <a:lnSpc>
                <a:spcPct val="100000"/>
              </a:lnSpc>
              <a:spcBef>
                <a:spcPts val="0"/>
              </a:spcBef>
              <a:spcAft>
                <a:spcPts val="0"/>
              </a:spcAft>
              <a:buClr>
                <a:srgbClr val="888888"/>
              </a:buClr>
              <a:buSzPct val="1000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306"/>
              </a:spcBef>
              <a:spcAft>
                <a:spcPts val="0"/>
              </a:spcAft>
              <a:buClr>
                <a:srgbClr val="000000"/>
              </a:buClr>
              <a:buSzPct val="100000"/>
              <a:buFont typeface="Arial"/>
              <a:buNone/>
            </a:pPr>
            <a:r>
              <a:rPr b="1" i="0" lang="en-US" sz="1800" u="none" cap="none" strike="noStrike">
                <a:solidFill>
                  <a:srgbClr val="000000"/>
                </a:solidFill>
                <a:latin typeface="Times New Roman"/>
                <a:ea typeface="Times New Roman"/>
                <a:cs typeface="Times New Roman"/>
                <a:sym typeface="Times New Roman"/>
              </a:rPr>
              <a:t>Presented to:-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306"/>
              </a:spcBef>
              <a:spcAft>
                <a:spcPts val="0"/>
              </a:spcAft>
              <a:buClr>
                <a:srgbClr val="000000"/>
              </a:buClr>
              <a:buSzPct val="100000"/>
              <a:buFont typeface="Arial"/>
              <a:buNone/>
            </a:pPr>
            <a:r>
              <a:rPr b="0" i="0" lang="en-US" sz="1800" u="none" cap="none" strike="noStrike">
                <a:solidFill>
                  <a:srgbClr val="000000"/>
                </a:solidFill>
                <a:latin typeface="Times New Roman"/>
                <a:ea typeface="Times New Roman"/>
                <a:cs typeface="Times New Roman"/>
                <a:sym typeface="Times New Roman"/>
              </a:rPr>
              <a:t>Atiya Khan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306"/>
              </a:spcBef>
              <a:spcAft>
                <a:spcPts val="0"/>
              </a:spcAft>
              <a:buClr>
                <a:srgbClr val="000000"/>
              </a:buClr>
              <a:buSzPct val="100000"/>
              <a:buFont typeface="Arial"/>
              <a:buNone/>
            </a:pPr>
            <a:r>
              <a:rPr b="0" i="0" lang="en-US" sz="1800" u="none" cap="none" strike="noStrike">
                <a:solidFill>
                  <a:srgbClr val="000000"/>
                </a:solidFill>
                <a:latin typeface="Times New Roman"/>
                <a:ea typeface="Times New Roman"/>
                <a:cs typeface="Times New Roman"/>
                <a:sym typeface="Times New Roman"/>
              </a:rPr>
              <a:t>Assistance Professor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306"/>
              </a:spcBef>
              <a:spcAft>
                <a:spcPts val="0"/>
              </a:spcAft>
              <a:buClr>
                <a:srgbClr val="000000"/>
              </a:buClr>
              <a:buSzPct val="100000"/>
              <a:buFont typeface="Arial"/>
              <a:buNone/>
            </a:pPr>
            <a:r>
              <a:rPr b="0" i="0" lang="en-US" sz="1800" u="none" cap="none" strike="noStrike">
                <a:solidFill>
                  <a:srgbClr val="000000"/>
                </a:solidFill>
                <a:latin typeface="Times New Roman"/>
                <a:ea typeface="Times New Roman"/>
                <a:cs typeface="Times New Roman"/>
                <a:sym typeface="Times New Roman"/>
              </a:rPr>
              <a:t>GHRCE ,Nagpur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08"/>
              </a:spcBef>
              <a:spcAft>
                <a:spcPts val="0"/>
              </a:spcAft>
              <a:buClr>
                <a:srgbClr val="888888"/>
              </a:buClr>
              <a:buSzPct val="100000"/>
              <a:buFont typeface="Arial"/>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94" name="Google Shape;94;p13"/>
          <p:cNvSpPr/>
          <p:nvPr/>
        </p:nvSpPr>
        <p:spPr>
          <a:xfrm>
            <a:off x="6967981" y="887903"/>
            <a:ext cx="1808508"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Date : 31th July 2021</a:t>
            </a:r>
            <a:endParaRPr b="0" i="0" sz="1400" u="none" cap="none" strike="noStrike">
              <a:solidFill>
                <a:srgbClr val="000000"/>
              </a:solidFill>
              <a:latin typeface="Arial"/>
              <a:ea typeface="Arial"/>
              <a:cs typeface="Arial"/>
              <a:sym typeface="Arial"/>
            </a:endParaRPr>
          </a:p>
        </p:txBody>
      </p:sp>
      <p:sp>
        <p:nvSpPr>
          <p:cNvPr id="95" name="Google Shape;95;p13"/>
          <p:cNvSpPr txBox="1"/>
          <p:nvPr/>
        </p:nvSpPr>
        <p:spPr>
          <a:xfrm>
            <a:off x="191104" y="2874286"/>
            <a:ext cx="8816418" cy="166195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940000"/>
                </a:solidFill>
                <a:latin typeface="Times New Roman"/>
                <a:ea typeface="Times New Roman"/>
                <a:cs typeface="Times New Roman"/>
                <a:sym typeface="Times New Roman"/>
              </a:rPr>
              <a:t>Title of the Project:- Sign Language Translator Using Machine Learning Approach</a:t>
            </a:r>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Guided By: Miss Neha Purohit</a:t>
            </a:r>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94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idx="4" type="body"/>
          </p:nvPr>
        </p:nvSpPr>
        <p:spPr>
          <a:xfrm>
            <a:off x="0" y="0"/>
            <a:ext cx="9144000" cy="6397200"/>
          </a:xfrm>
          <a:prstGeom prst="rect">
            <a:avLst/>
          </a:prstGeom>
        </p:spPr>
        <p:txBody>
          <a:bodyPr anchorCtr="0" anchor="t" bIns="45700" lIns="91425" spcFirstLastPara="1" rIns="91425" wrap="square" tIns="45700">
            <a:normAutofit/>
          </a:bodyPr>
          <a:lstStyle/>
          <a:p>
            <a:pPr indent="0" lvl="0" marL="0" rtl="0" algn="l">
              <a:spcBef>
                <a:spcPts val="480"/>
              </a:spcBef>
              <a:spcAft>
                <a:spcPts val="0"/>
              </a:spcAft>
              <a:buNone/>
            </a:pPr>
            <a:r>
              <a:t/>
            </a:r>
            <a:endParaRPr/>
          </a:p>
        </p:txBody>
      </p:sp>
      <p:pic>
        <p:nvPicPr>
          <p:cNvPr id="187" name="Google Shape;187;p22"/>
          <p:cNvPicPr preferRelativeResize="0"/>
          <p:nvPr/>
        </p:nvPicPr>
        <p:blipFill>
          <a:blip r:embed="rId3">
            <a:alphaModFix/>
          </a:blip>
          <a:stretch>
            <a:fillRect/>
          </a:stretch>
        </p:blipFill>
        <p:spPr>
          <a:xfrm>
            <a:off x="199300" y="492450"/>
            <a:ext cx="8750349" cy="5719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000"/>
              <a:t>System -output scale</a:t>
            </a:r>
            <a:r>
              <a:rPr lang="en-US"/>
              <a:t> </a:t>
            </a:r>
            <a:endParaRPr/>
          </a:p>
        </p:txBody>
      </p:sp>
      <p:pic>
        <p:nvPicPr>
          <p:cNvPr id="194" name="Google Shape;194;p23"/>
          <p:cNvPicPr preferRelativeResize="0"/>
          <p:nvPr/>
        </p:nvPicPr>
        <p:blipFill>
          <a:blip r:embed="rId3">
            <a:alphaModFix/>
          </a:blip>
          <a:stretch>
            <a:fillRect/>
          </a:stretch>
        </p:blipFill>
        <p:spPr>
          <a:xfrm>
            <a:off x="152400" y="1289225"/>
            <a:ext cx="8839926" cy="4951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idx="2" type="body"/>
          </p:nvPr>
        </p:nvSpPr>
        <p:spPr>
          <a:xfrm>
            <a:off x="207047" y="1064712"/>
            <a:ext cx="8698958" cy="4917127"/>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000"/>
              <a:buNone/>
            </a:pPr>
            <a:r>
              <a:rPr lang="en-US" sz="4000"/>
              <a:t>Hardware Specification:</a:t>
            </a:r>
            <a:endParaRPr/>
          </a:p>
          <a:p>
            <a:pPr indent="-342900" lvl="0" marL="342900" rtl="0" algn="l">
              <a:lnSpc>
                <a:spcPct val="100000"/>
              </a:lnSpc>
              <a:spcBef>
                <a:spcPts val="400"/>
              </a:spcBef>
              <a:spcAft>
                <a:spcPts val="0"/>
              </a:spcAft>
              <a:buClr>
                <a:schemeClr val="dk1"/>
              </a:buClr>
              <a:buSzPts val="2000"/>
              <a:buChar char="•"/>
            </a:pPr>
            <a:r>
              <a:rPr lang="en-US" sz="2000"/>
              <a:t>Web-Camera</a:t>
            </a:r>
            <a:endParaRPr/>
          </a:p>
          <a:p>
            <a:pPr indent="-342900" lvl="0" marL="342900" rtl="0" algn="l">
              <a:lnSpc>
                <a:spcPct val="100000"/>
              </a:lnSpc>
              <a:spcBef>
                <a:spcPts val="400"/>
              </a:spcBef>
              <a:spcAft>
                <a:spcPts val="0"/>
              </a:spcAft>
              <a:buClr>
                <a:schemeClr val="dk1"/>
              </a:buClr>
              <a:buSzPts val="2000"/>
              <a:buChar char="•"/>
            </a:pPr>
            <a:r>
              <a:rPr lang="en-US" sz="2000"/>
              <a:t>Laptop/Computer System</a:t>
            </a:r>
            <a:endParaRPr/>
          </a:p>
          <a:p>
            <a:pPr indent="0" lvl="0" marL="0" rtl="0" algn="l">
              <a:lnSpc>
                <a:spcPct val="100000"/>
              </a:lnSpc>
              <a:spcBef>
                <a:spcPts val="400"/>
              </a:spcBef>
              <a:spcAft>
                <a:spcPts val="0"/>
              </a:spcAft>
              <a:buClr>
                <a:schemeClr val="dk1"/>
              </a:buClr>
              <a:buSzPts val="2000"/>
              <a:buNone/>
            </a:pPr>
            <a:r>
              <a:t/>
            </a:r>
            <a:endParaRPr sz="2000"/>
          </a:p>
          <a:p>
            <a:pPr indent="0" lvl="0" marL="0" rtl="0" algn="l">
              <a:lnSpc>
                <a:spcPct val="100000"/>
              </a:lnSpc>
              <a:spcBef>
                <a:spcPts val="800"/>
              </a:spcBef>
              <a:spcAft>
                <a:spcPts val="0"/>
              </a:spcAft>
              <a:buClr>
                <a:schemeClr val="dk1"/>
              </a:buClr>
              <a:buSzPts val="4000"/>
              <a:buNone/>
            </a:pPr>
            <a:r>
              <a:rPr lang="en-US" sz="4000"/>
              <a:t>Software Specification:</a:t>
            </a:r>
            <a:endParaRPr/>
          </a:p>
          <a:p>
            <a:pPr indent="-342900" lvl="0" marL="342900" rtl="0" algn="l">
              <a:lnSpc>
                <a:spcPct val="100000"/>
              </a:lnSpc>
              <a:spcBef>
                <a:spcPts val="400"/>
              </a:spcBef>
              <a:spcAft>
                <a:spcPts val="0"/>
              </a:spcAft>
              <a:buClr>
                <a:schemeClr val="dk1"/>
              </a:buClr>
              <a:buSzPts val="2000"/>
              <a:buChar char="•"/>
            </a:pPr>
            <a:r>
              <a:rPr lang="en-US" sz="2000"/>
              <a:t>Python Setup</a:t>
            </a:r>
            <a:endParaRPr/>
          </a:p>
          <a:p>
            <a:pPr indent="-342900" lvl="0" marL="342900" rtl="0" algn="l">
              <a:lnSpc>
                <a:spcPct val="100000"/>
              </a:lnSpc>
              <a:spcBef>
                <a:spcPts val="400"/>
              </a:spcBef>
              <a:spcAft>
                <a:spcPts val="0"/>
              </a:spcAft>
              <a:buClr>
                <a:schemeClr val="dk1"/>
              </a:buClr>
              <a:buSzPts val="2000"/>
              <a:buChar char="•"/>
            </a:pPr>
            <a:r>
              <a:rPr lang="en-US" sz="2000"/>
              <a:t>Tensor flow</a:t>
            </a:r>
            <a:endParaRPr/>
          </a:p>
          <a:p>
            <a:pPr indent="-342900" lvl="0" marL="342900" rtl="0" algn="l">
              <a:lnSpc>
                <a:spcPct val="100000"/>
              </a:lnSpc>
              <a:spcBef>
                <a:spcPts val="400"/>
              </a:spcBef>
              <a:spcAft>
                <a:spcPts val="0"/>
              </a:spcAft>
              <a:buClr>
                <a:schemeClr val="dk1"/>
              </a:buClr>
              <a:buSzPts val="2000"/>
              <a:buChar char="•"/>
            </a:pPr>
            <a:r>
              <a:rPr lang="en-US" sz="2000"/>
              <a:t>OpenCV (Computer Vision)</a:t>
            </a:r>
            <a:endParaRPr/>
          </a:p>
          <a:p>
            <a:pPr indent="-342900" lvl="0" marL="342900" rtl="0" algn="l">
              <a:lnSpc>
                <a:spcPct val="100000"/>
              </a:lnSpc>
              <a:spcBef>
                <a:spcPts val="400"/>
              </a:spcBef>
              <a:spcAft>
                <a:spcPts val="0"/>
              </a:spcAft>
              <a:buClr>
                <a:schemeClr val="dk1"/>
              </a:buClr>
              <a:buSzPts val="2000"/>
              <a:buChar char="•"/>
            </a:pPr>
            <a:r>
              <a:rPr lang="en-US" sz="2000"/>
              <a:t>Microsoft Visual Studio Code</a:t>
            </a:r>
            <a:endParaRPr/>
          </a:p>
          <a:p>
            <a:pPr indent="-342900" lvl="0" marL="342900" rtl="0" algn="l">
              <a:lnSpc>
                <a:spcPct val="100000"/>
              </a:lnSpc>
              <a:spcBef>
                <a:spcPts val="400"/>
              </a:spcBef>
              <a:spcAft>
                <a:spcPts val="0"/>
              </a:spcAft>
              <a:buClr>
                <a:schemeClr val="dk1"/>
              </a:buClr>
              <a:buSzPts val="2000"/>
              <a:buChar char="•"/>
            </a:pPr>
            <a:r>
              <a:rPr lang="en-US" sz="2000"/>
              <a:t>Neural Networks</a:t>
            </a:r>
            <a:endParaRPr/>
          </a:p>
          <a:p>
            <a:pPr indent="0" lvl="0" marL="0" rtl="0" algn="l">
              <a:lnSpc>
                <a:spcPct val="100000"/>
              </a:lnSpc>
              <a:spcBef>
                <a:spcPts val="400"/>
              </a:spcBef>
              <a:spcAft>
                <a:spcPts val="0"/>
              </a:spcAft>
              <a:buClr>
                <a:schemeClr val="dk1"/>
              </a:buClr>
              <a:buSzPts val="2000"/>
              <a:buNone/>
            </a:pPr>
            <a:r>
              <a:t/>
            </a:r>
            <a:endParaRPr sz="2000"/>
          </a:p>
        </p:txBody>
      </p:sp>
      <p:sp>
        <p:nvSpPr>
          <p:cNvPr id="200" name="Google Shape;200;p24"/>
          <p:cNvSpPr/>
          <p:nvPr/>
        </p:nvSpPr>
        <p:spPr>
          <a:xfrm>
            <a:off x="0" y="-76200"/>
            <a:ext cx="9144000" cy="685800"/>
          </a:xfrm>
          <a:prstGeom prst="rect">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Hardware / Software Specification</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1000"/>
                                        <p:tgtEl>
                                          <p:spTgt spid="199"/>
                                        </p:tgtEl>
                                        <p:attrNameLst>
                                          <p:attrName>ppt_w</p:attrName>
                                        </p:attrNameLst>
                                      </p:cBhvr>
                                      <p:tavLst>
                                        <p:tav fmla="" tm="0">
                                          <p:val>
                                            <p:strVal val="0"/>
                                          </p:val>
                                        </p:tav>
                                        <p:tav fmla="" tm="100000">
                                          <p:val>
                                            <p:strVal val="#ppt_w"/>
                                          </p:val>
                                        </p:tav>
                                      </p:tavLst>
                                    </p:anim>
                                    <p:anim calcmode="lin" valueType="num">
                                      <p:cBhvr additive="base">
                                        <p:cTn dur="1000"/>
                                        <p:tgtEl>
                                          <p:spTgt spid="19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idx="2" type="body"/>
          </p:nvPr>
        </p:nvSpPr>
        <p:spPr>
          <a:xfrm>
            <a:off x="207047" y="1064712"/>
            <a:ext cx="8698958" cy="4917127"/>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Font typeface="Arial"/>
              <a:buChar char="•"/>
            </a:pPr>
            <a:r>
              <a:rPr lang="en-US">
                <a:latin typeface="Times New Roman"/>
                <a:ea typeface="Times New Roman"/>
                <a:cs typeface="Times New Roman"/>
                <a:sym typeface="Times New Roman"/>
              </a:rPr>
              <a:t>The requirement of machine-based sign language translator is very important in the present scenario. Even though we have found initial success in this regard, lot of work needs to be done.</a:t>
            </a:r>
            <a:endParaRPr/>
          </a:p>
          <a:p>
            <a:pPr indent="-342900" lvl="0" marL="342900" rtl="0" algn="l">
              <a:lnSpc>
                <a:spcPct val="100000"/>
              </a:lnSpc>
              <a:spcBef>
                <a:spcPts val="480"/>
              </a:spcBef>
              <a:spcAft>
                <a:spcPts val="0"/>
              </a:spcAft>
              <a:buClr>
                <a:schemeClr val="dk1"/>
              </a:buClr>
              <a:buSzPts val="2400"/>
              <a:buFont typeface="Arial"/>
              <a:buChar char="•"/>
            </a:pPr>
            <a:r>
              <a:rPr lang="en-US">
                <a:latin typeface="Times New Roman"/>
                <a:ea typeface="Times New Roman"/>
                <a:cs typeface="Times New Roman"/>
                <a:sym typeface="Times New Roman"/>
              </a:rPr>
              <a:t>The main area where this can be used is in public places like ticket issuing counters, hospitals etc.</a:t>
            </a:r>
            <a:endParaRPr/>
          </a:p>
          <a:p>
            <a:pPr indent="-342900" lvl="0" marL="342900" rtl="0" algn="l">
              <a:lnSpc>
                <a:spcPct val="100000"/>
              </a:lnSpc>
              <a:spcBef>
                <a:spcPts val="480"/>
              </a:spcBef>
              <a:spcAft>
                <a:spcPts val="0"/>
              </a:spcAft>
              <a:buClr>
                <a:schemeClr val="dk1"/>
              </a:buClr>
              <a:buSzPts val="2400"/>
              <a:buFont typeface="Arial"/>
              <a:buChar char="•"/>
            </a:pPr>
            <a:r>
              <a:rPr lang="en-US">
                <a:latin typeface="Times New Roman"/>
                <a:ea typeface="Times New Roman"/>
                <a:cs typeface="Times New Roman"/>
                <a:sym typeface="Times New Roman"/>
              </a:rPr>
              <a:t>This can be even used to teach the sign language to normal people.</a:t>
            </a:r>
            <a:endParaRPr/>
          </a:p>
          <a:p>
            <a:pPr indent="-342900" lvl="0" marL="342900" rtl="0" algn="l">
              <a:lnSpc>
                <a:spcPct val="100000"/>
              </a:lnSpc>
              <a:spcBef>
                <a:spcPts val="480"/>
              </a:spcBef>
              <a:spcAft>
                <a:spcPts val="0"/>
              </a:spcAft>
              <a:buClr>
                <a:schemeClr val="dk1"/>
              </a:buClr>
              <a:buSzPts val="2400"/>
              <a:buFont typeface="Arial"/>
              <a:buChar char="•"/>
            </a:pPr>
            <a:r>
              <a:rPr lang="en-US">
                <a:latin typeface="Times New Roman"/>
                <a:ea typeface="Times New Roman"/>
                <a:cs typeface="Times New Roman"/>
                <a:sym typeface="Times New Roman"/>
              </a:rPr>
              <a:t>Further this can be used to take words and display the gesture for the same.</a:t>
            </a:r>
            <a:endParaRPr/>
          </a:p>
          <a:p>
            <a:pPr indent="-342900" lvl="0" marL="342900" rtl="0" algn="l">
              <a:lnSpc>
                <a:spcPct val="100000"/>
              </a:lnSpc>
              <a:spcBef>
                <a:spcPts val="480"/>
              </a:spcBef>
              <a:spcAft>
                <a:spcPts val="0"/>
              </a:spcAft>
              <a:buClr>
                <a:schemeClr val="dk1"/>
              </a:buClr>
              <a:buSzPts val="2400"/>
              <a:buFont typeface="Arial"/>
              <a:buChar char="•"/>
            </a:pPr>
            <a:r>
              <a:rPr lang="en-US">
                <a:latin typeface="Times New Roman"/>
                <a:ea typeface="Times New Roman"/>
                <a:cs typeface="Times New Roman"/>
                <a:sym typeface="Times New Roman"/>
              </a:rPr>
              <a:t>Recognizing fingers will widen the training set for the machine.</a:t>
            </a:r>
            <a:endParaRPr>
              <a:latin typeface="Times New Roman"/>
              <a:ea typeface="Times New Roman"/>
              <a:cs typeface="Times New Roman"/>
              <a:sym typeface="Times New Roman"/>
            </a:endParaRPr>
          </a:p>
        </p:txBody>
      </p:sp>
      <p:sp>
        <p:nvSpPr>
          <p:cNvPr id="206" name="Google Shape;206;p25"/>
          <p:cNvSpPr/>
          <p:nvPr/>
        </p:nvSpPr>
        <p:spPr>
          <a:xfrm>
            <a:off x="0" y="-76200"/>
            <a:ext cx="9144000" cy="685800"/>
          </a:xfrm>
          <a:prstGeom prst="rect">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Conclusion</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05"/>
                                        </p:tgtEl>
                                        <p:attrNameLst>
                                          <p:attrName>style.visibility</p:attrName>
                                        </p:attrNameLst>
                                      </p:cBhvr>
                                      <p:to>
                                        <p:strVal val="visible"/>
                                      </p:to>
                                    </p:set>
                                    <p:anim calcmode="lin" valueType="num">
                                      <p:cBhvr additive="base">
                                        <p:cTn dur="1000"/>
                                        <p:tgtEl>
                                          <p:spTgt spid="205"/>
                                        </p:tgtEl>
                                        <p:attrNameLst>
                                          <p:attrName>ppt_w</p:attrName>
                                        </p:attrNameLst>
                                      </p:cBhvr>
                                      <p:tavLst>
                                        <p:tav fmla="" tm="0">
                                          <p:val>
                                            <p:strVal val="0"/>
                                          </p:val>
                                        </p:tav>
                                        <p:tav fmla="" tm="100000">
                                          <p:val>
                                            <p:strVal val="#ppt_w"/>
                                          </p:val>
                                        </p:tav>
                                      </p:tavLst>
                                    </p:anim>
                                    <p:anim calcmode="lin" valueType="num">
                                      <p:cBhvr additive="base">
                                        <p:cTn dur="1000"/>
                                        <p:tgtEl>
                                          <p:spTgt spid="20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idx="2" type="body"/>
          </p:nvPr>
        </p:nvSpPr>
        <p:spPr>
          <a:xfrm>
            <a:off x="207047" y="1064712"/>
            <a:ext cx="8698958" cy="4917127"/>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Font typeface="Arial"/>
              <a:buChar char="•"/>
            </a:pPr>
            <a:r>
              <a:rPr lang="en-US" sz="2000"/>
              <a:t>[9] N. Mukai, N. Harada and Y. Chang, "Japanese FingerspellingRecognition Based on Classification Tree and Machine Learning," 2017Nicograph International (NicoInt) , Kyoto, Japan, 2017, pp. 19-24.doi:10.1109/NICOInt.2017.92).</a:t>
            </a:r>
            <a:endParaRPr/>
          </a:p>
          <a:p>
            <a:pPr indent="-342900" lvl="0" marL="342900" rtl="0" algn="l">
              <a:lnSpc>
                <a:spcPct val="100000"/>
              </a:lnSpc>
              <a:spcBef>
                <a:spcPts val="400"/>
              </a:spcBef>
              <a:spcAft>
                <a:spcPts val="0"/>
              </a:spcAft>
              <a:buClr>
                <a:schemeClr val="dk1"/>
              </a:buClr>
              <a:buSzPts val="2000"/>
              <a:buFont typeface="Arial"/>
              <a:buChar char="•"/>
            </a:pPr>
            <a:r>
              <a:rPr lang="en-US" sz="2000"/>
              <a:t>Byeongkeun Kang , Subarna Tripathi , Truong Q. Nguyen ”Real-timesign language fingerspelling recognition using convolutional neuralnetworks from depth map” 2015 3rd IAPR Asian Conference on PatternRecognition (ACPR).</a:t>
            </a:r>
            <a:endParaRPr/>
          </a:p>
          <a:p>
            <a:pPr indent="-342900" lvl="0" marL="342900" rtl="0" algn="l">
              <a:lnSpc>
                <a:spcPct val="100000"/>
              </a:lnSpc>
              <a:spcBef>
                <a:spcPts val="400"/>
              </a:spcBef>
              <a:spcAft>
                <a:spcPts val="0"/>
              </a:spcAft>
              <a:buClr>
                <a:schemeClr val="dk1"/>
              </a:buClr>
              <a:buSzPts val="2000"/>
              <a:buFont typeface="Arial"/>
              <a:buChar char="•"/>
            </a:pPr>
            <a:r>
              <a:rPr lang="en-US" sz="2000"/>
              <a:t>medium.com/@tharanignanasegaram/artificial-neural-network-a-brief-introduction-572d462666f1.</a:t>
            </a:r>
            <a:endParaRPr/>
          </a:p>
        </p:txBody>
      </p:sp>
      <p:sp>
        <p:nvSpPr>
          <p:cNvPr id="212" name="Google Shape;212;p26"/>
          <p:cNvSpPr/>
          <p:nvPr/>
        </p:nvSpPr>
        <p:spPr>
          <a:xfrm>
            <a:off x="0" y="-76200"/>
            <a:ext cx="9144000" cy="685800"/>
          </a:xfrm>
          <a:prstGeom prst="rect">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References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11"/>
                                        </p:tgtEl>
                                        <p:attrNameLst>
                                          <p:attrName>style.visibility</p:attrName>
                                        </p:attrNameLst>
                                      </p:cBhvr>
                                      <p:to>
                                        <p:strVal val="visible"/>
                                      </p:to>
                                    </p:set>
                                    <p:anim calcmode="lin" valueType="num">
                                      <p:cBhvr additive="base">
                                        <p:cTn dur="1000"/>
                                        <p:tgtEl>
                                          <p:spTgt spid="211"/>
                                        </p:tgtEl>
                                        <p:attrNameLst>
                                          <p:attrName>ppt_w</p:attrName>
                                        </p:attrNameLst>
                                      </p:cBhvr>
                                      <p:tavLst>
                                        <p:tav fmla="" tm="0">
                                          <p:val>
                                            <p:strVal val="0"/>
                                          </p:val>
                                        </p:tav>
                                        <p:tav fmla="" tm="100000">
                                          <p:val>
                                            <p:strVal val="#ppt_w"/>
                                          </p:val>
                                        </p:tav>
                                      </p:tavLst>
                                    </p:anim>
                                    <p:anim calcmode="lin" valueType="num">
                                      <p:cBhvr additive="base">
                                        <p:cTn dur="1000"/>
                                        <p:tgtEl>
                                          <p:spTgt spid="21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p:nvPr/>
        </p:nvSpPr>
        <p:spPr>
          <a:xfrm>
            <a:off x="0" y="3142989"/>
            <a:ext cx="9144000" cy="685800"/>
          </a:xfrm>
          <a:prstGeom prst="rect">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Arial"/>
                <a:ea typeface="Arial"/>
                <a:cs typeface="Arial"/>
                <a:sym typeface="Arial"/>
              </a:rPr>
              <a:t> Thank You…..</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17"/>
                                        </p:tgtEl>
                                        <p:attrNameLst>
                                          <p:attrName>style.visibility</p:attrName>
                                        </p:attrNameLst>
                                      </p:cBhvr>
                                      <p:to>
                                        <p:strVal val="visible"/>
                                      </p:to>
                                    </p:set>
                                    <p:anim calcmode="lin" valueType="num">
                                      <p:cBhvr additive="base">
                                        <p:cTn dur="1000"/>
                                        <p:tgtEl>
                                          <p:spTgt spid="217"/>
                                        </p:tgtEl>
                                        <p:attrNameLst>
                                          <p:attrName>ppt_w</p:attrName>
                                        </p:attrNameLst>
                                      </p:cBhvr>
                                      <p:tavLst>
                                        <p:tav fmla="" tm="0">
                                          <p:val>
                                            <p:strVal val="0"/>
                                          </p:val>
                                        </p:tav>
                                        <p:tav fmla="" tm="100000">
                                          <p:val>
                                            <p:strVal val="#ppt_w"/>
                                          </p:val>
                                        </p:tav>
                                      </p:tavLst>
                                    </p:anim>
                                    <p:anim calcmode="lin" valueType="num">
                                      <p:cBhvr additive="base">
                                        <p:cTn dur="1000"/>
                                        <p:tgtEl>
                                          <p:spTgt spid="21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p:nvPr/>
        </p:nvSpPr>
        <p:spPr>
          <a:xfrm>
            <a:off x="0" y="-76200"/>
            <a:ext cx="9144000" cy="685800"/>
          </a:xfrm>
          <a:prstGeom prst="rect">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Arial"/>
                <a:ea typeface="Arial"/>
                <a:cs typeface="Arial"/>
                <a:sym typeface="Arial"/>
              </a:rPr>
              <a:t>Introduction</a:t>
            </a:r>
            <a:endParaRPr b="0" i="0" sz="1400" u="none" cap="none" strike="noStrike">
              <a:solidFill>
                <a:srgbClr val="000000"/>
              </a:solidFill>
              <a:latin typeface="Arial"/>
              <a:ea typeface="Arial"/>
              <a:cs typeface="Arial"/>
              <a:sym typeface="Arial"/>
            </a:endParaRPr>
          </a:p>
        </p:txBody>
      </p:sp>
      <p:sp>
        <p:nvSpPr>
          <p:cNvPr id="101" name="Google Shape;101;p14"/>
          <p:cNvSpPr txBox="1"/>
          <p:nvPr/>
        </p:nvSpPr>
        <p:spPr>
          <a:xfrm>
            <a:off x="333575" y="883225"/>
            <a:ext cx="4586100" cy="4525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504"/>
              <a:buFont typeface="Arial"/>
              <a:buNone/>
            </a:pPr>
            <a:r>
              <a:t/>
            </a:r>
            <a:endParaRPr b="0" i="0" sz="18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504"/>
              <a:buFont typeface="Times New Roman"/>
              <a:buNone/>
            </a:pPr>
            <a:r>
              <a:rPr b="0" i="0" lang="en-US" sz="1800" u="none" cap="none" strike="noStrike">
                <a:solidFill>
                  <a:schemeClr val="dk1"/>
                </a:solidFill>
                <a:highlight>
                  <a:schemeClr val="lt1"/>
                </a:highlight>
                <a:latin typeface="Times New Roman"/>
                <a:ea typeface="Times New Roman"/>
                <a:cs typeface="Times New Roman"/>
                <a:sym typeface="Times New Roman"/>
              </a:rPr>
              <a:t>Sign language is a visual language initially used by people who are aurally impaired by making gestures with hand and facial expressions.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b="0" i="0" sz="1800" u="none" cap="none" strike="noStrike">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504"/>
              <a:buFont typeface="Times New Roman"/>
              <a:buNone/>
            </a:pPr>
            <a:r>
              <a:rPr b="0" i="0" lang="en-US" sz="1800" u="none" cap="none" strike="noStrike">
                <a:solidFill>
                  <a:srgbClr val="202124"/>
                </a:solidFill>
                <a:highlight>
                  <a:srgbClr val="FFFFFF"/>
                </a:highlight>
                <a:latin typeface="Times New Roman"/>
                <a:ea typeface="Times New Roman"/>
                <a:cs typeface="Times New Roman"/>
                <a:sym typeface="Times New Roman"/>
              </a:rPr>
              <a:t>Sign language interpreters facilitate communication between people who are deaf or hard of hearing and people who can hear.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618"/>
              <a:buFont typeface="Arial"/>
              <a:buNone/>
            </a:pPr>
            <a:r>
              <a:t/>
            </a:r>
            <a:endParaRPr b="0" i="0" sz="1800" u="none" cap="none" strike="noStrike">
              <a:solidFill>
                <a:srgbClr val="202124"/>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504"/>
              <a:buFont typeface="Times New Roman"/>
              <a:buNone/>
            </a:pPr>
            <a:r>
              <a:rPr b="0" i="0" lang="en-US" sz="1800" u="none" cap="none" strike="noStrike">
                <a:solidFill>
                  <a:schemeClr val="dk1"/>
                </a:solidFill>
                <a:highlight>
                  <a:schemeClr val="lt1"/>
                </a:highlight>
                <a:latin typeface="Times New Roman"/>
                <a:ea typeface="Times New Roman"/>
                <a:cs typeface="Times New Roman"/>
                <a:sym typeface="Times New Roman"/>
              </a:rPr>
              <a:t>Our system aims to get the deaf and dumb people more involved to communicate and the idea of a camera-based sign language recognition system that would be in use for converting sign language gestures to text /speech.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t/>
            </a:r>
            <a:endParaRPr b="0" i="0" sz="1800" u="none" cap="none" strike="noStrike">
              <a:solidFill>
                <a:schemeClr val="dk1"/>
              </a:solidFill>
              <a:highlight>
                <a:schemeClr val="lt1"/>
              </a:highlight>
              <a:latin typeface="Times New Roman"/>
              <a:ea typeface="Times New Roman"/>
              <a:cs typeface="Times New Roman"/>
              <a:sym typeface="Times New Roman"/>
            </a:endParaRPr>
          </a:p>
        </p:txBody>
      </p:sp>
      <p:pic>
        <p:nvPicPr>
          <p:cNvPr id="102" name="Google Shape;102;p14"/>
          <p:cNvPicPr preferRelativeResize="0"/>
          <p:nvPr/>
        </p:nvPicPr>
        <p:blipFill rotWithShape="1">
          <a:blip r:embed="rId3">
            <a:alphaModFix/>
          </a:blip>
          <a:srcRect b="0" l="0" r="0" t="0"/>
          <a:stretch/>
        </p:blipFill>
        <p:spPr>
          <a:xfrm>
            <a:off x="5178125" y="2216725"/>
            <a:ext cx="3654150" cy="2580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1000"/>
                                        <p:tgtEl>
                                          <p:spTgt spid="102"/>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1000"/>
                                        <p:tgtEl>
                                          <p:spTgt spid="101"/>
                                        </p:tgtEl>
                                        <p:attrNameLst>
                                          <p:attrName>ppt_w</p:attrName>
                                        </p:attrNameLst>
                                      </p:cBhvr>
                                      <p:tavLst>
                                        <p:tav fmla="" tm="0">
                                          <p:val>
                                            <p:strVal val="0"/>
                                          </p:val>
                                        </p:tav>
                                        <p:tav fmla="" tm="100000">
                                          <p:val>
                                            <p:strVal val="#ppt_w"/>
                                          </p:val>
                                        </p:tav>
                                      </p:tavLst>
                                    </p:anim>
                                    <p:anim calcmode="lin" valueType="num">
                                      <p:cBhvr additive="base">
                                        <p:cTn dur="1000"/>
                                        <p:tgtEl>
                                          <p:spTgt spid="10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p:nvPr/>
        </p:nvSpPr>
        <p:spPr>
          <a:xfrm>
            <a:off x="0" y="-128150"/>
            <a:ext cx="9144000" cy="685800"/>
          </a:xfrm>
          <a:prstGeom prst="rect">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Arial"/>
                <a:ea typeface="Arial"/>
                <a:cs typeface="Arial"/>
                <a:sym typeface="Arial"/>
              </a:rPr>
              <a:t>Abstract</a:t>
            </a:r>
            <a:endParaRPr b="0" i="0" sz="1400" u="none" cap="none" strike="noStrike">
              <a:solidFill>
                <a:srgbClr val="000000"/>
              </a:solidFill>
              <a:latin typeface="Arial"/>
              <a:ea typeface="Arial"/>
              <a:cs typeface="Arial"/>
              <a:sym typeface="Arial"/>
            </a:endParaRPr>
          </a:p>
        </p:txBody>
      </p:sp>
      <p:sp>
        <p:nvSpPr>
          <p:cNvPr id="108" name="Google Shape;108;p15"/>
          <p:cNvSpPr txBox="1"/>
          <p:nvPr>
            <p:ph idx="1" type="body"/>
          </p:nvPr>
        </p:nvSpPr>
        <p:spPr>
          <a:xfrm>
            <a:off x="457200" y="1600204"/>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000000"/>
              </a:buClr>
              <a:buSzPts val="2000"/>
              <a:buChar char="•"/>
            </a:pPr>
            <a:r>
              <a:rPr b="0" i="1" lang="en-US" sz="2000">
                <a:solidFill>
                  <a:srgbClr val="000000"/>
                </a:solidFill>
                <a:latin typeface="Times New Roman"/>
                <a:ea typeface="Times New Roman"/>
                <a:cs typeface="Times New Roman"/>
                <a:sym typeface="Times New Roman"/>
              </a:rPr>
              <a:t>Sign language translation</a:t>
            </a:r>
            <a:r>
              <a:rPr b="0" i="0" lang="en-US" sz="2000">
                <a:solidFill>
                  <a:srgbClr val="000000"/>
                </a:solidFill>
                <a:latin typeface="Times New Roman"/>
                <a:ea typeface="Times New Roman"/>
                <a:cs typeface="Times New Roman"/>
                <a:sym typeface="Times New Roman"/>
              </a:rPr>
              <a:t> (SLT) is an important application to bridge the communication gap between deaf and hearing people</a:t>
            </a:r>
            <a:endParaRPr b="0" i="0" sz="2000">
              <a:solidFill>
                <a:srgbClr val="333333"/>
              </a:solidFill>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rgbClr val="333333"/>
              </a:buClr>
              <a:buSzPts val="2000"/>
              <a:buChar char="•"/>
            </a:pPr>
            <a:r>
              <a:rPr b="0" i="0" lang="en-US" sz="2000">
                <a:solidFill>
                  <a:srgbClr val="333333"/>
                </a:solidFill>
                <a:latin typeface="Times New Roman"/>
                <a:ea typeface="Times New Roman"/>
                <a:cs typeface="Times New Roman"/>
                <a:sym typeface="Times New Roman"/>
              </a:rPr>
              <a:t>Sign Language (SL) is a subset of gestures or signs made with fingers, hands, arms, eyes, and head, face etc.</a:t>
            </a:r>
            <a:endParaRPr sz="2000">
              <a:solidFill>
                <a:srgbClr val="333333"/>
              </a:solidFill>
              <a:latin typeface="Times New Roman"/>
              <a:ea typeface="Times New Roman"/>
              <a:cs typeface="Times New Roman"/>
              <a:sym typeface="Times New Roman"/>
            </a:endParaRPr>
          </a:p>
          <a:p>
            <a:pPr indent="-342900" lvl="0" marL="342900" rtl="0" algn="l">
              <a:lnSpc>
                <a:spcPct val="100000"/>
              </a:lnSpc>
              <a:spcBef>
                <a:spcPts val="360"/>
              </a:spcBef>
              <a:spcAft>
                <a:spcPts val="0"/>
              </a:spcAft>
              <a:buClr>
                <a:srgbClr val="333333"/>
              </a:buClr>
              <a:buSzPts val="2000"/>
              <a:buChar char="•"/>
            </a:pPr>
            <a:r>
              <a:rPr b="0" i="0" lang="en-US" sz="2000">
                <a:solidFill>
                  <a:srgbClr val="333333"/>
                </a:solidFill>
                <a:latin typeface="Times New Roman"/>
                <a:ea typeface="Times New Roman"/>
                <a:cs typeface="Times New Roman"/>
                <a:sym typeface="Times New Roman"/>
              </a:rPr>
              <a:t>The proposed system tries to do a real time translation of hand gestures into equivalent English text and speech. This system takes hand gestures as input through video and translates it text  and speech which could be understood by a non-signer. </a:t>
            </a:r>
            <a:endParaRPr sz="3400"/>
          </a:p>
          <a:p>
            <a:pPr indent="-342900" lvl="0" marL="342900" rtl="0" algn="l">
              <a:lnSpc>
                <a:spcPct val="100000"/>
              </a:lnSpc>
              <a:spcBef>
                <a:spcPts val="360"/>
              </a:spcBef>
              <a:spcAft>
                <a:spcPts val="0"/>
              </a:spcAft>
              <a:buClr>
                <a:srgbClr val="333333"/>
              </a:buClr>
              <a:buSzPts val="2000"/>
              <a:buChar char="•"/>
            </a:pPr>
            <a:r>
              <a:rPr b="0" i="0" lang="en-US" sz="2000">
                <a:solidFill>
                  <a:srgbClr val="333333"/>
                </a:solidFill>
                <a:latin typeface="Times New Roman"/>
                <a:ea typeface="Times New Roman"/>
                <a:cs typeface="Times New Roman"/>
                <a:sym typeface="Times New Roman"/>
              </a:rPr>
              <a:t>We are going to come up with real time method using neural networks for finger spelling the sign language.</a:t>
            </a:r>
            <a:endParaRPr sz="3400"/>
          </a:p>
          <a:p>
            <a:pPr indent="-228600" lvl="0" marL="342900" rtl="0" algn="l">
              <a:lnSpc>
                <a:spcPct val="100000"/>
              </a:lnSpc>
              <a:spcBef>
                <a:spcPts val="360"/>
              </a:spcBef>
              <a:spcAft>
                <a:spcPts val="0"/>
              </a:spcAft>
              <a:buClr>
                <a:schemeClr val="dk1"/>
              </a:buClr>
              <a:buSzPts val="1800"/>
              <a:buNone/>
            </a:pPr>
            <a:r>
              <a:t/>
            </a:r>
            <a:endParaRPr b="0" i="0" sz="1800">
              <a:solidFill>
                <a:srgbClr val="333333"/>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1000"/>
                                        <p:tgtEl>
                                          <p:spTgt spid="108"/>
                                        </p:tgtEl>
                                        <p:attrNameLst>
                                          <p:attrName>ppt_w</p:attrName>
                                        </p:attrNameLst>
                                      </p:cBhvr>
                                      <p:tavLst>
                                        <p:tav fmla="" tm="0">
                                          <p:val>
                                            <p:strVal val="0"/>
                                          </p:val>
                                        </p:tav>
                                        <p:tav fmla="" tm="100000">
                                          <p:val>
                                            <p:strVal val="#ppt_w"/>
                                          </p:val>
                                        </p:tav>
                                      </p:tavLst>
                                    </p:anim>
                                    <p:anim calcmode="lin" valueType="num">
                                      <p:cBhvr additive="base">
                                        <p:cTn dur="1000"/>
                                        <p:tgtEl>
                                          <p:spTgt spid="10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idx="2" type="body"/>
          </p:nvPr>
        </p:nvSpPr>
        <p:spPr>
          <a:xfrm>
            <a:off x="222447" y="1455412"/>
            <a:ext cx="8699100" cy="4917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202124"/>
              </a:buClr>
              <a:buSzPts val="2400"/>
              <a:buChar char="•"/>
            </a:pPr>
            <a:r>
              <a:rPr b="0" i="0" lang="en-US">
                <a:solidFill>
                  <a:srgbClr val="202124"/>
                </a:solidFill>
                <a:latin typeface="Times New Roman"/>
                <a:ea typeface="Times New Roman"/>
                <a:cs typeface="Times New Roman"/>
                <a:sym typeface="Times New Roman"/>
              </a:rPr>
              <a:t>The main objective is </a:t>
            </a:r>
            <a:r>
              <a:rPr b="1" i="0" lang="en-US">
                <a:solidFill>
                  <a:srgbClr val="202124"/>
                </a:solidFill>
                <a:latin typeface="Times New Roman"/>
                <a:ea typeface="Times New Roman"/>
                <a:cs typeface="Times New Roman"/>
                <a:sym typeface="Times New Roman"/>
              </a:rPr>
              <a:t>to translate sign language to text / speech.</a:t>
            </a:r>
            <a:endParaRPr b="0" i="0">
              <a:solidFill>
                <a:srgbClr val="202124"/>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rgbClr val="202124"/>
              </a:buClr>
              <a:buSzPts val="2400"/>
              <a:buChar char="•"/>
            </a:pPr>
            <a:r>
              <a:rPr b="0" i="0" lang="en-US">
                <a:solidFill>
                  <a:srgbClr val="202124"/>
                </a:solidFill>
                <a:latin typeface="Times New Roman"/>
                <a:ea typeface="Times New Roman"/>
                <a:cs typeface="Times New Roman"/>
                <a:sym typeface="Times New Roman"/>
              </a:rPr>
              <a:t>The framework provides a helping-hand for speech-impaired to communicate with the rest of the world using sign language. </a:t>
            </a:r>
            <a:endParaRPr/>
          </a:p>
          <a:p>
            <a:pPr indent="-342900" lvl="0" marL="342900" rtl="0" algn="l">
              <a:lnSpc>
                <a:spcPct val="100000"/>
              </a:lnSpc>
              <a:spcBef>
                <a:spcPts val="480"/>
              </a:spcBef>
              <a:spcAft>
                <a:spcPts val="0"/>
              </a:spcAft>
              <a:buClr>
                <a:srgbClr val="202124"/>
              </a:buClr>
              <a:buSzPts val="2400"/>
              <a:buChar char="•"/>
            </a:pPr>
            <a:r>
              <a:rPr b="0" i="0" lang="en-US">
                <a:solidFill>
                  <a:srgbClr val="202124"/>
                </a:solidFill>
                <a:latin typeface="Times New Roman"/>
                <a:ea typeface="Times New Roman"/>
                <a:cs typeface="Times New Roman"/>
                <a:sym typeface="Times New Roman"/>
              </a:rPr>
              <a:t>This leads to the elimination of the middle person who generally acts as a medium of translation.</a:t>
            </a:r>
            <a:endParaRPr/>
          </a:p>
          <a:p>
            <a:pPr indent="-342900" lvl="0" marL="342900" rtl="0" algn="l">
              <a:lnSpc>
                <a:spcPct val="100000"/>
              </a:lnSpc>
              <a:spcBef>
                <a:spcPts val="480"/>
              </a:spcBef>
              <a:spcAft>
                <a:spcPts val="0"/>
              </a:spcAft>
              <a:buClr>
                <a:srgbClr val="202124"/>
              </a:buClr>
              <a:buSzPts val="2400"/>
              <a:buChar char="•"/>
            </a:pPr>
            <a:r>
              <a:rPr lang="en-US">
                <a:solidFill>
                  <a:srgbClr val="202124"/>
                </a:solidFill>
                <a:latin typeface="Times New Roman"/>
                <a:ea typeface="Times New Roman"/>
                <a:cs typeface="Times New Roman"/>
                <a:sym typeface="Times New Roman"/>
              </a:rPr>
              <a:t>The aim is to develop user friendly vision based interface where the computer understand the sign language and translate it to the needed people.</a:t>
            </a:r>
            <a:endParaRPr>
              <a:latin typeface="Times New Roman"/>
              <a:ea typeface="Times New Roman"/>
              <a:cs typeface="Times New Roman"/>
              <a:sym typeface="Times New Roman"/>
            </a:endParaRPr>
          </a:p>
        </p:txBody>
      </p:sp>
      <p:sp>
        <p:nvSpPr>
          <p:cNvPr id="114" name="Google Shape;114;p16"/>
          <p:cNvSpPr/>
          <p:nvPr/>
        </p:nvSpPr>
        <p:spPr>
          <a:xfrm>
            <a:off x="0" y="-76200"/>
            <a:ext cx="9144000" cy="685800"/>
          </a:xfrm>
          <a:prstGeom prst="rect">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Arial"/>
                <a:ea typeface="Arial"/>
                <a:cs typeface="Arial"/>
                <a:sym typeface="Arial"/>
              </a:rPr>
              <a:t>Objectives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13"/>
                                        </p:tgtEl>
                                        <p:attrNameLst>
                                          <p:attrName>style.visibility</p:attrName>
                                        </p:attrNameLst>
                                      </p:cBhvr>
                                      <p:to>
                                        <p:strVal val="visible"/>
                                      </p:to>
                                    </p:set>
                                    <p:anim calcmode="lin" valueType="num">
                                      <p:cBhvr additive="base">
                                        <p:cTn dur="1000"/>
                                        <p:tgtEl>
                                          <p:spTgt spid="113"/>
                                        </p:tgtEl>
                                        <p:attrNameLst>
                                          <p:attrName>ppt_w</p:attrName>
                                        </p:attrNameLst>
                                      </p:cBhvr>
                                      <p:tavLst>
                                        <p:tav fmla="" tm="0">
                                          <p:val>
                                            <p:strVal val="0"/>
                                          </p:val>
                                        </p:tav>
                                        <p:tav fmla="" tm="100000">
                                          <p:val>
                                            <p:strVal val="#ppt_w"/>
                                          </p:val>
                                        </p:tav>
                                      </p:tavLst>
                                    </p:anim>
                                    <p:anim calcmode="lin" valueType="num">
                                      <p:cBhvr additive="base">
                                        <p:cTn dur="1000"/>
                                        <p:tgtEl>
                                          <p:spTgt spid="11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p:nvPr/>
        </p:nvSpPr>
        <p:spPr>
          <a:xfrm>
            <a:off x="0" y="-76200"/>
            <a:ext cx="9144000" cy="685800"/>
          </a:xfrm>
          <a:prstGeom prst="rect">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Literature Survey (Survey of existing products)</a:t>
            </a:r>
            <a:endParaRPr b="0" i="0" sz="1400" u="none" cap="none" strike="noStrike">
              <a:solidFill>
                <a:srgbClr val="000000"/>
              </a:solidFill>
              <a:latin typeface="Arial"/>
              <a:ea typeface="Arial"/>
              <a:cs typeface="Arial"/>
              <a:sym typeface="Arial"/>
            </a:endParaRPr>
          </a:p>
        </p:txBody>
      </p:sp>
      <p:sp>
        <p:nvSpPr>
          <p:cNvPr id="120" name="Google Shape;120;p17"/>
          <p:cNvSpPr txBox="1"/>
          <p:nvPr/>
        </p:nvSpPr>
        <p:spPr>
          <a:xfrm>
            <a:off x="225125" y="883225"/>
            <a:ext cx="2632500" cy="1246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2300" u="none" cap="none" strike="noStrike">
                <a:solidFill>
                  <a:srgbClr val="444444"/>
                </a:solidFill>
                <a:highlight>
                  <a:srgbClr val="FFFFFF"/>
                </a:highlight>
                <a:latin typeface="Times New Roman"/>
                <a:ea typeface="Times New Roman"/>
                <a:cs typeface="Times New Roman"/>
                <a:sym typeface="Times New Roman"/>
              </a:rPr>
              <a:t>1] SLAIT . sign language translator with AI</a:t>
            </a:r>
            <a:endParaRPr b="0" i="0" sz="1400" u="none" cap="none" strike="noStrike">
              <a:solidFill>
                <a:srgbClr val="000000"/>
              </a:solidFill>
              <a:latin typeface="Arial"/>
              <a:ea typeface="Arial"/>
              <a:cs typeface="Arial"/>
              <a:sym typeface="Arial"/>
            </a:endParaRPr>
          </a:p>
        </p:txBody>
      </p:sp>
      <p:sp>
        <p:nvSpPr>
          <p:cNvPr id="121" name="Google Shape;121;p17"/>
          <p:cNvSpPr txBox="1"/>
          <p:nvPr/>
        </p:nvSpPr>
        <p:spPr>
          <a:xfrm>
            <a:off x="225125" y="2251375"/>
            <a:ext cx="2996100" cy="1246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2300" u="none" cap="none" strike="noStrike">
                <a:solidFill>
                  <a:srgbClr val="444444"/>
                </a:solidFill>
                <a:highlight>
                  <a:srgbClr val="FFFFFF"/>
                </a:highlight>
                <a:latin typeface="Arial"/>
                <a:ea typeface="Arial"/>
                <a:cs typeface="Arial"/>
                <a:sym typeface="Arial"/>
              </a:rPr>
              <a:t>2] Sign Language Translator -funtranslation</a:t>
            </a:r>
            <a:r>
              <a:rPr b="0" i="0" lang="en-US" sz="2150" u="none" cap="none" strike="noStrike">
                <a:solidFill>
                  <a:srgbClr val="333333"/>
                </a:solidFill>
                <a:latin typeface="Arial"/>
                <a:ea typeface="Arial"/>
                <a:cs typeface="Arial"/>
                <a:sym typeface="Arial"/>
              </a:rPr>
              <a:t>(Web)</a:t>
            </a:r>
            <a:endParaRPr b="0" i="0" sz="1400" u="none" cap="none" strike="noStrike">
              <a:solidFill>
                <a:srgbClr val="000000"/>
              </a:solidFill>
              <a:latin typeface="Arial"/>
              <a:ea typeface="Arial"/>
              <a:cs typeface="Arial"/>
              <a:sym typeface="Arial"/>
            </a:endParaRPr>
          </a:p>
        </p:txBody>
      </p:sp>
      <p:sp>
        <p:nvSpPr>
          <p:cNvPr id="122" name="Google Shape;122;p17"/>
          <p:cNvSpPr txBox="1"/>
          <p:nvPr/>
        </p:nvSpPr>
        <p:spPr>
          <a:xfrm>
            <a:off x="225125" y="3766688"/>
            <a:ext cx="2320800" cy="1246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2300" u="none" cap="none" strike="noStrike">
                <a:solidFill>
                  <a:srgbClr val="444444"/>
                </a:solidFill>
                <a:highlight>
                  <a:srgbClr val="FFFFFF"/>
                </a:highlight>
                <a:latin typeface="Arial"/>
                <a:ea typeface="Arial"/>
                <a:cs typeface="Arial"/>
                <a:sym typeface="Arial"/>
              </a:rPr>
              <a:t>3] lingojam.com /Sign Language Translator</a:t>
            </a:r>
            <a:r>
              <a:rPr b="0" i="0" lang="en-US" sz="2150" u="none" cap="none" strike="noStrike">
                <a:solidFill>
                  <a:srgbClr val="333333"/>
                </a:solidFill>
                <a:latin typeface="Arial"/>
                <a:ea typeface="Arial"/>
                <a:cs typeface="Arial"/>
                <a:sym typeface="Arial"/>
              </a:rPr>
              <a:t>(Web)</a:t>
            </a:r>
            <a:endParaRPr b="0" i="0" sz="1400" u="none" cap="none" strike="noStrike">
              <a:solidFill>
                <a:srgbClr val="000000"/>
              </a:solidFill>
              <a:latin typeface="Arial"/>
              <a:ea typeface="Arial"/>
              <a:cs typeface="Arial"/>
              <a:sym typeface="Arial"/>
            </a:endParaRPr>
          </a:p>
        </p:txBody>
      </p:sp>
      <p:sp>
        <p:nvSpPr>
          <p:cNvPr id="123" name="Google Shape;123;p17"/>
          <p:cNvSpPr txBox="1"/>
          <p:nvPr/>
        </p:nvSpPr>
        <p:spPr>
          <a:xfrm>
            <a:off x="225125" y="5282000"/>
            <a:ext cx="2459100" cy="1243800"/>
          </a:xfrm>
          <a:prstGeom prst="rect">
            <a:avLst/>
          </a:prstGeom>
          <a:noFill/>
          <a:ln>
            <a:noFill/>
          </a:ln>
        </p:spPr>
        <p:txBody>
          <a:bodyPr anchorCtr="0" anchor="t" bIns="91425" lIns="91425" spcFirstLastPara="1" rIns="91425" wrap="square" tIns="91425">
            <a:spAutoFit/>
          </a:bodyPr>
          <a:lstStyle/>
          <a:p>
            <a:pPr indent="0" lvl="0" marL="50800" marR="50800" rtl="0" algn="l">
              <a:lnSpc>
                <a:spcPct val="110000"/>
              </a:lnSpc>
              <a:spcBef>
                <a:spcPts val="0"/>
              </a:spcBef>
              <a:spcAft>
                <a:spcPts val="0"/>
              </a:spcAft>
              <a:buClr>
                <a:schemeClr val="dk1"/>
              </a:buClr>
              <a:buSzPts val="1100"/>
              <a:buFont typeface="Arial"/>
              <a:buNone/>
            </a:pPr>
            <a:r>
              <a:rPr b="0" i="0" lang="en-US" sz="2150" u="none" cap="none" strike="noStrike">
                <a:solidFill>
                  <a:srgbClr val="333333"/>
                </a:solidFill>
                <a:latin typeface="Arial"/>
                <a:ea typeface="Arial"/>
                <a:cs typeface="Arial"/>
                <a:sym typeface="Arial"/>
              </a:rPr>
              <a:t>4] Text to Sign Language (ASL)Converter</a:t>
            </a:r>
            <a:endParaRPr b="0" i="0" sz="1400" u="none" cap="none" strike="noStrike">
              <a:solidFill>
                <a:srgbClr val="000000"/>
              </a:solidFill>
              <a:latin typeface="Arial"/>
              <a:ea typeface="Arial"/>
              <a:cs typeface="Arial"/>
              <a:sym typeface="Arial"/>
            </a:endParaRPr>
          </a:p>
        </p:txBody>
      </p:sp>
      <p:sp>
        <p:nvSpPr>
          <p:cNvPr id="124" name="Google Shape;124;p17"/>
          <p:cNvSpPr txBox="1"/>
          <p:nvPr/>
        </p:nvSpPr>
        <p:spPr>
          <a:xfrm>
            <a:off x="3377050" y="1056400"/>
            <a:ext cx="5316600" cy="1277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1900" u="none" cap="none" strike="noStrike">
                <a:solidFill>
                  <a:schemeClr val="dk1"/>
                </a:solidFill>
                <a:latin typeface="Times New Roman"/>
                <a:ea typeface="Times New Roman"/>
                <a:cs typeface="Times New Roman"/>
                <a:sym typeface="Times New Roman"/>
              </a:rPr>
              <a:t>Sign to Text &amp; speech to text </a:t>
            </a:r>
            <a:endParaRPr b="0" i="0" sz="19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900" u="none" cap="none" strike="noStrike">
                <a:solidFill>
                  <a:schemeClr val="dk1"/>
                </a:solidFill>
                <a:latin typeface="Times New Roman"/>
                <a:ea typeface="Times New Roman"/>
                <a:cs typeface="Times New Roman"/>
                <a:sym typeface="Times New Roman"/>
              </a:rPr>
              <a:t>Startup -learning platform </a:t>
            </a:r>
            <a:endParaRPr b="0" i="0" sz="19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900" u="none" cap="none" strike="noStrike">
                <a:solidFill>
                  <a:schemeClr val="dk1"/>
                </a:solidFill>
                <a:highlight>
                  <a:srgbClr val="F8F9FA"/>
                </a:highlight>
                <a:latin typeface="Times New Roman"/>
                <a:ea typeface="Times New Roman"/>
                <a:cs typeface="Times New Roman"/>
                <a:sym typeface="Times New Roman"/>
              </a:rPr>
              <a:t>Artificial intelligence inside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7"/>
          <p:cNvSpPr txBox="1"/>
          <p:nvPr/>
        </p:nvSpPr>
        <p:spPr>
          <a:xfrm>
            <a:off x="3331850" y="2364100"/>
            <a:ext cx="4797000" cy="1277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1900" u="none" cap="none" strike="noStrike">
                <a:solidFill>
                  <a:schemeClr val="dk1"/>
                </a:solidFill>
                <a:latin typeface="Times New Roman"/>
                <a:ea typeface="Times New Roman"/>
                <a:cs typeface="Times New Roman"/>
                <a:sym typeface="Times New Roman"/>
              </a:rPr>
              <a:t>only text to sign</a:t>
            </a:r>
            <a:endParaRPr b="0" i="0" sz="19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900" u="none" cap="none" strike="noStrike">
                <a:solidFill>
                  <a:schemeClr val="dk1"/>
                </a:solidFill>
                <a:latin typeface="Times New Roman"/>
                <a:ea typeface="Times New Roman"/>
                <a:cs typeface="Times New Roman"/>
                <a:sym typeface="Times New Roman"/>
              </a:rPr>
              <a:t>web application </a:t>
            </a:r>
            <a:endParaRPr b="0" i="0" sz="19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900" u="none" cap="none" strike="noStrike">
                <a:solidFill>
                  <a:schemeClr val="dk1"/>
                </a:solidFill>
                <a:latin typeface="Times New Roman"/>
                <a:ea typeface="Times New Roman"/>
                <a:cs typeface="Times New Roman"/>
                <a:sym typeface="Times New Roman"/>
              </a:rPr>
              <a:t>simple user interface </a:t>
            </a:r>
            <a:endParaRPr b="0" i="0" sz="19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7"/>
          <p:cNvSpPr txBox="1"/>
          <p:nvPr/>
        </p:nvSpPr>
        <p:spPr>
          <a:xfrm>
            <a:off x="3558850" y="3943063"/>
            <a:ext cx="4953000" cy="1062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1900" u="none" cap="none" strike="noStrike">
                <a:solidFill>
                  <a:schemeClr val="dk1"/>
                </a:solidFill>
                <a:latin typeface="Times New Roman"/>
                <a:ea typeface="Times New Roman"/>
                <a:cs typeface="Times New Roman"/>
                <a:sym typeface="Times New Roman"/>
              </a:rPr>
              <a:t>only text to sign </a:t>
            </a:r>
            <a:endParaRPr b="0" i="0" sz="19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900" u="none" cap="none" strike="noStrike">
                <a:solidFill>
                  <a:schemeClr val="dk1"/>
                </a:solidFill>
                <a:latin typeface="Times New Roman"/>
                <a:ea typeface="Times New Roman"/>
                <a:cs typeface="Times New Roman"/>
                <a:sym typeface="Times New Roman"/>
              </a:rPr>
              <a:t>web </a:t>
            </a:r>
            <a:endParaRPr b="0" i="0" sz="19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900" u="none" cap="none" strike="noStrike">
                <a:solidFill>
                  <a:schemeClr val="dk1"/>
                </a:solidFill>
                <a:latin typeface="Times New Roman"/>
                <a:ea typeface="Times New Roman"/>
                <a:cs typeface="Times New Roman"/>
                <a:sym typeface="Times New Roman"/>
              </a:rPr>
              <a:t>simple UI</a:t>
            </a:r>
            <a:endParaRPr b="0" i="0" sz="1900" u="none" cap="none" strike="noStrike">
              <a:solidFill>
                <a:srgbClr val="000000"/>
              </a:solidFill>
              <a:latin typeface="Times New Roman"/>
              <a:ea typeface="Times New Roman"/>
              <a:cs typeface="Times New Roman"/>
              <a:sym typeface="Times New Roman"/>
            </a:endParaRPr>
          </a:p>
        </p:txBody>
      </p:sp>
      <p:sp>
        <p:nvSpPr>
          <p:cNvPr id="127" name="Google Shape;127;p17"/>
          <p:cNvSpPr txBox="1"/>
          <p:nvPr/>
        </p:nvSpPr>
        <p:spPr>
          <a:xfrm>
            <a:off x="3558850" y="5396000"/>
            <a:ext cx="3134700" cy="1062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1900" u="none" cap="none" strike="noStrike">
                <a:solidFill>
                  <a:schemeClr val="dk1"/>
                </a:solidFill>
                <a:latin typeface="Times New Roman"/>
                <a:ea typeface="Times New Roman"/>
                <a:cs typeface="Times New Roman"/>
                <a:sym typeface="Times New Roman"/>
              </a:rPr>
              <a:t>only text to sign</a:t>
            </a:r>
            <a:endParaRPr b="0" i="0" sz="19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900" u="none" cap="none" strike="noStrike">
                <a:solidFill>
                  <a:schemeClr val="dk1"/>
                </a:solidFill>
                <a:latin typeface="Times New Roman"/>
                <a:ea typeface="Times New Roman"/>
                <a:cs typeface="Times New Roman"/>
                <a:sym typeface="Times New Roman"/>
              </a:rPr>
              <a:t>web - Design part </a:t>
            </a:r>
            <a:endParaRPr b="0" i="0" sz="19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1900" u="none" cap="none" strike="noStrike">
                <a:solidFill>
                  <a:schemeClr val="dk1"/>
                </a:solidFill>
                <a:latin typeface="Times New Roman"/>
                <a:ea typeface="Times New Roman"/>
                <a:cs typeface="Times New Roman"/>
                <a:sym typeface="Times New Roman"/>
              </a:rPr>
              <a:t>simple UI</a:t>
            </a:r>
            <a:endParaRPr b="0" i="0" sz="19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39285"/>
              <a:buFont typeface="Arial"/>
              <a:buNone/>
            </a:pPr>
            <a:r>
              <a:rPr b="1" lang="en-US" sz="2800">
                <a:latin typeface="Times New Roman"/>
                <a:ea typeface="Times New Roman"/>
                <a:cs typeface="Times New Roman"/>
                <a:sym typeface="Times New Roman"/>
              </a:rPr>
              <a:t>On the basis litrecher survey  done by us we came on the conclusion that the following approaches and technology are used by this interesting products.</a:t>
            </a:r>
            <a:endParaRPr/>
          </a:p>
        </p:txBody>
      </p:sp>
      <p:sp>
        <p:nvSpPr>
          <p:cNvPr id="134" name="Google Shape;134;p18"/>
          <p:cNvSpPr txBox="1"/>
          <p:nvPr/>
        </p:nvSpPr>
        <p:spPr>
          <a:xfrm>
            <a:off x="450275" y="2130125"/>
            <a:ext cx="32040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Times New Roman"/>
                <a:ea typeface="Times New Roman"/>
                <a:cs typeface="Times New Roman"/>
                <a:sym typeface="Times New Roman"/>
              </a:rPr>
              <a:t>5] SIGN LANGUAGE TRANSLATOR USING MACHINE LEARNING</a:t>
            </a:r>
            <a:r>
              <a:rPr b="0" i="0" lang="en-US" sz="14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p:txBody>
      </p:sp>
      <p:sp>
        <p:nvSpPr>
          <p:cNvPr id="135" name="Google Shape;135;p18"/>
          <p:cNvSpPr txBox="1"/>
          <p:nvPr/>
        </p:nvSpPr>
        <p:spPr>
          <a:xfrm>
            <a:off x="4745175" y="2164775"/>
            <a:ext cx="43296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2100" u="none" cap="none" strike="noStrike">
                <a:solidFill>
                  <a:schemeClr val="dk1"/>
                </a:solidFill>
                <a:latin typeface="Times New Roman"/>
                <a:ea typeface="Times New Roman"/>
                <a:cs typeface="Times New Roman"/>
                <a:sym typeface="Times New Roman"/>
              </a:rPr>
              <a:t>Extraction of  gesture </a:t>
            </a:r>
            <a:endParaRPr b="0" i="0" sz="2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2100" u="none" cap="none" strike="noStrike">
                <a:solidFill>
                  <a:schemeClr val="dk1"/>
                </a:solidFill>
                <a:latin typeface="Times New Roman"/>
                <a:ea typeface="Times New Roman"/>
                <a:cs typeface="Times New Roman"/>
                <a:sym typeface="Times New Roman"/>
              </a:rPr>
              <a:t>Creating  data set</a:t>
            </a:r>
            <a:endParaRPr b="0" i="0" sz="1400" u="none" cap="none" strike="noStrike">
              <a:solidFill>
                <a:srgbClr val="000000"/>
              </a:solidFill>
              <a:latin typeface="Times New Roman"/>
              <a:ea typeface="Times New Roman"/>
              <a:cs typeface="Times New Roman"/>
              <a:sym typeface="Times New Roman"/>
            </a:endParaRPr>
          </a:p>
        </p:txBody>
      </p:sp>
      <p:sp>
        <p:nvSpPr>
          <p:cNvPr id="136" name="Google Shape;136;p18"/>
          <p:cNvSpPr txBox="1"/>
          <p:nvPr/>
        </p:nvSpPr>
        <p:spPr>
          <a:xfrm>
            <a:off x="415625" y="3706100"/>
            <a:ext cx="2840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8"/>
          <p:cNvSpPr txBox="1"/>
          <p:nvPr/>
        </p:nvSpPr>
        <p:spPr>
          <a:xfrm>
            <a:off x="568025" y="3858500"/>
            <a:ext cx="2840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8"/>
          <p:cNvSpPr txBox="1"/>
          <p:nvPr/>
        </p:nvSpPr>
        <p:spPr>
          <a:xfrm>
            <a:off x="568025" y="3950800"/>
            <a:ext cx="2840100" cy="180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2100" u="none" cap="none" strike="noStrike">
                <a:solidFill>
                  <a:schemeClr val="dk1"/>
                </a:solidFill>
                <a:latin typeface="Arial"/>
                <a:ea typeface="Arial"/>
                <a:cs typeface="Arial"/>
                <a:sym typeface="Arial"/>
              </a:rPr>
              <a:t>6</a:t>
            </a:r>
            <a:r>
              <a:rPr b="0" i="0" lang="en-US" sz="2100" u="none" cap="none" strike="noStrike">
                <a:solidFill>
                  <a:schemeClr val="dk1"/>
                </a:solidFill>
                <a:latin typeface="Times New Roman"/>
                <a:ea typeface="Times New Roman"/>
                <a:cs typeface="Times New Roman"/>
                <a:sym typeface="Times New Roman"/>
              </a:rPr>
              <a:t>] Design And Implementation Of Sign Language Translator Using Micro Touch Sensor.</a:t>
            </a:r>
            <a:endParaRPr b="0" i="0" sz="1600" u="none" cap="none" strike="noStrike">
              <a:solidFill>
                <a:srgbClr val="000000"/>
              </a:solidFill>
              <a:latin typeface="Times New Roman"/>
              <a:ea typeface="Times New Roman"/>
              <a:cs typeface="Times New Roman"/>
              <a:sym typeface="Times New Roman"/>
            </a:endParaRPr>
          </a:p>
        </p:txBody>
      </p:sp>
      <p:pic>
        <p:nvPicPr>
          <p:cNvPr id="139" name="Google Shape;139;p18"/>
          <p:cNvPicPr preferRelativeResize="0"/>
          <p:nvPr/>
        </p:nvPicPr>
        <p:blipFill rotWithShape="1">
          <a:blip r:embed="rId3">
            <a:alphaModFix/>
          </a:blip>
          <a:srcRect b="0" l="0" r="0" t="0"/>
          <a:stretch/>
        </p:blipFill>
        <p:spPr>
          <a:xfrm>
            <a:off x="4277525" y="3148450"/>
            <a:ext cx="4329600" cy="289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idx="2" type="body"/>
          </p:nvPr>
        </p:nvSpPr>
        <p:spPr>
          <a:xfrm>
            <a:off x="457200" y="138550"/>
            <a:ext cx="3924300" cy="5987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1900">
                <a:latin typeface="Times New Roman"/>
                <a:ea typeface="Times New Roman"/>
                <a:cs typeface="Times New Roman"/>
                <a:sym typeface="Times New Roman"/>
              </a:rPr>
              <a:t>The system has micro touch sensor switch for detecting the hand gestures of the subject. These sensor values are stored on the arduino unit.</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1900">
                <a:latin typeface="Times New Roman"/>
                <a:ea typeface="Times New Roman"/>
                <a:cs typeface="Times New Roman"/>
                <a:sym typeface="Times New Roman"/>
              </a:rPr>
              <a:t> Based on the hand motions the stored outputs are displayed in the LCD and also played through the speaker.</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1900">
                <a:latin typeface="Times New Roman"/>
                <a:ea typeface="Times New Roman"/>
                <a:cs typeface="Times New Roman"/>
                <a:sym typeface="Times New Roman"/>
              </a:rPr>
              <a:t>Embedded C language is used to write the arduino program.</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9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1900">
                <a:latin typeface="Times New Roman"/>
                <a:ea typeface="Times New Roman"/>
                <a:cs typeface="Times New Roman"/>
                <a:sym typeface="Times New Roman"/>
              </a:rPr>
              <a:t>In this system the hand motions are detected in few seconds,the user forms a sign and holds it for two seconds to ensure recognition. The system is capable of reducing the time limit for translation.</a:t>
            </a:r>
            <a:endParaRPr>
              <a:latin typeface="Times New Roman"/>
              <a:ea typeface="Times New Roman"/>
              <a:cs typeface="Times New Roman"/>
              <a:sym typeface="Times New Roman"/>
            </a:endParaRPr>
          </a:p>
        </p:txBody>
      </p:sp>
      <p:pic>
        <p:nvPicPr>
          <p:cNvPr id="146" name="Google Shape;146;p19"/>
          <p:cNvPicPr preferRelativeResize="0"/>
          <p:nvPr/>
        </p:nvPicPr>
        <p:blipFill rotWithShape="1">
          <a:blip r:embed="rId3">
            <a:alphaModFix/>
          </a:blip>
          <a:srcRect b="0" l="0" r="0" t="0"/>
          <a:stretch/>
        </p:blipFill>
        <p:spPr>
          <a:xfrm>
            <a:off x="4450775" y="1073725"/>
            <a:ext cx="4104399" cy="3151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1000"/>
                                        <p:tgtEl>
                                          <p:spTgt spid="145"/>
                                        </p:tgtEl>
                                        <p:attrNameLst>
                                          <p:attrName>ppt_w</p:attrName>
                                        </p:attrNameLst>
                                      </p:cBhvr>
                                      <p:tavLst>
                                        <p:tav fmla="" tm="0">
                                          <p:val>
                                            <p:strVal val="0"/>
                                          </p:val>
                                        </p:tav>
                                        <p:tav fmla="" tm="100000">
                                          <p:val>
                                            <p:strVal val="#ppt_w"/>
                                          </p:val>
                                        </p:tav>
                                      </p:tavLst>
                                    </p:anim>
                                    <p:anim calcmode="lin" valueType="num">
                                      <p:cBhvr additive="base">
                                        <p:cTn dur="1000"/>
                                        <p:tgtEl>
                                          <p:spTgt spid="14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idx="2" type="body"/>
          </p:nvPr>
        </p:nvSpPr>
        <p:spPr>
          <a:xfrm>
            <a:off x="207047" y="955530"/>
            <a:ext cx="8698958" cy="1623897"/>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00000"/>
              </a:lnSpc>
              <a:spcBef>
                <a:spcPts val="0"/>
              </a:spcBef>
              <a:spcAft>
                <a:spcPts val="0"/>
              </a:spcAft>
              <a:buClr>
                <a:schemeClr val="dk1"/>
              </a:buClr>
              <a:buSzPct val="108108"/>
              <a:buChar char="•"/>
            </a:pPr>
            <a:r>
              <a:rPr lang="en-US" sz="2000"/>
              <a:t>This is vision based computer system which determines the gestures of bare hand and translates it into text and speech without use of any external devices.</a:t>
            </a:r>
            <a:endParaRPr/>
          </a:p>
          <a:p>
            <a:pPr indent="-342900" lvl="0" marL="342900" rtl="0" algn="l">
              <a:lnSpc>
                <a:spcPct val="100000"/>
              </a:lnSpc>
              <a:spcBef>
                <a:spcPts val="400"/>
              </a:spcBef>
              <a:spcAft>
                <a:spcPts val="0"/>
              </a:spcAft>
              <a:buClr>
                <a:schemeClr val="dk1"/>
              </a:buClr>
              <a:buSzPct val="108108"/>
              <a:buChar char="•"/>
            </a:pPr>
            <a:r>
              <a:rPr lang="en-US" sz="2000"/>
              <a:t>This system will use Artificial Neural Networks and Convolution Neural Network to be implemented for processing and recognizing patterns to give the desired output.</a:t>
            </a:r>
            <a:endParaRPr/>
          </a:p>
          <a:p>
            <a:pPr indent="-215900" lvl="0" marL="342900" rtl="0" algn="l">
              <a:lnSpc>
                <a:spcPct val="100000"/>
              </a:lnSpc>
              <a:spcBef>
                <a:spcPts val="400"/>
              </a:spcBef>
              <a:spcAft>
                <a:spcPts val="0"/>
              </a:spcAft>
              <a:buClr>
                <a:schemeClr val="dk1"/>
              </a:buClr>
              <a:buSzPct val="108108"/>
              <a:buNone/>
            </a:pPr>
            <a:r>
              <a:t/>
            </a:r>
            <a:endParaRPr sz="2000"/>
          </a:p>
          <a:p>
            <a:pPr indent="-215900" lvl="0" marL="342900" rtl="0" algn="l">
              <a:lnSpc>
                <a:spcPct val="100000"/>
              </a:lnSpc>
              <a:spcBef>
                <a:spcPts val="400"/>
              </a:spcBef>
              <a:spcAft>
                <a:spcPts val="0"/>
              </a:spcAft>
              <a:buClr>
                <a:schemeClr val="dk1"/>
              </a:buClr>
              <a:buSzPct val="108108"/>
              <a:buNone/>
            </a:pPr>
            <a:r>
              <a:t/>
            </a:r>
            <a:endParaRPr sz="2000"/>
          </a:p>
        </p:txBody>
      </p:sp>
      <p:sp>
        <p:nvSpPr>
          <p:cNvPr id="152" name="Google Shape;152;p20"/>
          <p:cNvSpPr/>
          <p:nvPr/>
        </p:nvSpPr>
        <p:spPr>
          <a:xfrm>
            <a:off x="0" y="-76200"/>
            <a:ext cx="9144000" cy="685800"/>
          </a:xfrm>
          <a:prstGeom prst="rect">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Proposed Methodology/System Architecture</a:t>
            </a:r>
            <a:endParaRPr b="0" i="0" sz="1400" u="none" cap="none" strike="noStrike">
              <a:solidFill>
                <a:srgbClr val="000000"/>
              </a:solidFill>
              <a:latin typeface="Arial"/>
              <a:ea typeface="Arial"/>
              <a:cs typeface="Arial"/>
              <a:sym typeface="Arial"/>
            </a:endParaRPr>
          </a:p>
        </p:txBody>
      </p:sp>
      <p:sp>
        <p:nvSpPr>
          <p:cNvPr id="153" name="Google Shape;153;p20"/>
          <p:cNvSpPr txBox="1"/>
          <p:nvPr/>
        </p:nvSpPr>
        <p:spPr>
          <a:xfrm>
            <a:off x="412885" y="2571414"/>
            <a:ext cx="332660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Arial"/>
                <a:ea typeface="Arial"/>
                <a:cs typeface="Arial"/>
                <a:sym typeface="Arial"/>
              </a:rPr>
              <a:t>Architecture</a:t>
            </a:r>
            <a:endParaRPr b="0" i="0" sz="1400" u="none" cap="none" strike="noStrike">
              <a:solidFill>
                <a:srgbClr val="000000"/>
              </a:solidFill>
              <a:latin typeface="Arial"/>
              <a:ea typeface="Arial"/>
              <a:cs typeface="Arial"/>
              <a:sym typeface="Arial"/>
            </a:endParaRPr>
          </a:p>
        </p:txBody>
      </p:sp>
      <p:sp>
        <p:nvSpPr>
          <p:cNvPr id="154" name="Google Shape;154;p20"/>
          <p:cNvSpPr/>
          <p:nvPr/>
        </p:nvSpPr>
        <p:spPr>
          <a:xfrm>
            <a:off x="668740" y="3534770"/>
            <a:ext cx="1269242" cy="655093"/>
          </a:xfrm>
          <a:prstGeom prst="ellipse">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5" name="Google Shape;155;p20"/>
          <p:cNvSpPr txBox="1"/>
          <p:nvPr/>
        </p:nvSpPr>
        <p:spPr>
          <a:xfrm>
            <a:off x="545909" y="4260667"/>
            <a:ext cx="19516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Data Collection</a:t>
            </a:r>
            <a:endParaRPr b="0" i="0" sz="1400" u="none" cap="none" strike="noStrike">
              <a:solidFill>
                <a:srgbClr val="000000"/>
              </a:solidFill>
              <a:latin typeface="Arial"/>
              <a:ea typeface="Arial"/>
              <a:cs typeface="Arial"/>
              <a:sym typeface="Arial"/>
            </a:endParaRPr>
          </a:p>
        </p:txBody>
      </p:sp>
      <p:sp>
        <p:nvSpPr>
          <p:cNvPr id="156" name="Google Shape;156;p20"/>
          <p:cNvSpPr/>
          <p:nvPr/>
        </p:nvSpPr>
        <p:spPr>
          <a:xfrm>
            <a:off x="1937982" y="3773605"/>
            <a:ext cx="1405719" cy="177421"/>
          </a:xfrm>
          <a:prstGeom prst="rightArrow">
            <a:avLst>
              <a:gd fmla="val 50000" name="adj1"/>
              <a:gd fmla="val 50000" name="adj2"/>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7" name="Google Shape;157;p20"/>
          <p:cNvSpPr/>
          <p:nvPr/>
        </p:nvSpPr>
        <p:spPr>
          <a:xfrm>
            <a:off x="3343701" y="3516006"/>
            <a:ext cx="1419367" cy="671728"/>
          </a:xfrm>
          <a:prstGeom prst="ellipse">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8" name="Google Shape;158;p20"/>
          <p:cNvSpPr txBox="1"/>
          <p:nvPr/>
        </p:nvSpPr>
        <p:spPr>
          <a:xfrm>
            <a:off x="3275461" y="4260667"/>
            <a:ext cx="1555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Preprocessing</a:t>
            </a:r>
            <a:endParaRPr b="0" i="0" sz="1400" u="none" cap="none" strike="noStrike">
              <a:solidFill>
                <a:srgbClr val="000000"/>
              </a:solidFill>
              <a:latin typeface="Arial"/>
              <a:ea typeface="Arial"/>
              <a:cs typeface="Arial"/>
              <a:sym typeface="Arial"/>
            </a:endParaRPr>
          </a:p>
        </p:txBody>
      </p:sp>
      <p:sp>
        <p:nvSpPr>
          <p:cNvPr id="159" name="Google Shape;159;p20"/>
          <p:cNvSpPr/>
          <p:nvPr/>
        </p:nvSpPr>
        <p:spPr>
          <a:xfrm>
            <a:off x="4763068" y="3785122"/>
            <a:ext cx="1160060" cy="191070"/>
          </a:xfrm>
          <a:prstGeom prst="rightArrow">
            <a:avLst>
              <a:gd fmla="val 50000" name="adj1"/>
              <a:gd fmla="val 50000" name="adj2"/>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0" name="Google Shape;160;p20"/>
          <p:cNvSpPr/>
          <p:nvPr/>
        </p:nvSpPr>
        <p:spPr>
          <a:xfrm>
            <a:off x="5878553" y="3339460"/>
            <a:ext cx="1624200" cy="1082400"/>
          </a:xfrm>
          <a:prstGeom prst="rect">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1" name="Google Shape;161;p20"/>
          <p:cNvSpPr txBox="1"/>
          <p:nvPr/>
        </p:nvSpPr>
        <p:spPr>
          <a:xfrm>
            <a:off x="5813946" y="4452581"/>
            <a:ext cx="1910687"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Training By using Deep Learning Techniques</a:t>
            </a:r>
            <a:endParaRPr b="0" i="0" sz="1400" u="none" cap="none" strike="noStrike">
              <a:solidFill>
                <a:srgbClr val="000000"/>
              </a:solidFill>
              <a:latin typeface="Arial"/>
              <a:ea typeface="Arial"/>
              <a:cs typeface="Arial"/>
              <a:sym typeface="Arial"/>
            </a:endParaRPr>
          </a:p>
        </p:txBody>
      </p:sp>
      <p:sp>
        <p:nvSpPr>
          <p:cNvPr id="162" name="Google Shape;162;p20"/>
          <p:cNvSpPr/>
          <p:nvPr/>
        </p:nvSpPr>
        <p:spPr>
          <a:xfrm rot="8396744">
            <a:off x="4129381" y="4885865"/>
            <a:ext cx="2033516" cy="208121"/>
          </a:xfrm>
          <a:prstGeom prst="rightArrow">
            <a:avLst>
              <a:gd fmla="val 50000" name="adj1"/>
              <a:gd fmla="val 50000" name="adj2"/>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3" name="Google Shape;163;p20"/>
          <p:cNvSpPr/>
          <p:nvPr/>
        </p:nvSpPr>
        <p:spPr>
          <a:xfrm>
            <a:off x="2497540" y="5310462"/>
            <a:ext cx="1803372" cy="601808"/>
          </a:xfrm>
          <a:prstGeom prst="roundRect">
            <a:avLst>
              <a:gd fmla="val 16667" name="adj"/>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4" name="Google Shape;164;p20"/>
          <p:cNvSpPr txBox="1"/>
          <p:nvPr/>
        </p:nvSpPr>
        <p:spPr>
          <a:xfrm>
            <a:off x="2580360" y="6025065"/>
            <a:ext cx="163773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GUI-Prediction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1"/>
          <p:cNvSpPr txBox="1"/>
          <p:nvPr>
            <p:ph idx="2" type="body"/>
          </p:nvPr>
        </p:nvSpPr>
        <p:spPr>
          <a:xfrm>
            <a:off x="113625" y="805475"/>
            <a:ext cx="8748900" cy="5506200"/>
          </a:xfrm>
          <a:prstGeom prst="rect">
            <a:avLst/>
          </a:prstGeom>
        </p:spPr>
        <p:txBody>
          <a:bodyPr anchorCtr="0" anchor="t" bIns="45700" lIns="91425" spcFirstLastPara="1" rIns="91425" wrap="square" tIns="45700">
            <a:normAutofit/>
          </a:bodyPr>
          <a:lstStyle/>
          <a:p>
            <a:pPr indent="0" lvl="0" marL="0" rtl="0" algn="l">
              <a:spcBef>
                <a:spcPts val="480"/>
              </a:spcBef>
              <a:spcAft>
                <a:spcPts val="0"/>
              </a:spcAft>
              <a:buNone/>
            </a:pPr>
            <a:r>
              <a:rPr b="1" lang="en-US">
                <a:latin typeface="Times New Roman"/>
                <a:ea typeface="Times New Roman"/>
                <a:cs typeface="Times New Roman"/>
                <a:sym typeface="Times New Roman"/>
              </a:rPr>
              <a:t>Deaf </a:t>
            </a:r>
            <a:r>
              <a:rPr b="1" lang="en-US">
                <a:latin typeface="Times New Roman"/>
                <a:ea typeface="Times New Roman"/>
                <a:cs typeface="Times New Roman"/>
                <a:sym typeface="Times New Roman"/>
              </a:rPr>
              <a:t>person</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pic>
        <p:nvPicPr>
          <p:cNvPr id="171" name="Google Shape;171;p21"/>
          <p:cNvPicPr preferRelativeResize="0"/>
          <p:nvPr/>
        </p:nvPicPr>
        <p:blipFill>
          <a:blip r:embed="rId3">
            <a:alphaModFix/>
          </a:blip>
          <a:stretch>
            <a:fillRect/>
          </a:stretch>
        </p:blipFill>
        <p:spPr>
          <a:xfrm>
            <a:off x="297238" y="1627188"/>
            <a:ext cx="2619375" cy="1743075"/>
          </a:xfrm>
          <a:prstGeom prst="rect">
            <a:avLst/>
          </a:prstGeom>
          <a:noFill/>
          <a:ln>
            <a:noFill/>
          </a:ln>
        </p:spPr>
      </p:pic>
      <p:pic>
        <p:nvPicPr>
          <p:cNvPr id="172" name="Google Shape;172;p21"/>
          <p:cNvPicPr preferRelativeResize="0"/>
          <p:nvPr/>
        </p:nvPicPr>
        <p:blipFill>
          <a:blip r:embed="rId4">
            <a:alphaModFix/>
          </a:blip>
          <a:stretch>
            <a:fillRect/>
          </a:stretch>
        </p:blipFill>
        <p:spPr>
          <a:xfrm>
            <a:off x="514563" y="4265912"/>
            <a:ext cx="2469300" cy="1743075"/>
          </a:xfrm>
          <a:prstGeom prst="rect">
            <a:avLst/>
          </a:prstGeom>
          <a:noFill/>
          <a:ln>
            <a:noFill/>
          </a:ln>
        </p:spPr>
      </p:pic>
      <p:sp>
        <p:nvSpPr>
          <p:cNvPr id="173" name="Google Shape;173;p21"/>
          <p:cNvSpPr txBox="1"/>
          <p:nvPr/>
        </p:nvSpPr>
        <p:spPr>
          <a:xfrm>
            <a:off x="113625" y="3737325"/>
            <a:ext cx="2469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t>Dumb person </a:t>
            </a:r>
            <a:endParaRPr b="1" sz="2000"/>
          </a:p>
        </p:txBody>
      </p:sp>
      <p:sp>
        <p:nvSpPr>
          <p:cNvPr id="174" name="Google Shape;174;p21"/>
          <p:cNvSpPr txBox="1"/>
          <p:nvPr/>
        </p:nvSpPr>
        <p:spPr>
          <a:xfrm>
            <a:off x="185075" y="122525"/>
            <a:ext cx="8750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t>      </a:t>
            </a:r>
            <a:r>
              <a:rPr b="1" lang="en-US" sz="1700" u="sng"/>
              <a:t> </a:t>
            </a:r>
            <a:r>
              <a:rPr b="1" lang="en-US" sz="1900" u="sng"/>
              <a:t> </a:t>
            </a:r>
            <a:r>
              <a:rPr b="1" lang="en-US" sz="1900" u="sng"/>
              <a:t>The system specification </a:t>
            </a:r>
            <a:r>
              <a:rPr b="1" lang="en-US" sz="1900" u="sng"/>
              <a:t>with respect to the person (Deaf &amp; Dumb).</a:t>
            </a:r>
            <a:endParaRPr b="1" sz="1900" u="sng"/>
          </a:p>
        </p:txBody>
      </p:sp>
      <p:pic>
        <p:nvPicPr>
          <p:cNvPr id="175" name="Google Shape;175;p21"/>
          <p:cNvPicPr preferRelativeResize="0"/>
          <p:nvPr/>
        </p:nvPicPr>
        <p:blipFill>
          <a:blip r:embed="rId5">
            <a:alphaModFix/>
          </a:blip>
          <a:stretch>
            <a:fillRect/>
          </a:stretch>
        </p:blipFill>
        <p:spPr>
          <a:xfrm>
            <a:off x="4857275" y="1824810"/>
            <a:ext cx="2925700" cy="1988340"/>
          </a:xfrm>
          <a:prstGeom prst="rect">
            <a:avLst/>
          </a:prstGeom>
          <a:noFill/>
          <a:ln>
            <a:noFill/>
          </a:ln>
        </p:spPr>
      </p:pic>
      <p:sp>
        <p:nvSpPr>
          <p:cNvPr id="176" name="Google Shape;176;p21"/>
          <p:cNvSpPr txBox="1"/>
          <p:nvPr/>
        </p:nvSpPr>
        <p:spPr>
          <a:xfrm>
            <a:off x="4581575" y="1118500"/>
            <a:ext cx="3941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t>They read from screen  which our system provide in text/speech  form .</a:t>
            </a:r>
            <a:endParaRPr sz="1600"/>
          </a:p>
        </p:txBody>
      </p:sp>
      <p:sp>
        <p:nvSpPr>
          <p:cNvPr id="177" name="Google Shape;177;p21"/>
          <p:cNvSpPr txBox="1"/>
          <p:nvPr/>
        </p:nvSpPr>
        <p:spPr>
          <a:xfrm>
            <a:off x="4610050" y="3964150"/>
            <a:ext cx="3486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t>They are able to read and hear also from screen .(text/speech )</a:t>
            </a:r>
            <a:endParaRPr sz="1700"/>
          </a:p>
        </p:txBody>
      </p:sp>
      <p:pic>
        <p:nvPicPr>
          <p:cNvPr id="178" name="Google Shape;178;p21"/>
          <p:cNvPicPr preferRelativeResize="0"/>
          <p:nvPr/>
        </p:nvPicPr>
        <p:blipFill>
          <a:blip r:embed="rId6">
            <a:alphaModFix/>
          </a:blip>
          <a:stretch>
            <a:fillRect/>
          </a:stretch>
        </p:blipFill>
        <p:spPr>
          <a:xfrm>
            <a:off x="4924225" y="4568600"/>
            <a:ext cx="2619375" cy="1743075"/>
          </a:xfrm>
          <a:prstGeom prst="rect">
            <a:avLst/>
          </a:prstGeom>
          <a:noFill/>
          <a:ln>
            <a:noFill/>
          </a:ln>
        </p:spPr>
      </p:pic>
      <p:cxnSp>
        <p:nvCxnSpPr>
          <p:cNvPr id="179" name="Google Shape;179;p21"/>
          <p:cNvCxnSpPr/>
          <p:nvPr/>
        </p:nvCxnSpPr>
        <p:spPr>
          <a:xfrm>
            <a:off x="3258375" y="2626700"/>
            <a:ext cx="1323300" cy="1410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21"/>
          <p:cNvCxnSpPr/>
          <p:nvPr/>
        </p:nvCxnSpPr>
        <p:spPr>
          <a:xfrm>
            <a:off x="2983862" y="5336650"/>
            <a:ext cx="1455300" cy="7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